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3" r:id="rId4"/>
    <p:sldId id="261" r:id="rId5"/>
    <p:sldId id="264" r:id="rId6"/>
    <p:sldId id="265" r:id="rId7"/>
    <p:sldId id="262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568D93-A38A-4704-B87A-B2A614F033A9}" v="692" dt="2020-04-26T16:52:55.0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54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4533F9-A5B8-47C0-AE29-976F3F71C470}" type="datetimeFigureOut">
              <a:rPr lang="de-DE" smtClean="0"/>
              <a:pPr/>
              <a:t>28.04.2021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EE45C6-97B6-422D-BE3F-AB1DA5916BDB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2577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73C41-466B-4D83-99AD-E46B470299B8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896E5-F96C-4235-B104-ED7D017557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024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73C41-466B-4D83-99AD-E46B470299B8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896E5-F96C-4235-B104-ED7D017557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917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73C41-466B-4D83-99AD-E46B470299B8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896E5-F96C-4235-B104-ED7D017557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098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73C41-466B-4D83-99AD-E46B470299B8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896E5-F96C-4235-B104-ED7D017557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166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73C41-466B-4D83-99AD-E46B470299B8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896E5-F96C-4235-B104-ED7D017557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272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73C41-466B-4D83-99AD-E46B470299B8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896E5-F96C-4235-B104-ED7D017557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091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73C41-466B-4D83-99AD-E46B470299B8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896E5-F96C-4235-B104-ED7D017557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107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73C41-466B-4D83-99AD-E46B470299B8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896E5-F96C-4235-B104-ED7D017557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829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73C41-466B-4D83-99AD-E46B470299B8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896E5-F96C-4235-B104-ED7D017557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413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73C41-466B-4D83-99AD-E46B470299B8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896E5-F96C-4235-B104-ED7D017557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240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73C41-466B-4D83-99AD-E46B470299B8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896E5-F96C-4235-B104-ED7D017557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777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73C41-466B-4D83-99AD-E46B470299B8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896E5-F96C-4235-B104-ED7D017557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248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7838" y="525074"/>
            <a:ext cx="3048000" cy="1254919"/>
          </a:xfrm>
        </p:spPr>
        <p:txBody>
          <a:bodyPr>
            <a:normAutofit/>
          </a:bodyPr>
          <a:lstStyle/>
          <a:p>
            <a:r>
              <a:rPr lang="bs-Cyrl-BA" sz="2700" b="1" dirty="0">
                <a:latin typeface="Arial" pitchFamily="34" charset="0"/>
                <a:cs typeface="Arial" pitchFamily="34" charset="0"/>
              </a:rPr>
              <a:t>МАТЕМАТИКА</a:t>
            </a:r>
            <a:br>
              <a:rPr lang="bs-Cyrl-BA" sz="2700" b="1" dirty="0">
                <a:latin typeface="Arial" pitchFamily="34" charset="0"/>
                <a:cs typeface="Arial" pitchFamily="34" charset="0"/>
              </a:rPr>
            </a:br>
            <a:r>
              <a:rPr lang="de-DE" sz="2700" b="1" dirty="0">
                <a:latin typeface="Arial" pitchFamily="34" charset="0"/>
                <a:cs typeface="Arial" pitchFamily="34" charset="0"/>
              </a:rPr>
              <a:t>2.</a:t>
            </a:r>
            <a:r>
              <a:rPr lang="bs-Cyrl-BA" sz="2700" b="1" dirty="0">
                <a:latin typeface="Arial" pitchFamily="34" charset="0"/>
                <a:cs typeface="Arial" pitchFamily="34" charset="0"/>
              </a:rPr>
              <a:t> разред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85185"/>
            <a:ext cx="6400800" cy="1254919"/>
          </a:xfrm>
        </p:spPr>
        <p:txBody>
          <a:bodyPr>
            <a:normAutofit/>
          </a:bodyPr>
          <a:lstStyle/>
          <a:p>
            <a:r>
              <a:rPr lang="sr-Cyrl-R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ЗАДАЦИ СА</a:t>
            </a:r>
            <a:r>
              <a:rPr lang="de-DE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R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ДВИЈЕ РАЧУНСКЕ ОПЕРАЦИЈЕ</a:t>
            </a:r>
            <a:endParaRPr lang="bs-Cyrl-BA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36DE2CD-8C34-4531-8CEF-7A8688E098E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558874"/>
            <a:ext cx="2459071" cy="1383228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15D04CAE-58DB-4659-9472-3156A18121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7676" y="341860"/>
            <a:ext cx="568691" cy="1008623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421A50C8-6D46-41E0-932C-0ED8B17D14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23979" y="317036"/>
            <a:ext cx="568690" cy="1057765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89A580B4-9336-4DB3-A015-DE006154CBC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47263" y="326840"/>
            <a:ext cx="568690" cy="1023643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26417057-C190-436A-91F3-119B326FDBB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44384" y="739778"/>
            <a:ext cx="568691" cy="1033984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9207C6C2-0997-44DC-BE13-78D8D60D016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69385" y="664166"/>
            <a:ext cx="611509" cy="1089597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7589531A-7F8C-4759-A1D8-CC124F4A6B0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635621" y="709441"/>
            <a:ext cx="568690" cy="1044322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59787E3A-642C-4FA9-A5C4-A0C57E69A83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15953" y="750799"/>
            <a:ext cx="568690" cy="100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252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169671"/>
            <a:ext cx="4114800" cy="857250"/>
          </a:xfrm>
        </p:spPr>
        <p:txBody>
          <a:bodyPr>
            <a:normAutofit/>
          </a:bodyPr>
          <a:lstStyle/>
          <a:p>
            <a:r>
              <a:rPr lang="sr-Cyrl-RS" sz="3600" b="1" dirty="0">
                <a:latin typeface="Arial" pitchFamily="34" charset="0"/>
                <a:cs typeface="Arial" pitchFamily="34" charset="0"/>
              </a:rPr>
              <a:t>ДА ПОНОВИМО! 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1331"/>
            <a:ext cx="8229600" cy="45720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sr-Cyrl-RS" b="1" dirty="0">
                <a:latin typeface="Arial" panose="020B0604020202020204" pitchFamily="34" charset="0"/>
                <a:cs typeface="Arial" panose="020B0604020202020204" pitchFamily="34" charset="0"/>
              </a:rPr>
              <a:t>8 + 7 = 15                              </a:t>
            </a: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sr-Cyrl-RS" b="1" dirty="0">
                <a:latin typeface="Arial" panose="020B0604020202020204" pitchFamily="34" charset="0"/>
                <a:cs typeface="Arial" panose="020B0604020202020204" pitchFamily="34" charset="0"/>
              </a:rPr>
              <a:t>15 </a:t>
            </a: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sr-Cyrl-RS" b="1" dirty="0">
                <a:latin typeface="Arial" panose="020B0604020202020204" pitchFamily="34" charset="0"/>
                <a:cs typeface="Arial" panose="020B0604020202020204" pitchFamily="34" charset="0"/>
              </a:rPr>
              <a:t> 7 = 8</a:t>
            </a:r>
          </a:p>
          <a:p>
            <a:pPr marL="0" indent="0">
              <a:buNone/>
            </a:pP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sr-Cyrl-R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Cyrl-RS" b="1" dirty="0"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sr-Cyrl-R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sr-Cyrl-R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Straight Arrow Connector 8"/>
          <p:cNvCxnSpPr>
            <a:cxnSpLocks/>
          </p:cNvCxnSpPr>
          <p:nvPr/>
        </p:nvCxnSpPr>
        <p:spPr>
          <a:xfrm>
            <a:off x="1640958" y="2483607"/>
            <a:ext cx="873642" cy="1154943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Straight Arrow Connector 8">
            <a:extLst>
              <a:ext uri="{FF2B5EF4-FFF2-40B4-BE49-F238E27FC236}">
                <a16:creationId xmlns:a16="http://schemas.microsoft.com/office/drawing/2014/main" id="{1EBA7202-B5FB-4CBD-8DD5-FE7DEE707E8A}"/>
              </a:ext>
            </a:extLst>
          </p:cNvPr>
          <p:cNvCxnSpPr>
            <a:cxnSpLocks/>
          </p:cNvCxnSpPr>
          <p:nvPr/>
        </p:nvCxnSpPr>
        <p:spPr>
          <a:xfrm flipH="1">
            <a:off x="6400800" y="2529837"/>
            <a:ext cx="958703" cy="1062441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B128A383-6EBF-40A3-BE60-3EBFAD55F8C2}"/>
              </a:ext>
            </a:extLst>
          </p:cNvPr>
          <p:cNvSpPr txBox="1"/>
          <p:nvPr/>
        </p:nvSpPr>
        <p:spPr>
          <a:xfrm>
            <a:off x="1905000" y="3638550"/>
            <a:ext cx="563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3600" dirty="0">
                <a:latin typeface="Arial" panose="020B0604020202020204" pitchFamily="34" charset="0"/>
                <a:cs typeface="Arial" panose="020B0604020202020204" pitchFamily="34" charset="0"/>
              </a:rPr>
              <a:t>РАЧУНСКЕ ОПЕРАЦИЈЕ</a:t>
            </a: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E7679792-321F-457B-80F5-5A907A19671B}"/>
              </a:ext>
            </a:extLst>
          </p:cNvPr>
          <p:cNvSpPr txBox="1"/>
          <p:nvPr/>
        </p:nvSpPr>
        <p:spPr>
          <a:xfrm>
            <a:off x="571500" y="1914115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800" dirty="0">
                <a:latin typeface="Arial" panose="020B0604020202020204" pitchFamily="34" charset="0"/>
                <a:cs typeface="Arial" panose="020B0604020202020204" pitchFamily="34" charset="0"/>
              </a:rPr>
              <a:t>САБИРАЊЕ</a:t>
            </a:r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05FE4519-60A0-4781-8A3A-F6B5815E35CF}"/>
              </a:ext>
            </a:extLst>
          </p:cNvPr>
          <p:cNvSpPr txBox="1"/>
          <p:nvPr/>
        </p:nvSpPr>
        <p:spPr>
          <a:xfrm>
            <a:off x="6174860" y="1914115"/>
            <a:ext cx="25145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>
                <a:latin typeface="Arial" panose="020B0604020202020204" pitchFamily="34" charset="0"/>
                <a:cs typeface="Arial" panose="020B0604020202020204" pitchFamily="34" charset="0"/>
              </a:rPr>
              <a:t>ОДУЗИМАЊЕ</a:t>
            </a:r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355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Gerade Verbindung mit Pfeil 4">
            <a:extLst>
              <a:ext uri="{FF2B5EF4-FFF2-40B4-BE49-F238E27FC236}">
                <a16:creationId xmlns:a16="http://schemas.microsoft.com/office/drawing/2014/main" id="{7A2CC43C-03F2-41F4-8FC3-784C5F7077F5}"/>
              </a:ext>
            </a:extLst>
          </p:cNvPr>
          <p:cNvCxnSpPr/>
          <p:nvPr/>
        </p:nvCxnSpPr>
        <p:spPr>
          <a:xfrm>
            <a:off x="4037462" y="1809750"/>
            <a:ext cx="838200" cy="0"/>
          </a:xfrm>
          <a:prstGeom prst="straightConnector1">
            <a:avLst/>
          </a:prstGeom>
          <a:ln w="412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5">
            <a:extLst>
              <a:ext uri="{FF2B5EF4-FFF2-40B4-BE49-F238E27FC236}">
                <a16:creationId xmlns:a16="http://schemas.microsoft.com/office/drawing/2014/main" id="{EB8229C9-DDB6-4982-A215-ED2AEB016456}"/>
              </a:ext>
            </a:extLst>
          </p:cNvPr>
          <p:cNvSpPr txBox="1"/>
          <p:nvPr/>
        </p:nvSpPr>
        <p:spPr>
          <a:xfrm>
            <a:off x="5105400" y="1021416"/>
            <a:ext cx="3886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Када у задатку имамо само сабирање и одузимање, тада рачунамо </a:t>
            </a:r>
            <a:r>
              <a:rPr lang="sr-Cyrl-RS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 реду</a:t>
            </a:r>
            <a:r>
              <a:rPr lang="sr-Cyrl-R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: онако како нам пише.</a:t>
            </a:r>
            <a:endParaRPr lang="de-DE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D59AE0D1-CB1C-4129-96EA-2486DEF47A5B}"/>
              </a:ext>
            </a:extLst>
          </p:cNvPr>
          <p:cNvSpPr/>
          <p:nvPr/>
        </p:nvSpPr>
        <p:spPr>
          <a:xfrm>
            <a:off x="568067" y="3411042"/>
            <a:ext cx="19607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sr-Cyrl-BA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 </a:t>
            </a:r>
            <a:r>
              <a:rPr lang="de-DE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sr-Latn-R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</a:t>
            </a:r>
            <a:r>
              <a:rPr lang="sr-Cyrl-BA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sr-Latn-RS" sz="2400" b="1" dirty="0">
                <a:latin typeface="Arial" panose="020B0604020202020204" pitchFamily="34" charset="0"/>
                <a:cs typeface="Arial" panose="020B0604020202020204" pitchFamily="34" charset="0"/>
              </a:rPr>
              <a:t>+ 3 =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2800AE32-0739-440A-838F-5EA0DF5366C4}"/>
              </a:ext>
            </a:extLst>
          </p:cNvPr>
          <p:cNvSpPr/>
          <p:nvPr/>
        </p:nvSpPr>
        <p:spPr>
          <a:xfrm>
            <a:off x="2412681" y="3407592"/>
            <a:ext cx="11459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sr-Latn-RS" sz="2400" b="1" dirty="0">
                <a:latin typeface="Arial" panose="020B0604020202020204" pitchFamily="34" charset="0"/>
                <a:cs typeface="Arial" panose="020B0604020202020204" pitchFamily="34" charset="0"/>
              </a:rPr>
              <a:t> + 3 = 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5C101419-D419-4C2B-A79D-67FD11827983}"/>
              </a:ext>
            </a:extLst>
          </p:cNvPr>
          <p:cNvSpPr txBox="1"/>
          <p:nvPr/>
        </p:nvSpPr>
        <p:spPr>
          <a:xfrm>
            <a:off x="567070" y="4146017"/>
            <a:ext cx="20297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400" b="1" dirty="0">
                <a:latin typeface="Arial" panose="020B0604020202020204" pitchFamily="34" charset="0"/>
                <a:cs typeface="Arial" panose="020B0604020202020204" pitchFamily="34" charset="0"/>
              </a:rPr>
              <a:t>9 </a:t>
            </a: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bs-Cyrl-BA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s-Cyrl-BA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( 4 + 3 ) </a:t>
            </a:r>
            <a:r>
              <a:rPr lang="bs-Cyrl-BA" sz="2400" b="1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de-DE" sz="2400" b="1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AB50EE93-EA2F-4B1A-A1DC-96FB9F52E40E}"/>
              </a:ext>
            </a:extLst>
          </p:cNvPr>
          <p:cNvSpPr txBox="1"/>
          <p:nvPr/>
        </p:nvSpPr>
        <p:spPr>
          <a:xfrm>
            <a:off x="2451821" y="4149467"/>
            <a:ext cx="1145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400" b="1" dirty="0">
                <a:latin typeface="Arial" panose="020B0604020202020204" pitchFamily="34" charset="0"/>
                <a:cs typeface="Arial" panose="020B0604020202020204" pitchFamily="34" charset="0"/>
              </a:rPr>
              <a:t>9 </a:t>
            </a: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bs-Cyrl-BA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s-Cyrl-BA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</a:t>
            </a:r>
            <a:r>
              <a:rPr lang="bs-Cyrl-BA" sz="2400" b="1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sr-Latn-R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0E895CC3-FB62-4729-B02F-D9202C32A45D}"/>
              </a:ext>
            </a:extLst>
          </p:cNvPr>
          <p:cNvCxnSpPr/>
          <p:nvPr/>
        </p:nvCxnSpPr>
        <p:spPr>
          <a:xfrm>
            <a:off x="4037462" y="4019550"/>
            <a:ext cx="838200" cy="0"/>
          </a:xfrm>
          <a:prstGeom prst="straightConnector1">
            <a:avLst/>
          </a:prstGeom>
          <a:ln w="412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>
            <a:extLst>
              <a:ext uri="{FF2B5EF4-FFF2-40B4-BE49-F238E27FC236}">
                <a16:creationId xmlns:a16="http://schemas.microsoft.com/office/drawing/2014/main" id="{5F006128-D52E-4719-BE59-536B12DDBC6C}"/>
              </a:ext>
            </a:extLst>
          </p:cNvPr>
          <p:cNvSpPr txBox="1"/>
          <p:nvPr/>
        </p:nvSpPr>
        <p:spPr>
          <a:xfrm>
            <a:off x="5147929" y="3288090"/>
            <a:ext cx="34290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400" dirty="0">
                <a:latin typeface="Arial" panose="020B0604020202020204" pitchFamily="34" charset="0"/>
                <a:cs typeface="Arial" panose="020B0604020202020204" pitchFamily="34" charset="0"/>
              </a:rPr>
              <a:t>Када у задатку имамо заграде, прво рјешавамо оно што нам је у загради.</a:t>
            </a:r>
            <a:endParaRPr lang="de-DE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BF937931-BDFF-48F5-A328-DD2A78097FA4}"/>
              </a:ext>
            </a:extLst>
          </p:cNvPr>
          <p:cNvSpPr txBox="1"/>
          <p:nvPr/>
        </p:nvSpPr>
        <p:spPr>
          <a:xfrm>
            <a:off x="573334" y="1255937"/>
            <a:ext cx="16010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 + 3 </a:t>
            </a:r>
            <a:r>
              <a:rPr lang="sr-Cyrl-BA" sz="2400" b="1" dirty="0">
                <a:latin typeface="Arial" panose="020B0604020202020204" pitchFamily="34" charset="0"/>
                <a:cs typeface="Arial" panose="020B0604020202020204" pitchFamily="34" charset="0"/>
              </a:rPr>
              <a:t>- 4 =</a:t>
            </a:r>
            <a:endParaRPr lang="de-DE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35E6439E-6B30-4FBC-AACE-46EA1C839523}"/>
              </a:ext>
            </a:extLst>
          </p:cNvPr>
          <p:cNvSpPr txBox="1"/>
          <p:nvPr/>
        </p:nvSpPr>
        <p:spPr>
          <a:xfrm>
            <a:off x="2040561" y="1255936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</a:t>
            </a:r>
            <a:r>
              <a:rPr lang="sr-Cyrl-BA" sz="2400" b="1" dirty="0">
                <a:latin typeface="Arial" panose="020B0604020202020204" pitchFamily="34" charset="0"/>
                <a:cs typeface="Arial" panose="020B0604020202020204" pitchFamily="34" charset="0"/>
              </a:rPr>
              <a:t>- 4 = </a:t>
            </a:r>
            <a:endParaRPr lang="de-DE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14F77A19-0349-48B8-B573-C1F41F92329D}"/>
              </a:ext>
            </a:extLst>
          </p:cNvPr>
          <p:cNvSpPr txBox="1"/>
          <p:nvPr/>
        </p:nvSpPr>
        <p:spPr>
          <a:xfrm>
            <a:off x="3207056" y="1255935"/>
            <a:ext cx="561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b="1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de-DE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88CB1883-D17D-4E3C-BE0E-AB368590238C}"/>
              </a:ext>
            </a:extLst>
          </p:cNvPr>
          <p:cNvSpPr txBox="1"/>
          <p:nvPr/>
        </p:nvSpPr>
        <p:spPr>
          <a:xfrm>
            <a:off x="527547" y="1990912"/>
            <a:ext cx="18498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18 - 4 </a:t>
            </a:r>
            <a:r>
              <a:rPr lang="sr-Cyrl-BA" sz="2400" b="1" dirty="0">
                <a:latin typeface="Arial" panose="020B0604020202020204" pitchFamily="34" charset="0"/>
                <a:cs typeface="Arial" panose="020B0604020202020204" pitchFamily="34" charset="0"/>
              </a:rPr>
              <a:t>+ 3 =</a:t>
            </a:r>
            <a:endParaRPr lang="de-DE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2FD27744-E2CF-4D2E-B254-3180AD1FDEE3}"/>
              </a:ext>
            </a:extLst>
          </p:cNvPr>
          <p:cNvSpPr txBox="1"/>
          <p:nvPr/>
        </p:nvSpPr>
        <p:spPr>
          <a:xfrm>
            <a:off x="2199590" y="1997347"/>
            <a:ext cx="1398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r>
              <a:rPr lang="sr-Cyrl-BA" sz="2400" b="1" dirty="0">
                <a:latin typeface="Arial" panose="020B0604020202020204" pitchFamily="34" charset="0"/>
                <a:cs typeface="Arial" panose="020B0604020202020204" pitchFamily="34" charset="0"/>
              </a:rPr>
              <a:t> + 3 =</a:t>
            </a:r>
            <a:endParaRPr lang="de-DE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B2C3A535-76B8-41EE-9436-7A350E7C8337}"/>
              </a:ext>
            </a:extLst>
          </p:cNvPr>
          <p:cNvSpPr txBox="1"/>
          <p:nvPr/>
        </p:nvSpPr>
        <p:spPr>
          <a:xfrm>
            <a:off x="3403750" y="1993536"/>
            <a:ext cx="561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endParaRPr lang="de-DE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8EB22C2A-88E6-4F45-8D41-CBFBA559E4CC}"/>
              </a:ext>
            </a:extLst>
          </p:cNvPr>
          <p:cNvSpPr txBox="1"/>
          <p:nvPr/>
        </p:nvSpPr>
        <p:spPr>
          <a:xfrm>
            <a:off x="3487595" y="3407592"/>
            <a:ext cx="393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b="1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de-DE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73E5B589-2DBA-4137-A3FF-4353B19C1E65}"/>
              </a:ext>
            </a:extLst>
          </p:cNvPr>
          <p:cNvSpPr txBox="1"/>
          <p:nvPr/>
        </p:nvSpPr>
        <p:spPr>
          <a:xfrm>
            <a:off x="3487595" y="4146017"/>
            <a:ext cx="561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C62DF907-EAF5-4895-8CD7-76BD8FCEEDFD}"/>
              </a:ext>
            </a:extLst>
          </p:cNvPr>
          <p:cNvSpPr txBox="1"/>
          <p:nvPr/>
        </p:nvSpPr>
        <p:spPr>
          <a:xfrm>
            <a:off x="2095500" y="151903"/>
            <a:ext cx="495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3600" b="1" dirty="0">
                <a:latin typeface="Arial" panose="020B0604020202020204" pitchFamily="34" charset="0"/>
                <a:cs typeface="Arial" panose="020B0604020202020204" pitchFamily="34" charset="0"/>
              </a:rPr>
              <a:t>ДА ПОНОВИМО ЈОШ</a:t>
            </a:r>
            <a:endParaRPr lang="de-DE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884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28600" y="2768958"/>
            <a:ext cx="7772400" cy="706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800" b="1" dirty="0">
                <a:latin typeface="Arial" pitchFamily="34" charset="0"/>
                <a:cs typeface="Arial" pitchFamily="34" charset="0"/>
              </a:rPr>
              <a:t>2. Задатак: </a:t>
            </a:r>
            <a:r>
              <a:rPr lang="sr-Cyrl-RS" sz="2800" dirty="0">
                <a:latin typeface="Arial" pitchFamily="34" charset="0"/>
                <a:cs typeface="Arial" pitchFamily="34" charset="0"/>
              </a:rPr>
              <a:t>Збир бројева 13 и 7 умањи за 9!</a:t>
            </a:r>
          </a:p>
          <a:p>
            <a:pPr marL="0" indent="0">
              <a:buNone/>
            </a:pPr>
            <a:endParaRPr lang="sr-Cyrl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97155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b="1" dirty="0">
                <a:latin typeface="Arial" panose="020B0604020202020204" pitchFamily="34" charset="0"/>
                <a:cs typeface="Arial" panose="020B0604020202020204" pitchFamily="34" charset="0"/>
              </a:rPr>
              <a:t>1. Задатак: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75814" y="1554745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BA" sz="2400" dirty="0">
                <a:latin typeface="Arial" panose="020B0604020202020204" pitchFamily="34" charset="0"/>
                <a:cs typeface="Arial" panose="020B0604020202020204" pitchFamily="34" charset="0"/>
              </a:rPr>
              <a:t>15 + 4 =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93370BD1-AD34-4586-AF57-885434772738}"/>
              </a:ext>
            </a:extLst>
          </p:cNvPr>
          <p:cNvSpPr txBox="1"/>
          <p:nvPr/>
        </p:nvSpPr>
        <p:spPr>
          <a:xfrm>
            <a:off x="2667000" y="141945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3600" b="1" dirty="0">
                <a:latin typeface="Arial" panose="020B0604020202020204" pitchFamily="34" charset="0"/>
                <a:cs typeface="Arial" panose="020B0604020202020204" pitchFamily="34" charset="0"/>
              </a:rPr>
              <a:t>ВЈЕЖБАЈМО!</a:t>
            </a:r>
            <a:endParaRPr lang="de-DE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1F9A6680-F1A4-49B4-B7C6-140C2994A5D1}"/>
              </a:ext>
            </a:extLst>
          </p:cNvPr>
          <p:cNvSpPr txBox="1"/>
          <p:nvPr/>
        </p:nvSpPr>
        <p:spPr>
          <a:xfrm>
            <a:off x="1959050" y="1547784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BA" sz="2400" dirty="0">
                <a:latin typeface="Arial" panose="020B0604020202020204" pitchFamily="34" charset="0"/>
                <a:cs typeface="Arial" panose="020B0604020202020204" pitchFamily="34" charset="0"/>
              </a:rPr>
              <a:t>15 + ( 12 - 8 ) =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465D66CD-D0B8-4239-A930-34D69F0A8CDD}"/>
              </a:ext>
            </a:extLst>
          </p:cNvPr>
          <p:cNvCxnSpPr/>
          <p:nvPr/>
        </p:nvCxnSpPr>
        <p:spPr>
          <a:xfrm>
            <a:off x="2857500" y="2009449"/>
            <a:ext cx="9906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1172A8BF-DCAF-496E-A5FF-E8E43411D612}"/>
              </a:ext>
            </a:extLst>
          </p:cNvPr>
          <p:cNvCxnSpPr>
            <a:stCxn id="6" idx="2"/>
          </p:cNvCxnSpPr>
          <p:nvPr/>
        </p:nvCxnSpPr>
        <p:spPr>
          <a:xfrm flipV="1">
            <a:off x="4761614" y="2016409"/>
            <a:ext cx="381000" cy="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feld 14">
            <a:extLst>
              <a:ext uri="{FF2B5EF4-FFF2-40B4-BE49-F238E27FC236}">
                <a16:creationId xmlns:a16="http://schemas.microsoft.com/office/drawing/2014/main" id="{38B0EF26-C747-46C6-8B1C-25B93CA76A06}"/>
              </a:ext>
            </a:extLst>
          </p:cNvPr>
          <p:cNvSpPr txBox="1"/>
          <p:nvPr/>
        </p:nvSpPr>
        <p:spPr>
          <a:xfrm>
            <a:off x="5295014" y="1561706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C10BEB38-DDDD-49CA-AC39-92A31B068B40}"/>
              </a:ext>
            </a:extLst>
          </p:cNvPr>
          <p:cNvSpPr txBox="1"/>
          <p:nvPr/>
        </p:nvSpPr>
        <p:spPr>
          <a:xfrm>
            <a:off x="1981200" y="3718543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400" dirty="0">
                <a:latin typeface="Arial" panose="020B0604020202020204" pitchFamily="34" charset="0"/>
                <a:cs typeface="Arial" panose="020B0604020202020204" pitchFamily="34" charset="0"/>
              </a:rPr>
              <a:t>( 13 + 7 )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20FA16A1-B408-4AB3-9D69-5F47AE6D1499}"/>
              </a:ext>
            </a:extLst>
          </p:cNvPr>
          <p:cNvSpPr txBox="1"/>
          <p:nvPr/>
        </p:nvSpPr>
        <p:spPr>
          <a:xfrm>
            <a:off x="3352800" y="3718543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latin typeface="Arial" panose="020B0604020202020204" pitchFamily="34" charset="0"/>
                <a:cs typeface="Arial" panose="020B0604020202020204" pitchFamily="34" charset="0"/>
              </a:rPr>
              <a:t>- 9 =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81910EA6-8B9D-48FD-B98F-2F8F12DA0CB2}"/>
              </a:ext>
            </a:extLst>
          </p:cNvPr>
          <p:cNvSpPr txBox="1"/>
          <p:nvPr/>
        </p:nvSpPr>
        <p:spPr>
          <a:xfrm>
            <a:off x="3944683" y="3718543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400" dirty="0">
                <a:latin typeface="Arial" panose="020B0604020202020204" pitchFamily="34" charset="0"/>
                <a:cs typeface="Arial" panose="020B0604020202020204" pitchFamily="34" charset="0"/>
              </a:rPr>
              <a:t>20 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sr-Cyrl-BA" sz="2400" dirty="0">
                <a:latin typeface="Arial" panose="020B0604020202020204" pitchFamily="34" charset="0"/>
                <a:cs typeface="Arial" panose="020B0604020202020204" pitchFamily="34" charset="0"/>
              </a:rPr>
              <a:t> 9 = 11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1" name="Gerader Verbinder 20">
            <a:extLst>
              <a:ext uri="{FF2B5EF4-FFF2-40B4-BE49-F238E27FC236}">
                <a16:creationId xmlns:a16="http://schemas.microsoft.com/office/drawing/2014/main" id="{569F24A9-31B9-4E5A-B528-AD4EF7DEA6F5}"/>
              </a:ext>
            </a:extLst>
          </p:cNvPr>
          <p:cNvCxnSpPr/>
          <p:nvPr/>
        </p:nvCxnSpPr>
        <p:spPr>
          <a:xfrm>
            <a:off x="2286000" y="4180208"/>
            <a:ext cx="9144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r Verbinder 22">
            <a:extLst>
              <a:ext uri="{FF2B5EF4-FFF2-40B4-BE49-F238E27FC236}">
                <a16:creationId xmlns:a16="http://schemas.microsoft.com/office/drawing/2014/main" id="{1800FFD2-88F3-4132-865A-3CFB38122E25}"/>
              </a:ext>
            </a:extLst>
          </p:cNvPr>
          <p:cNvCxnSpPr/>
          <p:nvPr/>
        </p:nvCxnSpPr>
        <p:spPr>
          <a:xfrm>
            <a:off x="4075814" y="4180208"/>
            <a:ext cx="4572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9925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8" grpId="0"/>
      <p:bldP spid="15" grpId="0"/>
      <p:bldP spid="16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BAF0F50B-79EF-4843-AA63-6FD6D05D71AA}"/>
              </a:ext>
            </a:extLst>
          </p:cNvPr>
          <p:cNvSpPr txBox="1"/>
          <p:nvPr/>
        </p:nvSpPr>
        <p:spPr>
          <a:xfrm>
            <a:off x="304800" y="252293"/>
            <a:ext cx="85344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2600" b="1" dirty="0">
                <a:latin typeface="Arial" pitchFamily="34" charset="0"/>
                <a:cs typeface="Arial" pitchFamily="34" charset="0"/>
              </a:rPr>
              <a:t>3. Задатак:</a:t>
            </a:r>
            <a:r>
              <a:rPr lang="sr-Cyrl-RS" sz="2600" dirty="0">
                <a:latin typeface="Arial" pitchFamily="34" charset="0"/>
                <a:cs typeface="Arial" pitchFamily="34" charset="0"/>
              </a:rPr>
              <a:t>Сања има </a:t>
            </a:r>
            <a:r>
              <a:rPr lang="sr-Latn-RS" sz="2600" dirty="0">
                <a:latin typeface="Arial" pitchFamily="34" charset="0"/>
                <a:cs typeface="Arial" pitchFamily="34" charset="0"/>
              </a:rPr>
              <a:t>12</a:t>
            </a:r>
            <a:r>
              <a:rPr lang="sr-Cyrl-RS" sz="2600" dirty="0">
                <a:latin typeface="Arial" pitchFamily="34" charset="0"/>
                <a:cs typeface="Arial" pitchFamily="34" charset="0"/>
              </a:rPr>
              <a:t> шналица, а Адријана </a:t>
            </a:r>
            <a:r>
              <a:rPr lang="sr-Latn-RS" sz="2600" dirty="0">
                <a:latin typeface="Arial" pitchFamily="34" charset="0"/>
                <a:cs typeface="Arial" pitchFamily="34" charset="0"/>
              </a:rPr>
              <a:t>5</a:t>
            </a:r>
            <a:endParaRPr lang="sr-Cyrl-RS" sz="26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Cyrl-RS" sz="2600" dirty="0">
                <a:latin typeface="Arial" pitchFamily="34" charset="0"/>
                <a:cs typeface="Arial" pitchFamily="34" charset="0"/>
              </a:rPr>
              <a:t>    шналиц</a:t>
            </a:r>
            <a:r>
              <a:rPr lang="sr-Latn-RS" sz="2600">
                <a:latin typeface="Arial" pitchFamily="34" charset="0"/>
                <a:cs typeface="Arial" pitchFamily="34" charset="0"/>
              </a:rPr>
              <a:t>a</a:t>
            </a:r>
            <a:r>
              <a:rPr lang="sr-Cyrl-RS" sz="2600">
                <a:latin typeface="Arial" pitchFamily="34" charset="0"/>
                <a:cs typeface="Arial" pitchFamily="34" charset="0"/>
              </a:rPr>
              <a:t> </a:t>
            </a:r>
            <a:r>
              <a:rPr lang="sr-Cyrl-RS" sz="2600" dirty="0">
                <a:latin typeface="Arial" pitchFamily="34" charset="0"/>
                <a:cs typeface="Arial" pitchFamily="34" charset="0"/>
              </a:rPr>
              <a:t>мање од Сање. Колико укупно</a:t>
            </a:r>
            <a:r>
              <a:rPr lang="de-DE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sr-Cyrl-RS" sz="2600" dirty="0">
                <a:latin typeface="Arial" pitchFamily="34" charset="0"/>
                <a:cs typeface="Arial" pitchFamily="34" charset="0"/>
              </a:rPr>
              <a:t>шналица</a:t>
            </a:r>
            <a:endParaRPr lang="de-DE" sz="26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de-DE" sz="2600" dirty="0">
                <a:latin typeface="Arial" pitchFamily="34" charset="0"/>
                <a:cs typeface="Arial" pitchFamily="34" charset="0"/>
              </a:rPr>
              <a:t>    </a:t>
            </a:r>
            <a:r>
              <a:rPr lang="sr-Cyrl-RS" sz="2600" dirty="0">
                <a:latin typeface="Arial" pitchFamily="34" charset="0"/>
                <a:cs typeface="Arial" pitchFamily="34" charset="0"/>
              </a:rPr>
              <a:t>имају Сања и Адријана?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229945A-27E8-4AA4-8A5B-7A702DD1823C}"/>
              </a:ext>
            </a:extLst>
          </p:cNvPr>
          <p:cNvSpPr txBox="1"/>
          <p:nvPr/>
        </p:nvSpPr>
        <p:spPr>
          <a:xfrm>
            <a:off x="2586812" y="3167051"/>
            <a:ext cx="480458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600" dirty="0">
                <a:latin typeface="Arial" pitchFamily="34" charset="0"/>
                <a:cs typeface="Arial" pitchFamily="34" charset="0"/>
              </a:rPr>
              <a:t>12</a:t>
            </a:r>
            <a:r>
              <a:rPr lang="sr-Cyrl-RS" sz="2600" dirty="0">
                <a:latin typeface="Arial" pitchFamily="34" charset="0"/>
                <a:cs typeface="Arial" pitchFamily="34" charset="0"/>
              </a:rPr>
              <a:t>+ ( </a:t>
            </a:r>
            <a:r>
              <a:rPr lang="sr-Latn-RS" sz="2600" dirty="0">
                <a:latin typeface="Arial" pitchFamily="34" charset="0"/>
                <a:cs typeface="Arial" pitchFamily="34" charset="0"/>
              </a:rPr>
              <a:t>12</a:t>
            </a:r>
            <a:r>
              <a:rPr lang="sr-Cyrl-RS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600" dirty="0">
                <a:latin typeface="Arial" pitchFamily="34" charset="0"/>
                <a:cs typeface="Arial" pitchFamily="34" charset="0"/>
              </a:rPr>
              <a:t>-</a:t>
            </a:r>
            <a:r>
              <a:rPr lang="sr-Cyrl-RS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600" dirty="0">
                <a:latin typeface="Arial" pitchFamily="34" charset="0"/>
                <a:cs typeface="Arial" pitchFamily="34" charset="0"/>
              </a:rPr>
              <a:t>5</a:t>
            </a:r>
            <a:r>
              <a:rPr lang="sr-Cyrl-RS" sz="2600" dirty="0">
                <a:latin typeface="Arial" pitchFamily="34" charset="0"/>
                <a:cs typeface="Arial" pitchFamily="34" charset="0"/>
              </a:rPr>
              <a:t> ) = </a:t>
            </a:r>
            <a:r>
              <a:rPr lang="sr-Latn-RS" sz="2600" dirty="0">
                <a:latin typeface="Arial" pitchFamily="34" charset="0"/>
                <a:cs typeface="Arial" pitchFamily="34" charset="0"/>
              </a:rPr>
              <a:t>12</a:t>
            </a:r>
            <a:r>
              <a:rPr lang="sr-Cyrl-RS" sz="2600" dirty="0">
                <a:latin typeface="Arial" pitchFamily="34" charset="0"/>
                <a:cs typeface="Arial" pitchFamily="34" charset="0"/>
              </a:rPr>
              <a:t> + </a:t>
            </a:r>
            <a:r>
              <a:rPr lang="sr-Latn-RS" sz="2600" dirty="0">
                <a:latin typeface="Arial" pitchFamily="34" charset="0"/>
                <a:cs typeface="Arial" pitchFamily="34" charset="0"/>
              </a:rPr>
              <a:t>7</a:t>
            </a:r>
            <a:r>
              <a:rPr lang="sr-Cyrl-RS" sz="2600" dirty="0">
                <a:latin typeface="Arial" pitchFamily="34" charset="0"/>
                <a:cs typeface="Arial" pitchFamily="34" charset="0"/>
              </a:rPr>
              <a:t> = </a:t>
            </a:r>
            <a:r>
              <a:rPr lang="sr-Latn-RS" sz="2600" dirty="0">
                <a:latin typeface="Arial" pitchFamily="34" charset="0"/>
                <a:cs typeface="Arial" pitchFamily="34" charset="0"/>
              </a:rPr>
              <a:t>19</a:t>
            </a:r>
            <a:endParaRPr lang="sr-Cyrl-RS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611E132E-1591-4CC6-88C5-F693E2FB0C1A}"/>
              </a:ext>
            </a:extLst>
          </p:cNvPr>
          <p:cNvSpPr txBox="1"/>
          <p:nvPr/>
        </p:nvSpPr>
        <p:spPr>
          <a:xfrm>
            <a:off x="756240" y="1886379"/>
            <a:ext cx="18704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600" dirty="0">
                <a:latin typeface="Arial" panose="020B0604020202020204" pitchFamily="34" charset="0"/>
                <a:cs typeface="Arial" panose="020B0604020202020204" pitchFamily="34" charset="0"/>
              </a:rPr>
              <a:t>Сања: </a:t>
            </a:r>
            <a:r>
              <a:rPr lang="sr-Latn-RS" sz="2600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de-DE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F145A473-257D-493F-8E72-460D6AA10113}"/>
              </a:ext>
            </a:extLst>
          </p:cNvPr>
          <p:cNvSpPr txBox="1"/>
          <p:nvPr/>
        </p:nvSpPr>
        <p:spPr>
          <a:xfrm>
            <a:off x="767758" y="2375713"/>
            <a:ext cx="184740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600" dirty="0">
                <a:latin typeface="Arial" panose="020B0604020202020204" pitchFamily="34" charset="0"/>
                <a:cs typeface="Arial" panose="020B0604020202020204" pitchFamily="34" charset="0"/>
              </a:rPr>
              <a:t>Адријана</a:t>
            </a:r>
            <a:r>
              <a:rPr lang="sr-Cyrl-BA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6BF66AA8-A43E-46BF-A781-5F75B89017F1}"/>
              </a:ext>
            </a:extLst>
          </p:cNvPr>
          <p:cNvSpPr txBox="1"/>
          <p:nvPr/>
        </p:nvSpPr>
        <p:spPr>
          <a:xfrm>
            <a:off x="2315641" y="2371712"/>
            <a:ext cx="125206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600" dirty="0">
                <a:latin typeface="Arial" panose="020B0604020202020204" pitchFamily="34" charset="0"/>
                <a:cs typeface="Arial" panose="020B0604020202020204" pitchFamily="34" charset="0"/>
              </a:rPr>
              <a:t>12 - 5 </a:t>
            </a:r>
            <a:endParaRPr lang="de-DE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967674CE-7B05-4324-AB77-FE7D77D4295F}"/>
              </a:ext>
            </a:extLst>
          </p:cNvPr>
          <p:cNvSpPr txBox="1"/>
          <p:nvPr/>
        </p:nvSpPr>
        <p:spPr>
          <a:xfrm>
            <a:off x="756239" y="3172049"/>
            <a:ext cx="218543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600" dirty="0">
                <a:latin typeface="Arial" panose="020B0604020202020204" pitchFamily="34" charset="0"/>
                <a:cs typeface="Arial" panose="020B0604020202020204" pitchFamily="34" charset="0"/>
              </a:rPr>
              <a:t>РЈЕШЕЊЕ:</a:t>
            </a:r>
            <a:endParaRPr lang="de-DE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458FB04A-50CA-48A5-8C9B-6488713EB0ED}"/>
              </a:ext>
            </a:extLst>
          </p:cNvPr>
          <p:cNvSpPr txBox="1"/>
          <p:nvPr/>
        </p:nvSpPr>
        <p:spPr>
          <a:xfrm>
            <a:off x="727444" y="3867150"/>
            <a:ext cx="811175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600" dirty="0">
                <a:latin typeface="Arial" panose="020B0604020202020204" pitchFamily="34" charset="0"/>
                <a:cs typeface="Arial" panose="020B0604020202020204" pitchFamily="34" charset="0"/>
              </a:rPr>
              <a:t>ОДГОВОР: Сања и Адријана заједно имају </a:t>
            </a:r>
            <a:r>
              <a:rPr lang="sr-Latn-RS" sz="2600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r>
              <a:rPr lang="sr-Cyrl-BA" sz="2600" dirty="0">
                <a:latin typeface="Arial" panose="020B0604020202020204" pitchFamily="34" charset="0"/>
                <a:cs typeface="Arial" panose="020B0604020202020204" pitchFamily="34" charset="0"/>
              </a:rPr>
              <a:t> шналица.</a:t>
            </a:r>
            <a:endParaRPr lang="de-DE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E4AD05BF-5DAE-4888-86E6-98D6769369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9520" y="1330416"/>
            <a:ext cx="2348240" cy="1533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627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1C50C80E-953E-4FEC-8C7E-C73AC96373A3}"/>
              </a:ext>
            </a:extLst>
          </p:cNvPr>
          <p:cNvSpPr txBox="1"/>
          <p:nvPr/>
        </p:nvSpPr>
        <p:spPr>
          <a:xfrm>
            <a:off x="457200" y="28575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b="1" dirty="0">
                <a:latin typeface="Arial" panose="020B0604020202020204" pitchFamily="34" charset="0"/>
                <a:cs typeface="Arial" panose="020B0604020202020204" pitchFamily="34" charset="0"/>
              </a:rPr>
              <a:t>4. Задатак:</a:t>
            </a:r>
            <a:r>
              <a:rPr lang="de-DE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b="1" dirty="0">
                <a:latin typeface="Arial" panose="020B0604020202020204" pitchFamily="34" charset="0"/>
                <a:cs typeface="Arial" panose="020B0604020202020204" pitchFamily="34" charset="0"/>
              </a:rPr>
              <a:t>Споји стрелицом исте резултате.</a:t>
            </a:r>
            <a:endParaRPr lang="de-DE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AA935A43-9CBA-4566-88D9-92464D279A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6968" y="1448332"/>
            <a:ext cx="1057423" cy="1264547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60E5E140-363F-42A4-BF31-4F93B8EB17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3550" y="1406823"/>
            <a:ext cx="1162169" cy="1306056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D996FDCA-544C-40B7-B73C-87C4C606F7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3086" y="1123950"/>
            <a:ext cx="1162170" cy="1331418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ADEFA9FB-3BE0-4A3C-BF21-87F63669E13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66949" y="1022505"/>
            <a:ext cx="1057423" cy="1266704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A75224C7-DD07-40CA-A0D7-9C3BE207E29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05722" y="952480"/>
            <a:ext cx="1057423" cy="1295046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FE9CF8F2-5FCD-4C14-9F4A-996B3C30491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67600" y="3163295"/>
            <a:ext cx="1162170" cy="1339262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E4914267-9070-4DC8-B8DF-C5EF3A103E0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50490" y="3605171"/>
            <a:ext cx="1162168" cy="1233529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59A87D30-E3AC-4A51-B3ED-85B96D41E50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846198" y="3613712"/>
            <a:ext cx="1162168" cy="122498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82181718-DC24-408D-9F61-F8857B3CF39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893743" y="3538883"/>
            <a:ext cx="1162169" cy="1272851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972A32C3-F33E-4FAE-AA5E-61A363D04B6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95880" y="3251578"/>
            <a:ext cx="1097349" cy="1250979"/>
          </a:xfrm>
          <a:prstGeom prst="rect">
            <a:avLst/>
          </a:prstGeom>
        </p:spPr>
      </p:pic>
      <p:cxnSp>
        <p:nvCxnSpPr>
          <p:cNvPr id="24" name="Verbinder: gekrümmt 23">
            <a:extLst>
              <a:ext uri="{FF2B5EF4-FFF2-40B4-BE49-F238E27FC236}">
                <a16:creationId xmlns:a16="http://schemas.microsoft.com/office/drawing/2014/main" id="{1143B843-2FDA-443C-BF90-0ACAA01AFAC9}"/>
              </a:ext>
            </a:extLst>
          </p:cNvPr>
          <p:cNvCxnSpPr>
            <a:cxnSpLocks/>
            <a:stCxn id="8" idx="2"/>
            <a:endCxn id="14" idx="0"/>
          </p:cNvCxnSpPr>
          <p:nvPr/>
        </p:nvCxnSpPr>
        <p:spPr>
          <a:xfrm rot="5400000">
            <a:off x="2488924" y="944840"/>
            <a:ext cx="962369" cy="3651106"/>
          </a:xfrm>
          <a:prstGeom prst="curvedConnector3">
            <a:avLst>
              <a:gd name="adj1" fmla="val 80935"/>
            </a:avLst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Verbinder: gekrümmt 27">
            <a:extLst>
              <a:ext uri="{FF2B5EF4-FFF2-40B4-BE49-F238E27FC236}">
                <a16:creationId xmlns:a16="http://schemas.microsoft.com/office/drawing/2014/main" id="{80113BE8-45DA-41C7-B02F-05475408714A}"/>
              </a:ext>
            </a:extLst>
          </p:cNvPr>
          <p:cNvCxnSpPr>
            <a:cxnSpLocks/>
            <a:stCxn id="6" idx="2"/>
            <a:endCxn id="12" idx="0"/>
          </p:cNvCxnSpPr>
          <p:nvPr/>
        </p:nvCxnSpPr>
        <p:spPr>
          <a:xfrm rot="16200000" flipH="1">
            <a:off x="4270542" y="1456971"/>
            <a:ext cx="900833" cy="3412647"/>
          </a:xfrm>
          <a:prstGeom prst="curvedConnector3">
            <a:avLst>
              <a:gd name="adj1" fmla="val 50000"/>
            </a:avLst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Verbinder: gekrümmt 31">
            <a:extLst>
              <a:ext uri="{FF2B5EF4-FFF2-40B4-BE49-F238E27FC236}">
                <a16:creationId xmlns:a16="http://schemas.microsoft.com/office/drawing/2014/main" id="{48CC9BF2-EA99-478A-8650-061088DCE228}"/>
              </a:ext>
            </a:extLst>
          </p:cNvPr>
          <p:cNvCxnSpPr>
            <a:cxnSpLocks/>
            <a:stCxn id="7" idx="2"/>
            <a:endCxn id="11" idx="0"/>
          </p:cNvCxnSpPr>
          <p:nvPr/>
        </p:nvCxnSpPr>
        <p:spPr>
          <a:xfrm rot="16200000" flipH="1">
            <a:off x="1477971" y="2351567"/>
            <a:ext cx="1149803" cy="1357403"/>
          </a:xfrm>
          <a:prstGeom prst="curvedConnector3">
            <a:avLst>
              <a:gd name="adj1" fmla="val 26882"/>
            </a:avLst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Verbinder: gekrümmt 39">
            <a:extLst>
              <a:ext uri="{FF2B5EF4-FFF2-40B4-BE49-F238E27FC236}">
                <a16:creationId xmlns:a16="http://schemas.microsoft.com/office/drawing/2014/main" id="{5737B221-6A01-48F4-9D4F-358438142DD6}"/>
              </a:ext>
            </a:extLst>
          </p:cNvPr>
          <p:cNvCxnSpPr>
            <a:cxnSpLocks/>
            <a:stCxn id="5" idx="2"/>
            <a:endCxn id="10" idx="0"/>
          </p:cNvCxnSpPr>
          <p:nvPr/>
        </p:nvCxnSpPr>
        <p:spPr>
          <a:xfrm rot="16200000" flipH="1">
            <a:off x="6986974" y="2101584"/>
            <a:ext cx="450416" cy="1673005"/>
          </a:xfrm>
          <a:prstGeom prst="curvedConnector3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Verbinder: gekrümmt 42">
            <a:extLst>
              <a:ext uri="{FF2B5EF4-FFF2-40B4-BE49-F238E27FC236}">
                <a16:creationId xmlns:a16="http://schemas.microsoft.com/office/drawing/2014/main" id="{B11FB873-D60E-44B2-BAD9-946CCCF09114}"/>
              </a:ext>
            </a:extLst>
          </p:cNvPr>
          <p:cNvCxnSpPr>
            <a:cxnSpLocks/>
            <a:stCxn id="9" idx="2"/>
            <a:endCxn id="13" idx="0"/>
          </p:cNvCxnSpPr>
          <p:nvPr/>
        </p:nvCxnSpPr>
        <p:spPr>
          <a:xfrm rot="5400000">
            <a:off x="5558953" y="1163401"/>
            <a:ext cx="1291357" cy="3459606"/>
          </a:xfrm>
          <a:prstGeom prst="curvedConnector3">
            <a:avLst>
              <a:gd name="adj1" fmla="val 73054"/>
            </a:avLst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8421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2213"/>
            <a:ext cx="8229600" cy="701279"/>
          </a:xfrm>
        </p:spPr>
        <p:txBody>
          <a:bodyPr>
            <a:normAutofit/>
          </a:bodyPr>
          <a:lstStyle/>
          <a:p>
            <a:r>
              <a:rPr lang="bs-Cyrl-BA" sz="3200" b="1" dirty="0">
                <a:latin typeface="Arial" pitchFamily="34" charset="0"/>
                <a:cs typeface="Arial" pitchFamily="34" charset="0"/>
              </a:rPr>
              <a:t>Задаци за самосталан рад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6350"/>
            <a:ext cx="8229600" cy="342899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bs-Cyrl-BA" sz="3400" b="1" dirty="0">
                <a:latin typeface="Arial" pitchFamily="34" charset="0"/>
                <a:cs typeface="Arial" pitchFamily="34" charset="0"/>
              </a:rPr>
              <a:t>Задатак</a:t>
            </a:r>
            <a:r>
              <a:rPr lang="sr-Latn-RS" sz="3400" b="1" dirty="0">
                <a:latin typeface="Arial" pitchFamily="34" charset="0"/>
                <a:cs typeface="Arial" pitchFamily="34" charset="0"/>
              </a:rPr>
              <a:t> 1.    </a:t>
            </a:r>
            <a:r>
              <a:rPr lang="sr-Cyrl-RS" sz="3400" dirty="0">
                <a:latin typeface="Arial" pitchFamily="34" charset="0"/>
                <a:cs typeface="Arial" pitchFamily="34" charset="0"/>
              </a:rPr>
              <a:t>Израчунај! </a:t>
            </a:r>
          </a:p>
          <a:p>
            <a:pPr marL="0" indent="0">
              <a:buNone/>
            </a:pPr>
            <a:r>
              <a:rPr lang="sr-Cyrl-RS" sz="3400" dirty="0">
                <a:latin typeface="Arial" pitchFamily="34" charset="0"/>
                <a:cs typeface="Arial" pitchFamily="34" charset="0"/>
              </a:rPr>
              <a:t>                      </a:t>
            </a:r>
            <a:r>
              <a:rPr lang="sr-Latn-RS" sz="3400" dirty="0">
                <a:latin typeface="Arial" pitchFamily="34" charset="0"/>
                <a:cs typeface="Arial" pitchFamily="34" charset="0"/>
              </a:rPr>
              <a:t>20 – 14 + 5=</a:t>
            </a:r>
            <a:r>
              <a:rPr lang="sr-Cyrl-RS" sz="3400">
                <a:latin typeface="Arial" pitchFamily="34" charset="0"/>
                <a:cs typeface="Arial" pitchFamily="34" charset="0"/>
              </a:rPr>
              <a:t>       и         </a:t>
            </a:r>
            <a:r>
              <a:rPr lang="sr-Latn-RS" sz="3400" dirty="0">
                <a:latin typeface="Arial" pitchFamily="34" charset="0"/>
                <a:cs typeface="Arial" pitchFamily="34" charset="0"/>
              </a:rPr>
              <a:t>20 – (14 + 5) = </a:t>
            </a:r>
          </a:p>
          <a:p>
            <a:pPr marL="0" indent="0">
              <a:buNone/>
            </a:pPr>
            <a:r>
              <a:rPr lang="sr-Latn-RS" sz="3400" dirty="0">
                <a:latin typeface="Arial" pitchFamily="34" charset="0"/>
                <a:cs typeface="Arial" pitchFamily="34" charset="0"/>
              </a:rPr>
              <a:t>                      </a:t>
            </a:r>
            <a:endParaRPr lang="sr-Latn-RS" sz="34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bs-Cyrl-BA" sz="3400" b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RS" sz="3400" b="1" dirty="0">
                <a:latin typeface="Arial" pitchFamily="34" charset="0"/>
                <a:cs typeface="Arial" pitchFamily="34" charset="0"/>
              </a:rPr>
              <a:t>задатак </a:t>
            </a:r>
            <a:r>
              <a:rPr lang="sr-Latn-RS" sz="3400" b="1" dirty="0">
                <a:latin typeface="Arial" pitchFamily="34" charset="0"/>
                <a:cs typeface="Arial" pitchFamily="34" charset="0"/>
              </a:rPr>
              <a:t>2</a:t>
            </a:r>
            <a:r>
              <a:rPr lang="bs-Cyrl-BA" sz="3400" b="1" dirty="0">
                <a:latin typeface="Arial" pitchFamily="34" charset="0"/>
                <a:cs typeface="Arial" pitchFamily="34" charset="0"/>
              </a:rPr>
              <a:t>.</a:t>
            </a:r>
            <a:r>
              <a:rPr lang="de-DE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bs-Cyrl-BA" sz="3400" dirty="0">
                <a:latin typeface="Arial" pitchFamily="34" charset="0"/>
                <a:cs typeface="Arial" pitchFamily="34" charset="0"/>
              </a:rPr>
              <a:t>Први сабирак је број 7, а други сабирак</a:t>
            </a:r>
            <a:r>
              <a:rPr lang="sr-Latn-R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bs-Cyrl-BA" sz="3400" dirty="0">
                <a:latin typeface="Arial" pitchFamily="34" charset="0"/>
                <a:cs typeface="Arial" pitchFamily="34" charset="0"/>
              </a:rPr>
              <a:t>разлика </a:t>
            </a:r>
          </a:p>
          <a:p>
            <a:pPr marL="0" indent="0">
              <a:buNone/>
            </a:pPr>
            <a:r>
              <a:rPr lang="bs-Cyrl-BA" sz="3400" dirty="0">
                <a:latin typeface="Arial" pitchFamily="34" charset="0"/>
                <a:cs typeface="Arial" pitchFamily="34" charset="0"/>
              </a:rPr>
              <a:t>                   бројева 13 и 5. Израчунај збир.</a:t>
            </a:r>
          </a:p>
          <a:p>
            <a:pPr marL="0" indent="0">
              <a:buNone/>
            </a:pPr>
            <a:endParaRPr lang="bs-Cyrl-BA" sz="3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bs-Cyrl-BA" sz="3400" b="1" dirty="0">
                <a:latin typeface="Arial" pitchFamily="34" charset="0"/>
                <a:cs typeface="Arial" pitchFamily="34" charset="0"/>
              </a:rPr>
              <a:t>Задатак </a:t>
            </a:r>
            <a:r>
              <a:rPr lang="sr-Latn-RS" sz="3400" b="1" dirty="0">
                <a:latin typeface="Arial" pitchFamily="34" charset="0"/>
                <a:cs typeface="Arial" pitchFamily="34" charset="0"/>
              </a:rPr>
              <a:t>+</a:t>
            </a:r>
            <a:r>
              <a:rPr lang="bs-Cyrl-BA" sz="3400" b="1" dirty="0">
                <a:latin typeface="Arial" pitchFamily="34" charset="0"/>
                <a:cs typeface="Arial" pitchFamily="34" charset="0"/>
              </a:rPr>
              <a:t>.</a:t>
            </a:r>
            <a:r>
              <a:rPr lang="de-DE" sz="3400" b="1" dirty="0">
                <a:latin typeface="Arial" pitchFamily="34" charset="0"/>
                <a:cs typeface="Arial" pitchFamily="34" charset="0"/>
              </a:rPr>
              <a:t> </a:t>
            </a:r>
            <a:endParaRPr lang="sr-Latn-RS" sz="34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bs-Cyrl-BA" sz="3400" dirty="0">
                <a:latin typeface="Arial" pitchFamily="34" charset="0"/>
                <a:cs typeface="Arial" pitchFamily="34" charset="0"/>
              </a:rPr>
              <a:t>У учионици је било 19 ученика. Н</a:t>
            </a:r>
            <a:r>
              <a:rPr lang="sr-Latn-RS" sz="3400" dirty="0">
                <a:latin typeface="Arial" pitchFamily="34" charset="0"/>
                <a:cs typeface="Arial" pitchFamily="34" charset="0"/>
              </a:rPr>
              <a:t>a </a:t>
            </a:r>
            <a:r>
              <a:rPr lang="bs-Cyrl-BA" sz="3400" dirty="0">
                <a:latin typeface="Arial" pitchFamily="34" charset="0"/>
                <a:cs typeface="Arial" pitchFamily="34" charset="0"/>
              </a:rPr>
              <a:t>одмор је изашло 9 ученика па се</a:t>
            </a:r>
            <a:r>
              <a:rPr lang="sr-Latn-R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bs-Cyrl-BA" sz="3400" dirty="0">
                <a:latin typeface="Arial" pitchFamily="34" charset="0"/>
                <a:cs typeface="Arial" pitchFamily="34" charset="0"/>
              </a:rPr>
              <a:t>вратило 5. Колико сад има ученика у</a:t>
            </a:r>
            <a:r>
              <a:rPr lang="sr-Latn-R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bs-Cyrl-BA" sz="3400" dirty="0">
                <a:latin typeface="Arial" pitchFamily="34" charset="0"/>
                <a:cs typeface="Arial" pitchFamily="34" charset="0"/>
              </a:rPr>
              <a:t>учионици?</a:t>
            </a:r>
          </a:p>
          <a:p>
            <a:pPr marL="0" indent="0">
              <a:buNone/>
            </a:pPr>
            <a:endParaRPr lang="bs-Cyrl-BA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143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307</Words>
  <Application>Microsoft Office PowerPoint</Application>
  <PresentationFormat>On-screen Show (16:9)</PresentationFormat>
  <Paragraphs>52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МАТЕМАТИКА 2. разред</vt:lpstr>
      <vt:lpstr>ДА ПОНОВИМО! </vt:lpstr>
      <vt:lpstr>PowerPoint Presentation</vt:lpstr>
      <vt:lpstr>PowerPoint Presentation</vt:lpstr>
      <vt:lpstr>PowerPoint Presentation</vt:lpstr>
      <vt:lpstr>PowerPoint Presentation</vt:lpstr>
      <vt:lpstr>Задаци за самосталан рад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 Други разред</dc:title>
  <dc:creator>HP</dc:creator>
  <cp:lastModifiedBy>Mirjana Brkić</cp:lastModifiedBy>
  <cp:revision>44</cp:revision>
  <dcterms:created xsi:type="dcterms:W3CDTF">2020-03-28T07:42:35Z</dcterms:created>
  <dcterms:modified xsi:type="dcterms:W3CDTF">2021-04-28T07:59:50Z</dcterms:modified>
</cp:coreProperties>
</file>