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9" r:id="rId4"/>
    <p:sldId id="267" r:id="rId5"/>
    <p:sldId id="270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9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7</a:t>
            </a:r>
            <a:r>
              <a:rPr lang="sr-Latn-RS" sz="4400" b="1" dirty="0">
                <a:solidFill>
                  <a:schemeClr val="tx1"/>
                </a:solidFill>
              </a:rPr>
              <a:t>.</a:t>
            </a:r>
            <a:r>
              <a:rPr lang="sr-Cyrl-RS" sz="4400" b="1" dirty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sr-Cyrl-RS" sz="3200" dirty="0"/>
              <a:t>Друштво, привреда и култура Босне у средњем вијеку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83477119"/>
              </p:ext>
            </p:extLst>
          </p:nvPr>
        </p:nvGraphicFramePr>
        <p:xfrm>
          <a:off x="972710" y="3200400"/>
          <a:ext cx="420888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963"/>
                <a:gridCol w="1402963"/>
                <a:gridCol w="1402963"/>
              </a:tblGrid>
              <a:tr h="44450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Друштво</a:t>
                      </a:r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Привреда</a:t>
                      </a:r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Култура</a:t>
                      </a:r>
                      <a:endParaRPr lang="sr-Latn-BA" dirty="0"/>
                    </a:p>
                  </a:txBody>
                  <a:tcPr marL="44538" marR="44538"/>
                </a:tc>
              </a:tr>
              <a:tr h="44450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</a:tr>
              <a:tr h="44450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</a:tr>
              <a:tr h="44450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</a:tr>
              <a:tr h="44450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</a:tr>
              <a:tr h="44450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 marL="44538" marR="44538"/>
                </a:tc>
              </a:tr>
            </a:tbl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5266952" y="1844824"/>
            <a:ext cx="3419848" cy="42813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/>
              <a:t>Тврђаве, велможе, трговина, рудници, сељаци, стећци, пољопривреда, богумили, краљ, ситна властела, манастири</a:t>
            </a:r>
            <a:endParaRPr lang="sr-Latn-BA" dirty="0"/>
          </a:p>
        </p:txBody>
      </p:sp>
      <p:sp>
        <p:nvSpPr>
          <p:cNvPr id="10" name="TextBox 9"/>
          <p:cNvSpPr txBox="1"/>
          <p:nvPr/>
        </p:nvSpPr>
        <p:spPr>
          <a:xfrm>
            <a:off x="1133856" y="1832632"/>
            <a:ext cx="358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На основу досадашњих знања, разврстај</a:t>
            </a:r>
            <a:r>
              <a:rPr lang="sr-Latn-BA" dirty="0" smtClean="0"/>
              <a:t> </a:t>
            </a:r>
            <a:r>
              <a:rPr lang="sr-Cyrl-BA" dirty="0" smtClean="0"/>
              <a:t>дате </a:t>
            </a:r>
            <a:r>
              <a:rPr lang="sr-Cyrl-RS" dirty="0" smtClean="0"/>
              <a:t>појмове у табелу испод.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algn="just"/>
            <a:r>
              <a:rPr lang="sr-Cyrl-CS" sz="2800" dirty="0" smtClean="0"/>
              <a:t>У Босни је до наглог узлета државе дошло након појаве и развоја ______. Рудници омогућавају развој осталих привредних грана, прије свега __________, а затим градова и занатства. </a:t>
            </a:r>
          </a:p>
          <a:p>
            <a:pPr algn="just"/>
            <a:r>
              <a:rPr lang="sr-Cyrl-CS" sz="2800" dirty="0" smtClean="0"/>
              <a:t>Трговало се са приморским земљама и градовима, а нарочито са ____________.</a:t>
            </a:r>
          </a:p>
          <a:p>
            <a:endParaRPr lang="sr-Cyrl-CS" sz="2800" dirty="0" smtClean="0"/>
          </a:p>
          <a:p>
            <a:endParaRPr lang="sr-Cyrl-CS" sz="2800" dirty="0" smtClean="0"/>
          </a:p>
          <a:p>
            <a:r>
              <a:rPr lang="sr-Cyrl-CS" sz="2800" dirty="0" smtClean="0"/>
              <a:t>* Дубровник, рударство, трговина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Друштво, привреда и култура Босне у средњем вијеку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2286" y="2133600"/>
            <a:ext cx="116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/>
              <a:t>р</a:t>
            </a:r>
            <a:r>
              <a:rPr lang="sr-Cyrl-CS" dirty="0" smtClean="0"/>
              <a:t>ударства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912840"/>
            <a:ext cx="1222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трговине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3870960"/>
            <a:ext cx="1542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/>
              <a:t>Дубровником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7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dirty="0"/>
              <a:t>Друштво, привреда и култура Босне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7391400" cy="4754562"/>
          </a:xfrm>
        </p:spPr>
        <p:txBody>
          <a:bodyPr>
            <a:norm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Друштво у средњовијековној Босни чине:</a:t>
            </a:r>
          </a:p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ластела – кметови - свештеници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2804160"/>
            <a:ext cx="3352800" cy="3139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43600" y="4114800"/>
            <a:ext cx="1752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19600" y="44958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1225" y="4189214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кметови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04726" y="4844534"/>
            <a:ext cx="1372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свештеници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50673" y="4730234"/>
            <a:ext cx="109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ластела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59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01297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Друштво, привреда и култура Босне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76200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75856" cy="235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263" y="1752600"/>
            <a:ext cx="252973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3655640" cy="207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26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Друштво, привреда и култура Босне у средњем вијеку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800" i="1" dirty="0"/>
              <a:t>Задаци: </a:t>
            </a:r>
          </a:p>
          <a:p>
            <a:pPr algn="just"/>
            <a:r>
              <a:rPr lang="sr-Cyrl-RS" sz="2800" i="1" dirty="0"/>
              <a:t>1. </a:t>
            </a:r>
            <a:r>
              <a:rPr lang="sr-Cyrl-RS" sz="2800" dirty="0"/>
              <a:t>Изабери један од облика стећка и украси га знаковима које си запамтио да су кориштени на њима!</a:t>
            </a:r>
          </a:p>
          <a:p>
            <a:pPr algn="just"/>
            <a:r>
              <a:rPr lang="sr-Cyrl-RS" sz="2800" i="1" dirty="0" smtClean="0"/>
              <a:t>2. Прочитај и издвоји у свеску најзанимљивије детаље из биографије Твртка </a:t>
            </a:r>
            <a:r>
              <a:rPr lang="en-US" sz="2800" i="1" dirty="0" smtClean="0"/>
              <a:t>I</a:t>
            </a:r>
            <a:r>
              <a:rPr lang="sr-Cyrl-RS" sz="2800" dirty="0" smtClean="0"/>
              <a:t> </a:t>
            </a:r>
            <a:r>
              <a:rPr lang="sr-Cyrl-RS" sz="2800" dirty="0"/>
              <a:t>(стр. </a:t>
            </a:r>
            <a:r>
              <a:rPr lang="sr-Cyrl-RS" sz="2800" dirty="0" smtClean="0"/>
              <a:t>143-144 )</a:t>
            </a:r>
          </a:p>
          <a:p>
            <a:pPr algn="just"/>
            <a:r>
              <a:rPr lang="sr-Cyrl-RS" sz="2800" dirty="0" smtClean="0"/>
              <a:t>3. </a:t>
            </a:r>
            <a:r>
              <a:rPr lang="sr-Cyrl-RS" sz="2800" b="1" dirty="0"/>
              <a:t>За оне који желе више</a:t>
            </a:r>
            <a:r>
              <a:rPr lang="sr-Cyrl-RS" sz="2800" dirty="0"/>
              <a:t>: </a:t>
            </a:r>
            <a:r>
              <a:rPr lang="sr-Cyrl-BA" sz="2800" dirty="0" smtClean="0"/>
              <a:t>Прочитај повељу краља Твртка </a:t>
            </a:r>
            <a:r>
              <a:rPr lang="en-US" sz="2800" dirty="0" smtClean="0"/>
              <a:t>I</a:t>
            </a:r>
            <a:r>
              <a:rPr lang="sr-Cyrl-BA" sz="2800" dirty="0" smtClean="0"/>
              <a:t> дату Дубровчанима (стр. 144) и у свеску упиши разлог(е) које наводи због којих се крунисао двоструком круном.</a:t>
            </a:r>
            <a:endParaRPr lang="sr-Cyrl-RS" sz="2800" dirty="0"/>
          </a:p>
          <a:p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229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Друштво, привреда и култура Босне у средњем вијеку</vt:lpstr>
      <vt:lpstr>Друштво, привреда и култура Босне у средњем вијеку</vt:lpstr>
      <vt:lpstr>Друштво, привреда и култура Босне у средњем вијеку</vt:lpstr>
      <vt:lpstr>Друштво, привреда и култура Босне у средњем вијеку</vt:lpstr>
      <vt:lpstr>Друштво, привреда и култура Босне у средњем вијеку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Milija Marjanovic</cp:lastModifiedBy>
  <cp:revision>87</cp:revision>
  <dcterms:created xsi:type="dcterms:W3CDTF">2017-07-14T07:47:05Z</dcterms:created>
  <dcterms:modified xsi:type="dcterms:W3CDTF">2020-04-01T08:25:57Z</dcterms:modified>
</cp:coreProperties>
</file>