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69" y="3541690"/>
            <a:ext cx="9208394" cy="2575775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о</a:t>
            </a:r>
            <a:r>
              <a:rPr lang="sr-Cyrl-RS" sz="2800" dirty="0" smtClean="0">
                <a:solidFill>
                  <a:schemeClr val="tx1"/>
                </a:solidFill>
              </a:rPr>
              <a:t>бнављање знања из првог полугодишта</a:t>
            </a:r>
          </a:p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о</a:t>
            </a:r>
            <a:r>
              <a:rPr lang="sr-Cyrl-RS" sz="2800" dirty="0" smtClean="0">
                <a:solidFill>
                  <a:schemeClr val="tx1"/>
                </a:solidFill>
              </a:rPr>
              <a:t>сми разред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24.</a:t>
            </a:r>
            <a:r>
              <a:rPr lang="en-US" sz="2800" dirty="0" smtClean="0">
                <a:solidFill>
                  <a:schemeClr val="tx1"/>
                </a:solidFill>
              </a:rPr>
              <a:t>III 2020.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о</a:t>
            </a:r>
            <a:r>
              <a:rPr lang="sr-Cyrl-RS" sz="2800" dirty="0" smtClean="0">
                <a:solidFill>
                  <a:schemeClr val="tx1"/>
                </a:solidFill>
              </a:rPr>
              <a:t>д 141. до 152. странице у уџбенику српског језика.</a:t>
            </a: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1369" y="1287888"/>
            <a:ext cx="10534918" cy="97879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sr-Cyrl-RS" dirty="0" smtClean="0"/>
              <a:t>Историја српског језика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2599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309093"/>
            <a:ext cx="11809926" cy="631065"/>
          </a:xfrm>
        </p:spPr>
        <p:txBody>
          <a:bodyPr>
            <a:noAutofit/>
          </a:bodyPr>
          <a:lstStyle/>
          <a:p>
            <a:r>
              <a:rPr lang="sr-Cyrl-RS" sz="4000" dirty="0" err="1" smtClean="0"/>
              <a:t>Примјери</a:t>
            </a:r>
            <a:r>
              <a:rPr lang="sr-Cyrl-RS" sz="4000" dirty="0" smtClean="0"/>
              <a:t> временских односа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513" y="1262131"/>
            <a:ext cx="11460565" cy="5331852"/>
          </a:xfrm>
        </p:spPr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пријевремености</a:t>
            </a:r>
            <a:r>
              <a:rPr lang="sr-Cyrl-RS" dirty="0" smtClean="0">
                <a:solidFill>
                  <a:schemeClr val="tx1"/>
                </a:solidFill>
              </a:rPr>
              <a:t> приказује да се радња зависне реченице врши прије радње из главне реченице.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Пошто је вечерао,/ отишао је на спавање.</a:t>
            </a:r>
          </a:p>
          <a:p>
            <a:endParaRPr lang="sr-Cyrl-RS" sz="28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Однос истовремености</a:t>
            </a:r>
            <a:r>
              <a:rPr lang="sr-Cyrl-R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Док смо шетали парком,/ причали смо о сновима</a:t>
            </a:r>
          </a:p>
          <a:p>
            <a:endParaRPr lang="sr-Cyrl-RS" sz="28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послијевремености</a:t>
            </a:r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Јанко понови све лекције/ прије него што крене у школу.</a:t>
            </a:r>
          </a:p>
          <a:p>
            <a:endParaRPr lang="sr-Cyrl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0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7" y="257578"/>
            <a:ext cx="11062953" cy="528034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Употреба запете у временским реченицама</a:t>
            </a:r>
            <a:endParaRPr lang="sr-Cyrl-R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577" y="1030311"/>
            <a:ext cx="11655381" cy="5589430"/>
          </a:xfrm>
        </p:spPr>
        <p:txBody>
          <a:bodyPr/>
          <a:lstStyle/>
          <a:p>
            <a:r>
              <a:rPr lang="sr-Cyrl-RS" dirty="0" smtClean="0"/>
              <a:t> </a:t>
            </a:r>
            <a:r>
              <a:rPr lang="sr-Cyrl-RS" sz="2400" dirty="0" smtClean="0"/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Временске реченице се одвајају запетама када су уметнуте: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Позвао ме је,/ </a:t>
            </a:r>
            <a:r>
              <a:rPr lang="sr-Cyrl-RS" sz="2800" dirty="0" smtClean="0">
                <a:solidFill>
                  <a:schemeClr val="accent6"/>
                </a:solidFill>
              </a:rPr>
              <a:t>када сам се пробудио</a:t>
            </a:r>
            <a:r>
              <a:rPr lang="sr-Cyrl-RS" sz="2800" dirty="0" smtClean="0">
                <a:solidFill>
                  <a:schemeClr val="tx1"/>
                </a:solidFill>
              </a:rPr>
              <a:t>/, и рекао ми да пожурим.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Такође се одвајају запетама када се налазе у ИНВЕРЗИЈИ, односно, када се зависна реченица налази испред главне реченице: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accent6"/>
                </a:solidFill>
              </a:rPr>
              <a:t>Док слушам музику,/ </a:t>
            </a:r>
            <a:r>
              <a:rPr lang="sr-Cyrl-RS" sz="2800" dirty="0" smtClean="0">
                <a:solidFill>
                  <a:schemeClr val="tx1"/>
                </a:solidFill>
              </a:rPr>
              <a:t>учим.</a:t>
            </a:r>
          </a:p>
          <a:p>
            <a:endParaRPr lang="sr-Cyrl-RS" sz="2800" dirty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За задаћу напишите три временске реченице којима ћете приказати три врсте временских односа.</a:t>
            </a:r>
            <a:endParaRPr lang="sr-Cyrl-RS" sz="2800" dirty="0" smtClean="0">
              <a:solidFill>
                <a:schemeClr val="accent6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5116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9902222" cy="1039970"/>
          </a:xfrm>
        </p:spPr>
        <p:txBody>
          <a:bodyPr/>
          <a:lstStyle/>
          <a:p>
            <a:r>
              <a:rPr lang="sr-Cyrl-RS" dirty="0" smtClean="0"/>
              <a:t>  Књижевни језици код </a:t>
            </a:r>
            <a:r>
              <a:rPr lang="sr-Cyrl-RS" dirty="0" err="1" smtClean="0"/>
              <a:t>срба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691685"/>
            <a:ext cx="9142368" cy="3374263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sr-Cyrl-RS" sz="2800" dirty="0" smtClean="0"/>
              <a:t>Старословенски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Српскословенски/ црквенословенски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Рускословенски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Славеносрпски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Савремени српски језик/ Вуков народни језик</a:t>
            </a:r>
          </a:p>
          <a:p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640529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3" y="4069724"/>
            <a:ext cx="11178862" cy="2601532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- Старословенски језик и глагољица, 864. година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>- српскословенски </a:t>
            </a:r>
            <a:r>
              <a:rPr lang="sr-Cyrl-RS" sz="3200" dirty="0" err="1" smtClean="0"/>
              <a:t>језик„житије</a:t>
            </a:r>
            <a:r>
              <a:rPr lang="sr-Cyrl-RS" sz="3200" dirty="0" smtClean="0"/>
              <a:t> светог </a:t>
            </a:r>
            <a:r>
              <a:rPr lang="sr-Cyrl-RS" sz="3200" dirty="0" err="1" smtClean="0"/>
              <a:t>симеона</a:t>
            </a:r>
            <a:r>
              <a:rPr lang="sr-Cyrl-RS" sz="3200" dirty="0" smtClean="0"/>
              <a:t>“, прво оригинално српско књижевно </a:t>
            </a:r>
            <a:r>
              <a:rPr lang="sr-Cyrl-RS" sz="3200" dirty="0" err="1" smtClean="0"/>
              <a:t>дјело</a:t>
            </a:r>
            <a:r>
              <a:rPr lang="sr-Cyrl-RS" sz="3200" dirty="0" smtClean="0"/>
              <a:t>, 1208.</a:t>
            </a:r>
            <a:r>
              <a:rPr lang="sr-Cyrl-RS" sz="3200" dirty="0"/>
              <a:t/>
            </a:r>
            <a:br>
              <a:rPr lang="sr-Cyrl-RS" sz="3200" dirty="0"/>
            </a:br>
            <a:endParaRPr lang="sr-Cyrl-R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11951"/>
            <a:ext cx="3503054" cy="385373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04" y="260476"/>
            <a:ext cx="4933950" cy="2755921"/>
          </a:xfrm>
        </p:spPr>
      </p:pic>
    </p:spTree>
    <p:extLst>
      <p:ext uri="{BB962C8B-B14F-4D97-AF65-F5344CB8AC3E}">
        <p14:creationId xmlns:p14="http://schemas.microsoft.com/office/powerpoint/2010/main" val="207354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121239"/>
            <a:ext cx="8534400" cy="2485623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- Славеносрпски </a:t>
            </a:r>
            <a:r>
              <a:rPr lang="sr-Cyrl-RS" sz="2800" dirty="0" err="1" smtClean="0"/>
              <a:t>језик„Славено</a:t>
            </a:r>
            <a:r>
              <a:rPr lang="sr-Cyrl-RS" sz="2800" dirty="0" smtClean="0"/>
              <a:t>- </a:t>
            </a:r>
            <a:r>
              <a:rPr lang="sr-Cyrl-RS" sz="2800" dirty="0" err="1" smtClean="0"/>
              <a:t>сербскиј</a:t>
            </a:r>
            <a:r>
              <a:rPr lang="sr-Cyrl-RS" sz="2800" dirty="0" smtClean="0"/>
              <a:t> магазин“, </a:t>
            </a:r>
            <a:r>
              <a:rPr lang="sr-Cyrl-RS" sz="2800" dirty="0" err="1" smtClean="0"/>
              <a:t>захарија</a:t>
            </a:r>
            <a:r>
              <a:rPr lang="sr-Cyrl-RS" sz="2800" dirty="0" smtClean="0"/>
              <a:t> </a:t>
            </a:r>
            <a:r>
              <a:rPr lang="sr-Cyrl-RS" sz="2800" dirty="0" err="1" smtClean="0"/>
              <a:t>орфелин</a:t>
            </a:r>
            <a:r>
              <a:rPr lang="sr-Cyrl-RS" sz="2800" dirty="0" smtClean="0"/>
              <a:t>, 1768. год.</a:t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- Рускословенски језик, </a:t>
            </a:r>
            <a:r>
              <a:rPr lang="en-US" sz="2800" dirty="0" smtClean="0"/>
              <a:t>xviii </a:t>
            </a:r>
            <a:r>
              <a:rPr lang="sr-Cyrl-RS" sz="2800" dirty="0" err="1" smtClean="0"/>
              <a:t>вијек</a:t>
            </a:r>
            <a:r>
              <a:rPr lang="sr-Cyrl-RS" sz="2800" dirty="0" smtClean="0"/>
              <a:t>, отпор унијаћењу/ покатоличавању </a:t>
            </a:r>
            <a:r>
              <a:rPr lang="sr-Cyrl-RS" sz="2800" dirty="0" err="1" smtClean="0"/>
              <a:t>срба</a:t>
            </a:r>
            <a:r>
              <a:rPr lang="sr-Cyrl-RS" sz="2800" dirty="0" smtClean="0"/>
              <a:t> у војводини</a:t>
            </a:r>
            <a:endParaRPr lang="sr-Cyrl-R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6" y="532293"/>
            <a:ext cx="3437474" cy="3434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422275"/>
            <a:ext cx="3514300" cy="3402750"/>
          </a:xfrm>
        </p:spPr>
      </p:pic>
    </p:spTree>
    <p:extLst>
      <p:ext uri="{BB962C8B-B14F-4D97-AF65-F5344CB8AC3E}">
        <p14:creationId xmlns:p14="http://schemas.microsoft.com/office/powerpoint/2010/main" val="3473059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56" y="3252207"/>
            <a:ext cx="8804855" cy="3470565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- </a:t>
            </a:r>
            <a:r>
              <a:rPr lang="sr-Cyrl-RS" sz="3200" dirty="0" err="1" smtClean="0"/>
              <a:t>сава</a:t>
            </a:r>
            <a:r>
              <a:rPr lang="sr-Cyrl-RS" sz="3200" dirty="0" smtClean="0"/>
              <a:t> мркаљ „сало дебелога </a:t>
            </a:r>
            <a:r>
              <a:rPr lang="sr-Cyrl-RS" sz="3200" dirty="0" err="1" smtClean="0"/>
              <a:t>јера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либо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азбукоп</a:t>
            </a:r>
            <a:r>
              <a:rPr lang="sr-Cyrl-RS" sz="3200" dirty="0" err="1"/>
              <a:t>р</a:t>
            </a:r>
            <a:r>
              <a:rPr lang="sr-Cyrl-RS" sz="3200" dirty="0" err="1" smtClean="0"/>
              <a:t>отрес</a:t>
            </a:r>
            <a:r>
              <a:rPr lang="sr-Cyrl-RS" sz="3200" dirty="0" smtClean="0"/>
              <a:t>“, реформа ћирилице</a:t>
            </a:r>
            <a:r>
              <a:rPr lang="sr-Cyrl-RS" sz="3200" dirty="0"/>
              <a:t/>
            </a:r>
            <a:br>
              <a:rPr lang="sr-Cyrl-RS" sz="3200" dirty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>- Вук </a:t>
            </a:r>
            <a:r>
              <a:rPr lang="sr-Cyrl-RS" sz="3200" dirty="0" err="1" smtClean="0"/>
              <a:t>стефановић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караџић</a:t>
            </a:r>
            <a:r>
              <a:rPr lang="sr-Cyrl-RS" sz="3200" dirty="0" smtClean="0"/>
              <a:t>, стварање српског савременог језика</a:t>
            </a:r>
            <a:br>
              <a:rPr lang="sr-Cyrl-RS" sz="3200" dirty="0" smtClean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endParaRPr lang="sr-Cyrl-R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6" y="501548"/>
            <a:ext cx="4937125" cy="21901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34" y="39088"/>
            <a:ext cx="2871216" cy="3115056"/>
          </a:xfrm>
        </p:spPr>
      </p:pic>
    </p:spTree>
    <p:extLst>
      <p:ext uri="{BB962C8B-B14F-4D97-AF65-F5344CB8AC3E}">
        <p14:creationId xmlns:p14="http://schemas.microsoft.com/office/powerpoint/2010/main" val="222344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892" y="235040"/>
            <a:ext cx="7083381" cy="924060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Задаћа (</a:t>
            </a:r>
            <a:r>
              <a:rPr lang="sr-Cyrl-RS" sz="2400" dirty="0" smtClean="0"/>
              <a:t>одговори на питања)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35" y="1481070"/>
            <a:ext cx="10882648" cy="51901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Cyrl-RS" sz="2400" dirty="0" smtClean="0"/>
              <a:t>Објасни узрок доласка Ћирила и Методија у </a:t>
            </a:r>
            <a:r>
              <a:rPr lang="sr-Cyrl-RS" sz="2400" dirty="0" err="1" smtClean="0"/>
              <a:t>Великоморавску</a:t>
            </a:r>
            <a:r>
              <a:rPr lang="sr-Cyrl-RS" sz="2400" dirty="0"/>
              <a:t> </a:t>
            </a:r>
            <a:r>
              <a:rPr lang="sr-Cyrl-RS" sz="2400" dirty="0" smtClean="0"/>
              <a:t>кнежевину.</a:t>
            </a:r>
          </a:p>
          <a:p>
            <a:pPr marL="457200" indent="-457200">
              <a:buAutoNum type="arabicPeriod"/>
            </a:pPr>
            <a:r>
              <a:rPr lang="sr-Cyrl-RS" sz="2400" dirty="0" smtClean="0"/>
              <a:t>Глагољицу је </a:t>
            </a:r>
            <a:r>
              <a:rPr lang="sr-Cyrl-RS" sz="2400" dirty="0" err="1" smtClean="0"/>
              <a:t>замијенила</a:t>
            </a:r>
            <a:r>
              <a:rPr lang="sr-Cyrl-RS" sz="2400" dirty="0" smtClean="0"/>
              <a:t> _______________, а сачинили су је</a:t>
            </a:r>
          </a:p>
          <a:p>
            <a:r>
              <a:rPr lang="sr-Cyrl-RS" sz="2400" dirty="0" smtClean="0"/>
              <a:t>______________________________________.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3.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Први књижевни језик свих Словена је _________________________.</a:t>
            </a:r>
          </a:p>
          <a:p>
            <a:endParaRPr lang="sr-Cyrl-R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r-Cyrl-RS" sz="2400" dirty="0" smtClean="0">
                <a:solidFill>
                  <a:schemeClr val="tx1">
                    <a:lumMod val="95000"/>
                  </a:schemeClr>
                </a:solidFill>
              </a:rPr>
              <a:t>4.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Најзначајнији сачувани црквени спис на црквенословенском језику код Срба је __________________________ из ______ </a:t>
            </a:r>
            <a:r>
              <a:rPr lang="sr-Cyrl-R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вијека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5.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Зашто су српски свештеници у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VIII </a:t>
            </a:r>
            <a:r>
              <a:rPr lang="sr-Cyrl-R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вијеку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затражили помоћ од Русије?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6.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 који начин је Сава Мркаљ реформисао ћирилицу?</a:t>
            </a:r>
            <a:endParaRPr lang="sr-Cyrl-R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9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5745" y="0"/>
            <a:ext cx="10674954" cy="962697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Временске  реченице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03" y="2125014"/>
            <a:ext cx="10687832" cy="4353059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endParaRPr lang="sr-Cyrl-R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RS" sz="2800" dirty="0" err="1" smtClean="0">
                <a:solidFill>
                  <a:schemeClr val="tx1"/>
                </a:solidFill>
              </a:rPr>
              <a:t>Примјери</a:t>
            </a:r>
            <a:r>
              <a:rPr lang="sr-Cyrl-RS" sz="2800" dirty="0" smtClean="0">
                <a:solidFill>
                  <a:schemeClr val="tx1"/>
                </a:solidFill>
              </a:rPr>
              <a:t> временских реченица</a:t>
            </a:r>
            <a:endParaRPr lang="sr-Cyrl-R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Значење/ дефиниција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Временски везници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Временски односи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Употреба запете у временским реченицама</a:t>
            </a:r>
          </a:p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н</a:t>
            </a:r>
            <a:r>
              <a:rPr lang="sr-Cyrl-RS" sz="2800" dirty="0" smtClean="0">
                <a:solidFill>
                  <a:schemeClr val="tx1"/>
                </a:solidFill>
              </a:rPr>
              <a:t>а страницама 114, 115 и 116 у уџбенику српског језика</a:t>
            </a:r>
          </a:p>
          <a:p>
            <a:pPr marL="457200" indent="-457200">
              <a:buFontTx/>
              <a:buChar char="-"/>
            </a:pPr>
            <a:endParaRPr lang="sr-Cyrl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9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1" y="386367"/>
            <a:ext cx="11990231" cy="669701"/>
          </a:xfrm>
        </p:spPr>
        <p:txBody>
          <a:bodyPr>
            <a:normAutofit fontScale="90000"/>
          </a:bodyPr>
          <a:lstStyle/>
          <a:p>
            <a:r>
              <a:rPr lang="sr-Cyrl-RS" sz="4000" dirty="0" err="1" smtClean="0"/>
              <a:t>Примјери</a:t>
            </a:r>
            <a:r>
              <a:rPr lang="sr-Cyrl-RS" sz="4000" dirty="0" smtClean="0"/>
              <a:t> временских реченица/ дефиниција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313645"/>
            <a:ext cx="10842380" cy="525458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tx1"/>
                </a:solidFill>
              </a:rPr>
              <a:t>Написао је задатак(1)/ када је дошао кући.(2)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Учим(1)/ док слушам музику.(2)</a:t>
            </a:r>
          </a:p>
          <a:p>
            <a:endParaRPr lang="sr-Cyrl-RS" sz="24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У наведеним сложеним реченицама, друга (зависна) реченица, која је одвојена од прве (главне) реченице косом цртом, означава </a:t>
            </a:r>
            <a:r>
              <a:rPr lang="sr-Cyrl-RS" sz="2400" dirty="0" err="1" smtClean="0">
                <a:solidFill>
                  <a:schemeClr val="tx1"/>
                </a:solidFill>
              </a:rPr>
              <a:t>вријеме</a:t>
            </a:r>
            <a:r>
              <a:rPr lang="sr-Cyrl-RS" sz="2400" dirty="0" smtClean="0">
                <a:solidFill>
                  <a:schemeClr val="tx1"/>
                </a:solidFill>
              </a:rPr>
              <a:t> вршења радње, стања или збивања из прве реченице. 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Све сложене реченице у којима зависна реченица одређује </a:t>
            </a:r>
            <a:r>
              <a:rPr lang="sr-Cyrl-RS" sz="2400" dirty="0" err="1" smtClean="0">
                <a:solidFill>
                  <a:srgbClr val="FF0000"/>
                </a:solidFill>
              </a:rPr>
              <a:t>вријеме</a:t>
            </a:r>
            <a:r>
              <a:rPr lang="sr-Cyrl-RS" sz="2400" dirty="0" smtClean="0">
                <a:solidFill>
                  <a:srgbClr val="FF0000"/>
                </a:solidFill>
              </a:rPr>
              <a:t> вршења радње из главне реченице, назива се ВРЕМЕНСКА ЗАВИСНОСЛОЖЕНА РЕЧЕНИЦА.</a:t>
            </a:r>
          </a:p>
          <a:p>
            <a:endParaRPr lang="sr-Cyrl-R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4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90" y="128789"/>
            <a:ext cx="11912956" cy="785611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/>
              <a:t>    временски везници и временски односи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107583"/>
            <a:ext cx="11125715" cy="5434885"/>
          </a:xfrm>
        </p:spPr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Временски везници су: кад, док, чим, пошто, након што, тек што, прије него (што).</a:t>
            </a:r>
          </a:p>
          <a:p>
            <a:endParaRPr lang="sr-Cyrl-RS" sz="24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Временске реченице се исказују трима временским односима, и то: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а) 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пријевремености</a:t>
            </a:r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б) однос истовремености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>
                <a:solidFill>
                  <a:schemeClr val="tx1"/>
                </a:solidFill>
              </a:rPr>
              <a:t>в</a:t>
            </a:r>
            <a:r>
              <a:rPr lang="sr-Cyrl-RS" sz="2400" dirty="0" smtClean="0">
                <a:solidFill>
                  <a:schemeClr val="tx1"/>
                </a:solidFill>
              </a:rPr>
              <a:t>) 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послијевремености</a:t>
            </a:r>
            <a:endParaRPr lang="sr-Cyrl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868</TotalTime>
  <Words>442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                Историја српског језика</vt:lpstr>
      <vt:lpstr>  Књижевни језици код срба</vt:lpstr>
      <vt:lpstr>- Старословенски језик и глагољица, 864. година  - српскословенски језик„житије светог симеона“, прво оригинално српско књижевно дјело, 1208. </vt:lpstr>
      <vt:lpstr>- Славеносрпски језик„Славено- сербскиј магазин“, захарија орфелин, 1768. год.   - Рускословенски језик, xviii вијек, отпор унијаћењу/ покатоличавању срба у војводини</vt:lpstr>
      <vt:lpstr>- сава мркаљ „сало дебелога јера либо азбукопротрес“, реформа ћирилице   - Вук стефановић караџић, стварање српског савременог језика  </vt:lpstr>
      <vt:lpstr>Задаћа (одговори на питања)</vt:lpstr>
      <vt:lpstr>Временске  реченице</vt:lpstr>
      <vt:lpstr>Примјери временских реченица/ дефиниција</vt:lpstr>
      <vt:lpstr>    временски везници и временски односи</vt:lpstr>
      <vt:lpstr>Примјери временских односа</vt:lpstr>
      <vt:lpstr>Употреба запете у временским реченицама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и књижевност</dc:title>
  <dc:creator>User</dc:creator>
  <cp:lastModifiedBy>User</cp:lastModifiedBy>
  <cp:revision>103</cp:revision>
  <dcterms:created xsi:type="dcterms:W3CDTF">2015-11-28T11:45:56Z</dcterms:created>
  <dcterms:modified xsi:type="dcterms:W3CDTF">2020-03-20T17:21:12Z</dcterms:modified>
</cp:coreProperties>
</file>