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FB2AB4E-1F77-411A-B87B-BE31CB838585}">
          <p14:sldIdLst>
            <p14:sldId id="256"/>
          </p14:sldIdLst>
        </p14:section>
        <p14:section name="Untitled Section" id="{DF641DEE-40B9-4CC6-A098-26FE4D9E0131}">
          <p14:sldIdLst>
            <p14:sldId id="257"/>
            <p14:sldId id="258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5326"/>
            <a:ext cx="7746286" cy="646772"/>
          </a:xfrm>
        </p:spPr>
        <p:txBody>
          <a:bodyPr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УЛАЗАК У ЈЕРУСАЛИМ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740" y="446049"/>
            <a:ext cx="7766936" cy="1260086"/>
          </a:xfrm>
        </p:spPr>
        <p:txBody>
          <a:bodyPr>
            <a:normAutofit/>
          </a:bodyPr>
          <a:lstStyle/>
          <a:p>
            <a:endParaRPr lang="sr-Cyrl-RS" sz="2400" dirty="0"/>
          </a:p>
          <a:p>
            <a:endParaRPr lang="sr-Cyrl-R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57561" y="1706135"/>
            <a:ext cx="3780263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Исус рече двојици ученика: „Идите до села и наћи ћете магарицу на којој нико није јахао,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доведите је овамо!“ Тако ће као што је записано у старим књигама, Господ на магарици ући у </a:t>
            </a:r>
            <a:r>
              <a:rPr lang="sr-Latn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ерусалим.</a:t>
            </a:r>
          </a:p>
          <a:p>
            <a:pPr algn="ctr"/>
            <a:endParaRPr lang="sr-Cyrl-R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132" y="1110234"/>
            <a:ext cx="4125952" cy="54083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926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05" y="698066"/>
            <a:ext cx="4675251" cy="5336974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sr-Latn-RS" sz="2000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Људи су узвикивали: „Долази Исус, пророк и чудотворац из Назарета!“</a:t>
            </a:r>
            <a:endParaRPr lang="sr-Cyrl-RS" sz="2000" dirty="0">
              <a:solidFill>
                <a:schemeClr val="tx1"/>
              </a:solidFill>
            </a:endParaRPr>
          </a:p>
          <a:p>
            <a:pPr marL="0" indent="0"/>
            <a:r>
              <a:rPr lang="sr-Latn-RS" sz="2000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По путу којим је Христос пролазио, народ је простирао хаљине и посипао цвијеће. </a:t>
            </a:r>
          </a:p>
          <a:p>
            <a:pPr marL="0" indent="0"/>
            <a:r>
              <a:rPr lang="sr-Latn-RS" sz="2000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Дјеца су се радовала машући му маслиновим гранчицама у рукама.</a:t>
            </a:r>
          </a:p>
          <a:p>
            <a:pPr marL="0" indent="0"/>
            <a:r>
              <a:rPr lang="sr-Latn-RS" sz="2000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Народ је узвикивао, поздрављајући га ријечима: „Осана сину Давидову! Благословен који долази у име Господње!“</a:t>
            </a:r>
          </a:p>
          <a:p>
            <a:pPr marL="0" indent="0">
              <a:buNone/>
            </a:pPr>
            <a:endParaRPr lang="sr-Cyrl-R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</a:rPr>
              <a:t>*Осана је јеврејска ријеч и значи</a:t>
            </a:r>
            <a:r>
              <a:rPr lang="sr-Latn-RS" sz="2000" b="1" dirty="0" smtClean="0">
                <a:solidFill>
                  <a:schemeClr val="tx1"/>
                </a:solidFill>
              </a:rPr>
              <a:t>:</a:t>
            </a:r>
            <a:r>
              <a:rPr lang="sr-Cyrl-RS" sz="20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</a:rPr>
              <a:t>„Дај  Господе спас“ или „ Господе спаси“.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078" y="676194"/>
            <a:ext cx="4393899" cy="55350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47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515" y="376395"/>
            <a:ext cx="8366306" cy="613591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dirty="0" smtClean="0"/>
              <a:t>Цвијети </a:t>
            </a:r>
            <a:r>
              <a:rPr lang="ru-RU" sz="3300" dirty="0"/>
              <a:t>су покретни хришћански празник којим се </a:t>
            </a:r>
            <a:r>
              <a:rPr lang="ru-RU" sz="3300" dirty="0" smtClean="0"/>
              <a:t>обиљежава </a:t>
            </a:r>
            <a:r>
              <a:rPr lang="ru-RU" sz="3300" dirty="0"/>
              <a:t>Христов улазак у </a:t>
            </a:r>
            <a:r>
              <a:rPr lang="ru-RU" sz="3300" dirty="0" smtClean="0"/>
              <a:t>Јерусалим.</a:t>
            </a:r>
            <a:r>
              <a:rPr lang="sr-Latn-RS" sz="3300" dirty="0" smtClean="0"/>
              <a:t> </a:t>
            </a:r>
            <a:r>
              <a:rPr lang="ru-RU" sz="3300" dirty="0" smtClean="0"/>
              <a:t>Ув</a:t>
            </a:r>
            <a:r>
              <a:rPr lang="sr-Cyrl-RS" sz="3300" dirty="0" smtClean="0"/>
              <a:t>иј</a:t>
            </a:r>
            <a:r>
              <a:rPr lang="ru-RU" sz="3300" dirty="0" smtClean="0"/>
              <a:t>ек </a:t>
            </a:r>
            <a:r>
              <a:rPr lang="ru-RU" sz="3300" dirty="0"/>
              <a:t>пада у </a:t>
            </a:r>
            <a:r>
              <a:rPr lang="ru-RU" sz="3300" dirty="0" smtClean="0"/>
              <a:t>нед</a:t>
            </a:r>
            <a:r>
              <a:rPr lang="sr-Latn-RS" sz="3300" dirty="0" smtClean="0"/>
              <a:t>j</a:t>
            </a:r>
            <a:r>
              <a:rPr lang="ru-RU" sz="3300" dirty="0" smtClean="0"/>
              <a:t>ељу</a:t>
            </a:r>
            <a:r>
              <a:rPr lang="ru-RU" sz="3300" dirty="0"/>
              <a:t>, дан након Лазареве суботе, и </a:t>
            </a:r>
            <a:r>
              <a:rPr lang="ru-RU" sz="3300" dirty="0" smtClean="0"/>
              <a:t>недјељу </a:t>
            </a:r>
            <a:r>
              <a:rPr lang="ru-RU" sz="3300" dirty="0"/>
              <a:t>дана </a:t>
            </a:r>
            <a:r>
              <a:rPr lang="ru-RU" sz="3300" dirty="0" smtClean="0"/>
              <a:t>прије Васкрса</a:t>
            </a:r>
            <a:r>
              <a:rPr lang="ru-RU" sz="3300" dirty="0"/>
              <a:t>. Установљен је у Јерусалиму крајем IV </a:t>
            </a:r>
            <a:r>
              <a:rPr lang="ru-RU" sz="3300" dirty="0" smtClean="0"/>
              <a:t>вијека</a:t>
            </a:r>
            <a:r>
              <a:rPr lang="ru-RU" sz="3300" dirty="0"/>
              <a:t>, за успомену на последњи, царски и свечани улазак Исуса Христа у свети град Јерусалим, и на последњу </a:t>
            </a:r>
            <a:r>
              <a:rPr lang="ru-RU" sz="3300" dirty="0" smtClean="0"/>
              <a:t>нед</a:t>
            </a:r>
            <a:r>
              <a:rPr lang="sr-Latn-RS" sz="3300" dirty="0" smtClean="0"/>
              <a:t>j</a:t>
            </a:r>
            <a:r>
              <a:rPr lang="ru-RU" sz="3300" dirty="0" smtClean="0"/>
              <a:t>ељу </a:t>
            </a:r>
            <a:r>
              <a:rPr lang="ru-RU" sz="3300" dirty="0"/>
              <a:t>његовог </a:t>
            </a:r>
            <a:r>
              <a:rPr lang="ru-RU" sz="3300" dirty="0" smtClean="0"/>
              <a:t>живота.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sz="3300" dirty="0" smtClean="0"/>
              <a:t>Помиње </a:t>
            </a:r>
            <a:r>
              <a:rPr lang="ru-RU" sz="3300" dirty="0"/>
              <a:t>се још у пророчанству Захаријином:</a:t>
            </a:r>
          </a:p>
          <a:p>
            <a:pPr marL="0" indent="0" algn="just">
              <a:buNone/>
            </a:pPr>
            <a:r>
              <a:rPr lang="ru-RU" sz="3300" dirty="0" smtClean="0"/>
              <a:t>     </a:t>
            </a:r>
            <a:r>
              <a:rPr lang="sr-Cyrl-RS" sz="3300" dirty="0" smtClean="0"/>
              <a:t>“</a:t>
            </a:r>
            <a:r>
              <a:rPr lang="ru-RU" sz="3300" dirty="0" smtClean="0"/>
              <a:t>Радуј </a:t>
            </a:r>
            <a:r>
              <a:rPr lang="ru-RU" sz="3300" dirty="0"/>
              <a:t>се много, кћери сионска, подвикуј кћери јерусалимска;</a:t>
            </a:r>
          </a:p>
          <a:p>
            <a:pPr marL="0" indent="0" algn="just">
              <a:buNone/>
            </a:pPr>
            <a:r>
              <a:rPr lang="ru-RU" sz="3300" dirty="0" smtClean="0"/>
              <a:t>     </a:t>
            </a:r>
            <a:r>
              <a:rPr lang="sr-Latn-RS" sz="3300" dirty="0" smtClean="0"/>
              <a:t> </a:t>
            </a:r>
            <a:r>
              <a:rPr lang="ru-RU" sz="3300" dirty="0" smtClean="0"/>
              <a:t>ево,</a:t>
            </a:r>
            <a:r>
              <a:rPr lang="sr-Latn-RS" sz="3300" dirty="0" smtClean="0"/>
              <a:t> </a:t>
            </a:r>
            <a:r>
              <a:rPr lang="ru-RU" sz="3300" dirty="0" smtClean="0"/>
              <a:t>Цар </a:t>
            </a:r>
            <a:r>
              <a:rPr lang="ru-RU" sz="3300" dirty="0"/>
              <a:t>твој иде к теби, праведан је и </a:t>
            </a:r>
            <a:r>
              <a:rPr lang="ru-RU" sz="3300" dirty="0" smtClean="0"/>
              <a:t>спасава,</a:t>
            </a:r>
            <a:r>
              <a:rPr lang="sr-Latn-RS" sz="3300" dirty="0" smtClean="0"/>
              <a:t> </a:t>
            </a:r>
            <a:r>
              <a:rPr lang="ru-RU" sz="3300" dirty="0" smtClean="0"/>
              <a:t>кротак </a:t>
            </a:r>
            <a:endParaRPr lang="sr-Latn-RS" sz="3300" dirty="0" smtClean="0"/>
          </a:p>
          <a:p>
            <a:pPr marL="0" indent="0" algn="just">
              <a:buNone/>
            </a:pPr>
            <a:r>
              <a:rPr lang="sr-Latn-RS" sz="3300" dirty="0" smtClean="0"/>
              <a:t>      </a:t>
            </a:r>
            <a:r>
              <a:rPr lang="ru-RU" sz="3300" dirty="0" smtClean="0"/>
              <a:t>и </a:t>
            </a:r>
            <a:r>
              <a:rPr lang="ru-RU" sz="3300" dirty="0"/>
              <a:t>јаше </a:t>
            </a:r>
            <a:r>
              <a:rPr lang="ru-RU" sz="3300" dirty="0" smtClean="0"/>
              <a:t>на</a:t>
            </a:r>
            <a:r>
              <a:rPr lang="sr-Latn-RS" sz="3300" dirty="0" smtClean="0"/>
              <a:t> </a:t>
            </a:r>
            <a:r>
              <a:rPr lang="ru-RU" sz="3300" dirty="0" smtClean="0"/>
              <a:t>магарцу</a:t>
            </a:r>
            <a:r>
              <a:rPr lang="ru-RU" sz="3300" dirty="0"/>
              <a:t>, </a:t>
            </a:r>
            <a:r>
              <a:rPr lang="ru-RU" sz="3300" dirty="0" smtClean="0"/>
              <a:t>и на </a:t>
            </a:r>
            <a:r>
              <a:rPr lang="ru-RU" sz="3300" dirty="0"/>
              <a:t>магарету, младету </a:t>
            </a:r>
            <a:r>
              <a:rPr lang="ru-RU" sz="3300" dirty="0" smtClean="0"/>
              <a:t>магаричином.</a:t>
            </a:r>
            <a:r>
              <a:rPr lang="sr-Latn-RS" sz="3300" dirty="0" smtClean="0"/>
              <a:t>” </a:t>
            </a:r>
            <a:r>
              <a:rPr lang="en-US" sz="3300" dirty="0" smtClean="0"/>
              <a:t>(</a:t>
            </a:r>
            <a:r>
              <a:rPr lang="ru-RU" sz="3300" dirty="0" smtClean="0"/>
              <a:t>Зах </a:t>
            </a:r>
            <a:r>
              <a:rPr lang="ru-RU" sz="3300" dirty="0" smtClean="0"/>
              <a:t>9</a:t>
            </a:r>
            <a:r>
              <a:rPr lang="sr-Latn-RS" sz="3300" dirty="0" smtClean="0"/>
              <a:t>,9</a:t>
            </a:r>
            <a:r>
              <a:rPr lang="en-US" sz="3300" dirty="0" smtClean="0"/>
              <a:t>)</a:t>
            </a:r>
            <a:endParaRPr lang="ru-RU" sz="3300" dirty="0"/>
          </a:p>
          <a:p>
            <a:pPr algn="just"/>
            <a:endParaRPr lang="en-US" sz="3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811" y="1900544"/>
            <a:ext cx="5745984" cy="211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96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954211"/>
          </a:xfrm>
        </p:spPr>
        <p:txBody>
          <a:bodyPr/>
          <a:lstStyle/>
          <a:p>
            <a:r>
              <a:rPr lang="sr-Cyrl-RS" sz="2400" b="1" dirty="0" smtClean="0"/>
              <a:t>На страни 46 заокружите </a:t>
            </a:r>
            <a:r>
              <a:rPr lang="sr-Cyrl-RS" sz="2400" b="1" dirty="0" smtClean="0"/>
              <a:t>тачне одговоре!</a:t>
            </a:r>
            <a:endParaRPr lang="sr-Cyrl-RS" sz="2400" b="1" dirty="0" smtClean="0"/>
          </a:p>
          <a:p>
            <a:r>
              <a:rPr lang="sr-Cyrl-RS" sz="2400" b="1" dirty="0" smtClean="0"/>
              <a:t>На страни 47 од измијешаних слова дођи до ријечи из текста</a:t>
            </a:r>
            <a:r>
              <a:rPr lang="sr-Latn-RS" sz="2400" b="1" dirty="0" smtClean="0"/>
              <a:t>!</a:t>
            </a:r>
            <a:endParaRPr lang="sr-Cyrl-RS" sz="2400" b="1" dirty="0" smtClean="0"/>
          </a:p>
          <a:p>
            <a:r>
              <a:rPr lang="sr-Cyrl-RS" sz="2400" b="1" dirty="0" smtClean="0"/>
              <a:t>У радној свесци ријеши задатке на страни 26</a:t>
            </a:r>
            <a:r>
              <a:rPr lang="sr-Latn-RS" sz="2400" b="1" dirty="0" smtClean="0"/>
              <a:t>!</a:t>
            </a:r>
            <a:endParaRPr lang="sr-Cyrl-RS" sz="2400" b="1" dirty="0" smtClean="0"/>
          </a:p>
          <a:p>
            <a:endParaRPr lang="sr-Cyrl-RS" dirty="0" smtClean="0"/>
          </a:p>
        </p:txBody>
      </p:sp>
    </p:spTree>
    <p:extLst>
      <p:ext uri="{BB962C8B-B14F-4D97-AF65-F5344CB8AC3E}">
        <p14:creationId xmlns="" xmlns:p14="http://schemas.microsoft.com/office/powerpoint/2010/main" val="22780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274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УЛАЗАК У ЈЕРУСАЛИМ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УЛАЗАК У ЈЕРУСАЛИМ</dc:title>
  <dc:creator>Korisnik</dc:creator>
  <cp:lastModifiedBy>Slavoljub Lukic</cp:lastModifiedBy>
  <cp:revision>15</cp:revision>
  <dcterms:created xsi:type="dcterms:W3CDTF">2020-03-19T19:16:40Z</dcterms:created>
  <dcterms:modified xsi:type="dcterms:W3CDTF">2020-04-13T08:32:15Z</dcterms:modified>
</cp:coreProperties>
</file>