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2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8" y="4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2A909-49D1-4C35-A36E-E024A16A3FE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F10A-E607-4985-A290-E421DF612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532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F10A-E607-4985-A290-E421DF6125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8D5E-D3BF-4C73-AF0E-77E05C006C1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6D76-F137-4DC7-9153-CF38BAD1B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31000" r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1119" y="381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МАТЕМАТИКА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t="9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Задаци за самосталан рад: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47119" y="2209800"/>
            <a:ext cx="650348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Урадити 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4. задатак 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уџбенику Математике </a:t>
            </a:r>
            <a:endParaRPr lang="sr-Cyrl-C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lang="sr-Cyrl-C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стр. 98.</a:t>
            </a:r>
            <a:endParaRPr kumimoji="0" lang="sr-Cyrl-C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919" y="2667000"/>
            <a:ext cx="10337562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sr-Cyrl-BA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НОЖЕЊЕ РАЗЛИКЕ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0319" y="1371600"/>
            <a:ext cx="6080125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sr-Cyrl-R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1.Израчунај на два начина :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sr-Cyrl-R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(16+4):4=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Cyrl-R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(16+4):4=</a:t>
            </a:r>
            <a:endParaRPr lang="sr-Cyrl-R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6719" y="205740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20:4=5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6719" y="28194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16:4+4:4=4+1=5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6519" y="3733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Одреди количник ако је дјељеник збир бројева 35 и 21, а дјелилац број 7.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2319" y="5638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32719" y="4953000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(35+21):7=56:7=8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2719" y="5638800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(35+21):7=35:7+21:7=5+3=8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RAM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2281" y="-228600"/>
            <a:ext cx="13335000" cy="7467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18519" y="609600"/>
            <a:ext cx="8521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новићемо садржаје о дијељењу збира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319" y="762000"/>
            <a:ext cx="967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Марко и Стефан сакупљају маркице. Марко је сакупио 12 , а Стефан 6 маркица. Како могу да подијеле маркице тако да свако од њих добије једнак број маркица?</a:t>
            </a:r>
          </a:p>
        </p:txBody>
      </p:sp>
      <p:pic>
        <p:nvPicPr>
          <p:cNvPr id="6" name="Picture 5" descr="postanske-markice-jugoslavija-slika-124374705.jpg"/>
          <p:cNvPicPr>
            <a:picLocks noChangeAspect="1"/>
          </p:cNvPicPr>
          <p:nvPr/>
        </p:nvPicPr>
        <p:blipFill>
          <a:blip r:embed="rId2" cstate="print"/>
          <a:srcRect l="3507" t="75507" r="3507" b="1304"/>
          <a:stretch>
            <a:fillRect/>
          </a:stretch>
        </p:blipFill>
        <p:spPr>
          <a:xfrm>
            <a:off x="899319" y="5181600"/>
            <a:ext cx="2324100" cy="801414"/>
          </a:xfrm>
          <a:prstGeom prst="rect">
            <a:avLst/>
          </a:prstGeom>
        </p:spPr>
      </p:pic>
      <p:pic>
        <p:nvPicPr>
          <p:cNvPr id="7" name="Picture 6" descr="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319" y="5181600"/>
            <a:ext cx="1670050" cy="893672"/>
          </a:xfrm>
          <a:prstGeom prst="rect">
            <a:avLst/>
          </a:prstGeom>
        </p:spPr>
      </p:pic>
      <p:pic>
        <p:nvPicPr>
          <p:cNvPr id="9" name="Picture 8" descr="djeca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2919" y="4047226"/>
            <a:ext cx="1732221" cy="2810774"/>
          </a:xfrm>
          <a:prstGeom prst="rect">
            <a:avLst/>
          </a:prstGeom>
        </p:spPr>
      </p:pic>
      <p:pic>
        <p:nvPicPr>
          <p:cNvPr id="1029" name="Picture 5" descr="C:\Users\PC\AppData\Local\Microsoft\Windows\Temporary Internet Files\Content.IE5\CAI2LJ2P\child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71519" y="4114800"/>
            <a:ext cx="2209070" cy="3124200"/>
          </a:xfrm>
          <a:prstGeom prst="rect">
            <a:avLst/>
          </a:prstGeom>
          <a:noFill/>
        </p:spPr>
      </p:pic>
      <p:pic>
        <p:nvPicPr>
          <p:cNvPr id="18" name="Picture 17" descr="ram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72280" y="0"/>
            <a:ext cx="13273880" cy="7162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6519" y="2819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(12+6):2=18:2=9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6519" y="3505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(12+6):2=12:2+6:2=6+3=9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m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682" y="0"/>
            <a:ext cx="127254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85119" y="381000"/>
            <a:ext cx="8761413" cy="982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Прелазимо на множење разлике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7481" y="1524000"/>
            <a:ext cx="1150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сваке од 4 кесице у којима је било по 3 бомбоне 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поједена 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по 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једна бомбона.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Колико је бомбона остало?</a:t>
            </a:r>
          </a:p>
        </p:txBody>
      </p:sp>
      <p:pic>
        <p:nvPicPr>
          <p:cNvPr id="11" name="Picture 10" descr="kes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4919" y="2590800"/>
            <a:ext cx="914400" cy="1400860"/>
          </a:xfrm>
          <a:prstGeom prst="rect">
            <a:avLst/>
          </a:prstGeom>
        </p:spPr>
      </p:pic>
      <p:pic>
        <p:nvPicPr>
          <p:cNvPr id="12" name="Picture 11" descr="kessa.png"/>
          <p:cNvPicPr>
            <a:picLocks noChangeAspect="1"/>
          </p:cNvPicPr>
          <p:nvPr/>
        </p:nvPicPr>
        <p:blipFill>
          <a:blip r:embed="rId4" cstate="print"/>
          <a:srcRect l="26667" t="34726" r="26667" b="50043"/>
          <a:stretch>
            <a:fillRect/>
          </a:stretch>
        </p:blipFill>
        <p:spPr>
          <a:xfrm rot="16200000">
            <a:off x="4013993" y="3239185"/>
            <a:ext cx="533400" cy="400050"/>
          </a:xfrm>
          <a:prstGeom prst="rect">
            <a:avLst/>
          </a:prstGeom>
        </p:spPr>
      </p:pic>
      <p:pic>
        <p:nvPicPr>
          <p:cNvPr id="14" name="Picture 13" descr="bom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1118" y="3058210"/>
            <a:ext cx="838200" cy="838200"/>
          </a:xfrm>
          <a:prstGeom prst="rect">
            <a:avLst/>
          </a:prstGeom>
        </p:spPr>
      </p:pic>
      <p:pic>
        <p:nvPicPr>
          <p:cNvPr id="15" name="Picture 14" descr="kes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7919" y="2590800"/>
            <a:ext cx="914400" cy="1400860"/>
          </a:xfrm>
          <a:prstGeom prst="rect">
            <a:avLst/>
          </a:prstGeom>
        </p:spPr>
      </p:pic>
      <p:pic>
        <p:nvPicPr>
          <p:cNvPr id="16" name="Picture 15" descr="kessa.png"/>
          <p:cNvPicPr>
            <a:picLocks noChangeAspect="1"/>
          </p:cNvPicPr>
          <p:nvPr/>
        </p:nvPicPr>
        <p:blipFill>
          <a:blip r:embed="rId4" cstate="print"/>
          <a:srcRect l="26667" t="34726" r="26667" b="50043"/>
          <a:stretch>
            <a:fillRect/>
          </a:stretch>
        </p:blipFill>
        <p:spPr>
          <a:xfrm rot="16200000">
            <a:off x="5156993" y="3239185"/>
            <a:ext cx="533400" cy="400050"/>
          </a:xfrm>
          <a:prstGeom prst="rect">
            <a:avLst/>
          </a:prstGeom>
        </p:spPr>
      </p:pic>
      <p:pic>
        <p:nvPicPr>
          <p:cNvPr id="17" name="Picture 16" descr="bom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4118" y="3058210"/>
            <a:ext cx="838200" cy="838200"/>
          </a:xfrm>
          <a:prstGeom prst="rect">
            <a:avLst/>
          </a:prstGeom>
        </p:spPr>
      </p:pic>
      <p:pic>
        <p:nvPicPr>
          <p:cNvPr id="18" name="Picture 17" descr="kes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0919" y="2590800"/>
            <a:ext cx="914400" cy="1400860"/>
          </a:xfrm>
          <a:prstGeom prst="rect">
            <a:avLst/>
          </a:prstGeom>
        </p:spPr>
      </p:pic>
      <p:pic>
        <p:nvPicPr>
          <p:cNvPr id="19" name="Picture 18" descr="kessa.png"/>
          <p:cNvPicPr>
            <a:picLocks noChangeAspect="1"/>
          </p:cNvPicPr>
          <p:nvPr/>
        </p:nvPicPr>
        <p:blipFill>
          <a:blip r:embed="rId4" cstate="print"/>
          <a:srcRect l="26667" t="34726" r="26667" b="50043"/>
          <a:stretch>
            <a:fillRect/>
          </a:stretch>
        </p:blipFill>
        <p:spPr>
          <a:xfrm rot="16200000">
            <a:off x="6299993" y="3239185"/>
            <a:ext cx="533400" cy="400050"/>
          </a:xfrm>
          <a:prstGeom prst="rect">
            <a:avLst/>
          </a:prstGeom>
        </p:spPr>
      </p:pic>
      <p:pic>
        <p:nvPicPr>
          <p:cNvPr id="20" name="Picture 19" descr="bom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7118" y="3058210"/>
            <a:ext cx="838200" cy="838200"/>
          </a:xfrm>
          <a:prstGeom prst="rect">
            <a:avLst/>
          </a:prstGeom>
        </p:spPr>
      </p:pic>
      <p:pic>
        <p:nvPicPr>
          <p:cNvPr id="21" name="Picture 20" descr="kes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3919" y="2590800"/>
            <a:ext cx="914400" cy="1400860"/>
          </a:xfrm>
          <a:prstGeom prst="rect">
            <a:avLst/>
          </a:prstGeom>
        </p:spPr>
      </p:pic>
      <p:pic>
        <p:nvPicPr>
          <p:cNvPr id="22" name="Picture 21" descr="kessa.png"/>
          <p:cNvPicPr>
            <a:picLocks noChangeAspect="1"/>
          </p:cNvPicPr>
          <p:nvPr/>
        </p:nvPicPr>
        <p:blipFill>
          <a:blip r:embed="rId4" cstate="print"/>
          <a:srcRect l="26667" t="34726" r="26667" b="50043"/>
          <a:stretch>
            <a:fillRect/>
          </a:stretch>
        </p:blipFill>
        <p:spPr>
          <a:xfrm rot="16200000">
            <a:off x="7442993" y="3239185"/>
            <a:ext cx="533400" cy="400050"/>
          </a:xfrm>
          <a:prstGeom prst="rect">
            <a:avLst/>
          </a:prstGeom>
        </p:spPr>
      </p:pic>
      <p:pic>
        <p:nvPicPr>
          <p:cNvPr id="23" name="Picture 22" descr="bom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0118" y="3058210"/>
            <a:ext cx="838200" cy="838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94518" y="4038600"/>
            <a:ext cx="1097280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Рачунамо овако:</a:t>
            </a:r>
          </a:p>
          <a:p>
            <a:pPr>
              <a:spcBef>
                <a:spcPts val="1200"/>
              </a:spcBef>
            </a:pPr>
            <a:r>
              <a:rPr lang="bs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ошто је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поједена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једна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бомбона,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свакој кеси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остало је по 3-1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бомбона.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Како има 4 кесице,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 је укупно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остало... </a:t>
            </a:r>
            <a:endParaRPr lang="sr-Cyrl-R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28319" y="5638800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(3-1)=4</a:t>
            </a:r>
            <a:r>
              <a:rPr lang="sr-Cyrl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2=8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m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682" y="0"/>
            <a:ext cx="127254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85119" y="381000"/>
            <a:ext cx="8761413" cy="982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Прелазимо на множење разлике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7481" y="1524000"/>
            <a:ext cx="1120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сваке од 4 кесице у којима је било по 3 бомбоне 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поједена 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по 1 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бомбона.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Колико је бомбона остало?</a:t>
            </a:r>
          </a:p>
        </p:txBody>
      </p:sp>
      <p:pic>
        <p:nvPicPr>
          <p:cNvPr id="11" name="Picture 10" descr="kes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4919" y="2590800"/>
            <a:ext cx="914400" cy="1400860"/>
          </a:xfrm>
          <a:prstGeom prst="rect">
            <a:avLst/>
          </a:prstGeom>
        </p:spPr>
      </p:pic>
      <p:pic>
        <p:nvPicPr>
          <p:cNvPr id="12" name="Picture 11" descr="kessa.png"/>
          <p:cNvPicPr>
            <a:picLocks noChangeAspect="1"/>
          </p:cNvPicPr>
          <p:nvPr/>
        </p:nvPicPr>
        <p:blipFill>
          <a:blip r:embed="rId4" cstate="print"/>
          <a:srcRect l="26667" t="34726" r="26667" b="50043"/>
          <a:stretch>
            <a:fillRect/>
          </a:stretch>
        </p:blipFill>
        <p:spPr>
          <a:xfrm rot="16200000">
            <a:off x="4013993" y="3239185"/>
            <a:ext cx="533400" cy="400050"/>
          </a:xfrm>
          <a:prstGeom prst="rect">
            <a:avLst/>
          </a:prstGeom>
        </p:spPr>
      </p:pic>
      <p:pic>
        <p:nvPicPr>
          <p:cNvPr id="14" name="Picture 13" descr="bom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1118" y="3058210"/>
            <a:ext cx="838200" cy="838200"/>
          </a:xfrm>
          <a:prstGeom prst="rect">
            <a:avLst/>
          </a:prstGeom>
        </p:spPr>
      </p:pic>
      <p:pic>
        <p:nvPicPr>
          <p:cNvPr id="15" name="Picture 14" descr="kes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7919" y="2590800"/>
            <a:ext cx="914400" cy="1400860"/>
          </a:xfrm>
          <a:prstGeom prst="rect">
            <a:avLst/>
          </a:prstGeom>
        </p:spPr>
      </p:pic>
      <p:pic>
        <p:nvPicPr>
          <p:cNvPr id="16" name="Picture 15" descr="kessa.png"/>
          <p:cNvPicPr>
            <a:picLocks noChangeAspect="1"/>
          </p:cNvPicPr>
          <p:nvPr/>
        </p:nvPicPr>
        <p:blipFill>
          <a:blip r:embed="rId4" cstate="print"/>
          <a:srcRect l="26667" t="34726" r="26667" b="50043"/>
          <a:stretch>
            <a:fillRect/>
          </a:stretch>
        </p:blipFill>
        <p:spPr>
          <a:xfrm rot="16200000">
            <a:off x="5156993" y="3239185"/>
            <a:ext cx="533400" cy="400050"/>
          </a:xfrm>
          <a:prstGeom prst="rect">
            <a:avLst/>
          </a:prstGeom>
        </p:spPr>
      </p:pic>
      <p:pic>
        <p:nvPicPr>
          <p:cNvPr id="17" name="Picture 16" descr="bom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4118" y="3058210"/>
            <a:ext cx="838200" cy="838200"/>
          </a:xfrm>
          <a:prstGeom prst="rect">
            <a:avLst/>
          </a:prstGeom>
        </p:spPr>
      </p:pic>
      <p:pic>
        <p:nvPicPr>
          <p:cNvPr id="18" name="Picture 17" descr="kes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0919" y="2590800"/>
            <a:ext cx="914400" cy="1400860"/>
          </a:xfrm>
          <a:prstGeom prst="rect">
            <a:avLst/>
          </a:prstGeom>
        </p:spPr>
      </p:pic>
      <p:pic>
        <p:nvPicPr>
          <p:cNvPr id="19" name="Picture 18" descr="kessa.png"/>
          <p:cNvPicPr>
            <a:picLocks noChangeAspect="1"/>
          </p:cNvPicPr>
          <p:nvPr/>
        </p:nvPicPr>
        <p:blipFill>
          <a:blip r:embed="rId4" cstate="print"/>
          <a:srcRect l="26667" t="34726" r="26667" b="50043"/>
          <a:stretch>
            <a:fillRect/>
          </a:stretch>
        </p:blipFill>
        <p:spPr>
          <a:xfrm rot="16200000">
            <a:off x="6299993" y="3239185"/>
            <a:ext cx="533400" cy="400050"/>
          </a:xfrm>
          <a:prstGeom prst="rect">
            <a:avLst/>
          </a:prstGeom>
        </p:spPr>
      </p:pic>
      <p:pic>
        <p:nvPicPr>
          <p:cNvPr id="20" name="Picture 19" descr="bom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7118" y="3058210"/>
            <a:ext cx="838200" cy="838200"/>
          </a:xfrm>
          <a:prstGeom prst="rect">
            <a:avLst/>
          </a:prstGeom>
        </p:spPr>
      </p:pic>
      <p:pic>
        <p:nvPicPr>
          <p:cNvPr id="21" name="Picture 20" descr="kes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3919" y="2590800"/>
            <a:ext cx="914400" cy="1400860"/>
          </a:xfrm>
          <a:prstGeom prst="rect">
            <a:avLst/>
          </a:prstGeom>
        </p:spPr>
      </p:pic>
      <p:pic>
        <p:nvPicPr>
          <p:cNvPr id="22" name="Picture 21" descr="kessa.png"/>
          <p:cNvPicPr>
            <a:picLocks noChangeAspect="1"/>
          </p:cNvPicPr>
          <p:nvPr/>
        </p:nvPicPr>
        <p:blipFill>
          <a:blip r:embed="rId4" cstate="print"/>
          <a:srcRect l="26667" t="34726" r="26667" b="50043"/>
          <a:stretch>
            <a:fillRect/>
          </a:stretch>
        </p:blipFill>
        <p:spPr>
          <a:xfrm rot="16200000">
            <a:off x="7442993" y="3239185"/>
            <a:ext cx="533400" cy="400050"/>
          </a:xfrm>
          <a:prstGeom prst="rect">
            <a:avLst/>
          </a:prstGeom>
        </p:spPr>
      </p:pic>
      <p:pic>
        <p:nvPicPr>
          <p:cNvPr id="23" name="Picture 22" descr="bom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0118" y="3058210"/>
            <a:ext cx="838200" cy="8382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46919" y="4191000"/>
            <a:ext cx="10972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Може и овако: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4 кесице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било 4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бомбона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поједено је 4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те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остало...</a:t>
            </a:r>
            <a:endParaRPr lang="sr-Cyrl-R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52119" y="556260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3-4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1=12-4=8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i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1981200"/>
            <a:ext cx="6095239" cy="4648200"/>
          </a:xfrm>
          <a:prstGeom prst="rect">
            <a:avLst/>
          </a:prstGeom>
        </p:spPr>
      </p:pic>
      <p:pic>
        <p:nvPicPr>
          <p:cNvPr id="5" name="Picture 4" descr="li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6066599" y="1981200"/>
            <a:ext cx="6095239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8319" y="120134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lang="sr-Cyrl-BA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919" y="3352800"/>
            <a:ext cx="2819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Када дати број помножимо са израчунатом разликом.</a:t>
            </a:r>
          </a:p>
          <a:p>
            <a:endParaRPr lang="sr-Cyrl-BA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1319" y="5334000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(3-1)=4</a:t>
            </a:r>
            <a:r>
              <a:rPr lang="sr-Cyrl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2=8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519" y="2438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НАЧИН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573" y="252695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НАЧИН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4919" y="30480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Када и умањеник и умањилац помножимо са датим бројем, па добијене производе одузмемо.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7719" y="5715000"/>
            <a:ext cx="4626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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3-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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=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=12-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R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m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1216183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119" y="685800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дреди производ на два начина: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6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(9-5)=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8119" y="125627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4=24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4119" y="181862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(9-5)=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9-65=54-30=24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108" y="2971800"/>
            <a:ext cx="1066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Немања има два пута више кликера од Јовице. Јовица је имао 10 кликера, али је изгубио 6.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Колико Немања има кликера?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8919" y="5638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1719" y="4724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(10-6)=24=8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319" y="5300246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Немања има 8 кликера.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kl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20605">
            <a:off x="8785537" y="4970362"/>
            <a:ext cx="1826224" cy="529605"/>
          </a:xfrm>
          <a:prstGeom prst="rect">
            <a:avLst/>
          </a:prstGeom>
        </p:spPr>
      </p:pic>
      <p:pic>
        <p:nvPicPr>
          <p:cNvPr id="17" name="Picture 16" descr="kl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20605">
            <a:off x="8769975" y="5395251"/>
            <a:ext cx="1826224" cy="640348"/>
          </a:xfrm>
          <a:prstGeom prst="rect">
            <a:avLst/>
          </a:prstGeom>
        </p:spPr>
      </p:pic>
      <p:pic>
        <p:nvPicPr>
          <p:cNvPr id="18" name="Picture 17" descr="kli.png"/>
          <p:cNvPicPr>
            <a:picLocks noChangeAspect="1"/>
          </p:cNvPicPr>
          <p:nvPr/>
        </p:nvPicPr>
        <p:blipFill>
          <a:blip r:embed="rId5" cstate="print"/>
          <a:srcRect r="34581" b="-9"/>
          <a:stretch>
            <a:fillRect/>
          </a:stretch>
        </p:blipFill>
        <p:spPr>
          <a:xfrm rot="5775856">
            <a:off x="10321564" y="5188342"/>
            <a:ext cx="1204841" cy="529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-Grain-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61838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5519" y="990600"/>
            <a:ext cx="998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учионици има 3 реда столова – по 5 столова у реду. 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 сваког реда однесен је по 1 сто у другу учионицу. Колико је столова остало? </a:t>
            </a:r>
          </a:p>
          <a:p>
            <a:r>
              <a:rPr lang="sr-Cyrl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Израчунај на оба начина.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319" y="3124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(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)=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=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4622" y="4915006"/>
            <a:ext cx="582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Остало је 12 столова.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0319" y="3810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(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)=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=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15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=</a:t>
            </a: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PC\AppData\Local\Microsoft\Windows\Temporary Internet Files\Content.IE5\CAI2LJ2P\table-295425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00319" y="4953000"/>
            <a:ext cx="1905000" cy="1384102"/>
          </a:xfrm>
          <a:prstGeom prst="rect">
            <a:avLst/>
          </a:prstGeom>
          <a:noFill/>
        </p:spPr>
      </p:pic>
      <p:pic>
        <p:nvPicPr>
          <p:cNvPr id="14" name="Picture 3" descr="C:\Users\PC\AppData\Local\Microsoft\Windows\Temporary Internet Files\Content.IE5\CAI2LJ2P\table-295425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95519" y="3574256"/>
            <a:ext cx="1905000" cy="1384102"/>
          </a:xfrm>
          <a:prstGeom prst="rect">
            <a:avLst/>
          </a:prstGeom>
          <a:noFill/>
        </p:spPr>
      </p:pic>
      <p:pic>
        <p:nvPicPr>
          <p:cNvPr id="15" name="Picture 3" descr="C:\Users\PC\AppData\Local\Microsoft\Windows\Temporary Internet Files\Content.IE5\CAI2LJ2P\table-295425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443119" y="2209800"/>
            <a:ext cx="1685413" cy="122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442</Words>
  <Application>Microsoft Office PowerPoint</Application>
  <PresentationFormat>Custom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MНОЖЕЊЕ РАЗЛИКЕ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8</cp:revision>
  <dcterms:created xsi:type="dcterms:W3CDTF">2020-04-05T09:41:47Z</dcterms:created>
  <dcterms:modified xsi:type="dcterms:W3CDTF">2020-04-07T15:17:08Z</dcterms:modified>
</cp:coreProperties>
</file>