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6600"/>
    <a:srgbClr val="2F3933"/>
    <a:srgbClr val="25391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94F05-5E27-4C84-8A8C-98EBFD2301EA}" type="datetimeFigureOut">
              <a:rPr lang="en-US"/>
              <a:pPr>
                <a:defRPr/>
              </a:pPr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E85EF-128A-419C-8348-5CF9CF5A86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B8EA6-C553-4A11-B48A-B94D0C9E2C08}" type="datetimeFigureOut">
              <a:rPr lang="en-US"/>
              <a:pPr>
                <a:defRPr/>
              </a:pPr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76851-52C2-4880-A9B2-7ABC5A28CC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EE662-5337-4945-9749-7DF3FCB65708}" type="datetimeFigureOut">
              <a:rPr lang="en-US"/>
              <a:pPr>
                <a:defRPr/>
              </a:pPr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F411E-7FD2-4E81-B8B1-61DB57DA9B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27DF4-709D-4823-857C-D53662BA9047}" type="datetimeFigureOut">
              <a:rPr lang="en-US"/>
              <a:pPr>
                <a:defRPr/>
              </a:pPr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C3640-6FDD-447B-BA9E-A3CED8C611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C16E4-0C77-412C-80D6-1D8F7DB32884}" type="datetimeFigureOut">
              <a:rPr lang="en-US"/>
              <a:pPr>
                <a:defRPr/>
              </a:pPr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4B00E-FCCC-4C87-B9BB-ADFA6CE289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677C2-483F-4779-B16C-C143050A2AFE}" type="datetimeFigureOut">
              <a:rPr lang="en-US"/>
              <a:pPr>
                <a:defRPr/>
              </a:pPr>
              <a:t>4/15/2020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45FB9-FEAD-481F-BDC0-CFBEB15B89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75248-A2D2-401D-80B8-78A3D75144E4}" type="datetimeFigureOut">
              <a:rPr lang="en-US"/>
              <a:pPr>
                <a:defRPr/>
              </a:pPr>
              <a:t>4/15/2020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54DAA-4786-4E73-B08A-258C69D172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11637-2878-4861-8629-97167471D6C1}" type="datetimeFigureOut">
              <a:rPr lang="en-US"/>
              <a:pPr>
                <a:defRPr/>
              </a:pPr>
              <a:t>4/15/2020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FBE40-11FB-4597-9473-903ACC0F03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92DF0-08F9-4723-96DD-912AA52F8255}" type="datetimeFigureOut">
              <a:rPr lang="en-US"/>
              <a:pPr>
                <a:defRPr/>
              </a:pPr>
              <a:t>4/15/2020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B9D03-A559-4BEF-B292-79DF3AF131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286EA-A3A2-41B9-9D9B-BC1A2E820634}" type="datetimeFigureOut">
              <a:rPr lang="en-US"/>
              <a:pPr>
                <a:defRPr/>
              </a:pPr>
              <a:t>4/15/2020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6AC49-C268-4D57-96B0-786B16525B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51FAA-8A30-40A6-BE89-73C5C3B1BBFE}" type="datetimeFigureOut">
              <a:rPr lang="en-US"/>
              <a:pPr>
                <a:defRPr/>
              </a:pPr>
              <a:t>4/15/2020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63778-1119-4AB6-B174-60F7A34242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57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5B0250-C374-4A09-A274-949C7B1EF55C}" type="datetimeFigureOut">
              <a:rPr lang="en-US"/>
              <a:pPr>
                <a:defRPr/>
              </a:pPr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04BB1B3-0C4D-4803-AF62-498DEB6605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277938" y="979488"/>
            <a:ext cx="9226550" cy="166687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sr-Cyrl-BA" altLang="en-US" sz="3200" b="1" smtClean="0">
                <a:solidFill>
                  <a:schemeClr val="bg1"/>
                </a:solidFill>
                <a:latin typeface="Arial" charset="0"/>
                <a:cs typeface="Arial" charset="0"/>
              </a:rPr>
              <a:t>ПИСАЊЕ РИЈЕЧЦЕ НЕ УЗ ГЛАГОЛЕ</a:t>
            </a:r>
            <a:br>
              <a:rPr lang="sr-Cyrl-BA" altLang="en-US" sz="3200" b="1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sr-Cyrl-BA" altLang="en-US" sz="3200" b="1" smtClean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sr-Cyrl-BA" altLang="en-US" sz="3200" b="1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endParaRPr lang="en-US" altLang="en-US" sz="3200" b="1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3775075" y="295275"/>
            <a:ext cx="4819650" cy="984250"/>
          </a:xfrm>
        </p:spPr>
        <p:txBody>
          <a:bodyPr/>
          <a:lstStyle/>
          <a:p>
            <a:pPr eaLnBrk="1" hangingPunct="1"/>
            <a:r>
              <a:rPr lang="sr-Cyrl-BA" altLang="en-US" sz="3200" smtClean="0">
                <a:solidFill>
                  <a:schemeClr val="bg1"/>
                </a:solidFill>
                <a:latin typeface="Arial" charset="0"/>
                <a:cs typeface="Arial" charset="0"/>
              </a:rPr>
              <a:t>Српски језик 3. разред</a:t>
            </a:r>
            <a:endParaRPr lang="en-US" altLang="en-US" sz="320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052" name="Subtitle 2"/>
          <p:cNvSpPr txBox="1">
            <a:spLocks/>
          </p:cNvSpPr>
          <p:nvPr/>
        </p:nvSpPr>
        <p:spPr bwMode="auto">
          <a:xfrm>
            <a:off x="4254500" y="6153150"/>
            <a:ext cx="28321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en-US" altLang="en-U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785813" y="4768850"/>
            <a:ext cx="101885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altLang="en-US" sz="3200">
                <a:solidFill>
                  <a:schemeClr val="bg1"/>
                </a:solidFill>
                <a:latin typeface="Arial" charset="0"/>
                <a:ea typeface="Calibri" pitchFamily="34" charset="0"/>
                <a:cs typeface="Arial" charset="0"/>
              </a:rPr>
              <a:t>- поновићемо шта су глаголи</a:t>
            </a:r>
          </a:p>
          <a:p>
            <a:r>
              <a:rPr lang="en-US" altLang="en-US" sz="3200">
                <a:solidFill>
                  <a:schemeClr val="bg1"/>
                </a:solidFill>
                <a:latin typeface="Arial" charset="0"/>
                <a:ea typeface="Calibri" pitchFamily="34" charset="0"/>
                <a:cs typeface="Arial" charset="0"/>
              </a:rPr>
              <a:t>- како се пише ријечца </a:t>
            </a:r>
            <a:r>
              <a:rPr lang="sr-Cyrl-BA" altLang="en-US" sz="3200">
                <a:solidFill>
                  <a:schemeClr val="bg1"/>
                </a:solidFill>
                <a:latin typeface="Arial" charset="0"/>
                <a:ea typeface="Calibri" pitchFamily="34" charset="0"/>
                <a:cs typeface="Arial" charset="0"/>
              </a:rPr>
              <a:t>НЕ</a:t>
            </a:r>
            <a:r>
              <a:rPr lang="en-US" altLang="en-US" sz="3200">
                <a:solidFill>
                  <a:schemeClr val="bg1"/>
                </a:solidFill>
                <a:latin typeface="Arial" charset="0"/>
                <a:ea typeface="Calibri" pitchFamily="34" charset="0"/>
                <a:cs typeface="Arial" charset="0"/>
              </a:rPr>
              <a:t> у одричним</a:t>
            </a:r>
            <a:r>
              <a:rPr lang="sr-Cyrl-BA" altLang="en-US" sz="3200">
                <a:solidFill>
                  <a:schemeClr val="bg1"/>
                </a:solidFill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altLang="en-US" sz="3200">
                <a:solidFill>
                  <a:schemeClr val="bg1"/>
                </a:solidFill>
                <a:latin typeface="Arial" charset="0"/>
                <a:ea typeface="Calibri" pitchFamily="34" charset="0"/>
                <a:cs typeface="Arial" charset="0"/>
              </a:rPr>
              <a:t>реченицама</a:t>
            </a:r>
          </a:p>
          <a:p>
            <a:r>
              <a:rPr lang="en-US" altLang="en-US" sz="3200">
                <a:solidFill>
                  <a:schemeClr val="bg1"/>
                </a:solidFill>
                <a:latin typeface="Arial" charset="0"/>
                <a:ea typeface="Calibri" pitchFamily="34" charset="0"/>
                <a:cs typeface="Arial" charset="0"/>
              </a:rPr>
              <a:t>- зашто се неки глаголи (4 изузетка ) пишу заједно</a:t>
            </a:r>
          </a:p>
        </p:txBody>
      </p:sp>
      <p:pic>
        <p:nvPicPr>
          <p:cNvPr id="2054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5400" y="2182813"/>
            <a:ext cx="4449763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4"/>
          <p:cNvSpPr txBox="1">
            <a:spLocks/>
          </p:cNvSpPr>
          <p:nvPr/>
        </p:nvSpPr>
        <p:spPr bwMode="auto">
          <a:xfrm>
            <a:off x="1069975" y="233363"/>
            <a:ext cx="31289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sr-Cyrl-BA" altLang="en-US" sz="3200" b="1">
                <a:solidFill>
                  <a:schemeClr val="bg1"/>
                </a:solidFill>
                <a:latin typeface="Arial" charset="0"/>
                <a:cs typeface="Arial" charset="0"/>
              </a:rPr>
              <a:t>Да поновимо:</a:t>
            </a:r>
            <a:endParaRPr lang="en-US" altLang="en-US" sz="3200" b="1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en-US" altLang="en-US" sz="3200" b="1">
              <a:solidFill>
                <a:schemeClr val="bg1"/>
              </a:solidFill>
              <a:latin typeface="Minion Pro SmBd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en-US" altLang="en-US" sz="3200" b="1">
              <a:solidFill>
                <a:schemeClr val="bg1"/>
              </a:solidFill>
              <a:latin typeface="Minion Pro SmBd" pitchFamily="18" charset="0"/>
            </a:endParaRPr>
          </a:p>
        </p:txBody>
      </p:sp>
      <p:sp>
        <p:nvSpPr>
          <p:cNvPr id="3075" name="TextBox 11"/>
          <p:cNvSpPr txBox="1">
            <a:spLocks noChangeArrowheads="1"/>
          </p:cNvSpPr>
          <p:nvPr/>
        </p:nvSpPr>
        <p:spPr bwMode="auto">
          <a:xfrm>
            <a:off x="341313" y="922338"/>
            <a:ext cx="3865562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>
                <a:solidFill>
                  <a:schemeClr val="bg1"/>
                </a:solidFill>
                <a:latin typeface="Arial" charset="0"/>
                <a:ea typeface="Calibri" pitchFamily="34" charset="0"/>
                <a:cs typeface="Arial" charset="0"/>
              </a:rPr>
              <a:t>Шта су глаголи?</a:t>
            </a:r>
          </a:p>
          <a:p>
            <a:endParaRPr lang="en-US" altLang="en-US">
              <a:ea typeface="Calibri" pitchFamily="34" charset="0"/>
              <a:cs typeface="Arial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34950" y="1738313"/>
            <a:ext cx="11730038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altLang="en-US" sz="3200">
                <a:solidFill>
                  <a:schemeClr val="bg1"/>
                </a:solidFill>
                <a:latin typeface="Arial" charset="0"/>
                <a:cs typeface="Arial" charset="0"/>
              </a:rPr>
              <a:t>Глаголи су врста ријечи кој</a:t>
            </a:r>
            <a:r>
              <a:rPr lang="en-US" altLang="en-US" sz="3200">
                <a:solidFill>
                  <a:schemeClr val="bg1"/>
                </a:solidFill>
                <a:latin typeface="Arial" charset="0"/>
                <a:cs typeface="Arial" charset="0"/>
              </a:rPr>
              <a:t>e o</a:t>
            </a:r>
            <a:r>
              <a:rPr lang="sr-Cyrl-BA" altLang="en-US" sz="3200">
                <a:solidFill>
                  <a:schemeClr val="bg1"/>
                </a:solidFill>
                <a:latin typeface="Arial" charset="0"/>
                <a:cs typeface="Arial" charset="0"/>
              </a:rPr>
              <a:t>значавају радњу, стање и збивање.</a:t>
            </a:r>
            <a:endParaRPr lang="en-US" altLang="en-US" sz="32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endParaRPr lang="en-US" alt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11138" y="2865438"/>
            <a:ext cx="1160938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altLang="en-US" sz="3200">
                <a:solidFill>
                  <a:schemeClr val="bg1"/>
                </a:solidFill>
                <a:latin typeface="Arial" charset="0"/>
                <a:cs typeface="Arial" charset="0"/>
              </a:rPr>
              <a:t>Ријечцу НЕ користимо када пишемо одричне реченице.</a:t>
            </a:r>
            <a:endParaRPr lang="en-US" altLang="en-US" sz="32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endParaRPr lang="en-US" altLang="en-US" sz="3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04788" y="3741738"/>
            <a:ext cx="10548937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altLang="en-US" sz="3200">
                <a:solidFill>
                  <a:schemeClr val="bg1"/>
                </a:solidFill>
                <a:latin typeface="Arial" charset="0"/>
                <a:cs typeface="Arial" charset="0"/>
              </a:rPr>
              <a:t>Ријечца НЕ се уз глаголе пише одвојено.</a:t>
            </a:r>
            <a:endParaRPr lang="en-US" altLang="en-US" sz="32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endParaRPr lang="en-US" altLang="en-US" sz="32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endParaRPr lang="en-US" altLang="en-US" sz="3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5379" y="4921624"/>
            <a:ext cx="1895071" cy="156966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НЕ</a:t>
            </a:r>
            <a:endParaRPr lang="en-US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80" name="TextBox 20"/>
          <p:cNvSpPr txBox="1">
            <a:spLocks noChangeArrowheads="1"/>
          </p:cNvSpPr>
          <p:nvPr/>
        </p:nvSpPr>
        <p:spPr bwMode="auto">
          <a:xfrm>
            <a:off x="2487613" y="50688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151063" y="5137150"/>
            <a:ext cx="1882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altLang="en-US" sz="3200">
                <a:solidFill>
                  <a:schemeClr val="bg1"/>
                </a:solidFill>
                <a:latin typeface="Arial" charset="0"/>
                <a:cs typeface="Arial" charset="0"/>
              </a:rPr>
              <a:t>мислим</a:t>
            </a:r>
            <a:endParaRPr lang="en-US" altLang="en-US" sz="3200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138363" y="5567363"/>
            <a:ext cx="1708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altLang="en-US" sz="3200">
                <a:solidFill>
                  <a:schemeClr val="bg1"/>
                </a:solidFill>
                <a:latin typeface="Arial" charset="0"/>
                <a:cs typeface="Arial" charset="0"/>
              </a:rPr>
              <a:t>волим</a:t>
            </a:r>
            <a:endParaRPr lang="en-US" altLang="en-US" sz="3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178050" y="6010275"/>
            <a:ext cx="20177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altLang="en-US" sz="3200">
                <a:solidFill>
                  <a:schemeClr val="bg1"/>
                </a:solidFill>
                <a:latin typeface="Arial" charset="0"/>
                <a:cs typeface="Arial" charset="0"/>
              </a:rPr>
              <a:t>плешем</a:t>
            </a:r>
            <a:endParaRPr lang="en-US" altLang="en-US" sz="3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205038" y="4679950"/>
            <a:ext cx="1139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altLang="en-US" sz="3200">
                <a:solidFill>
                  <a:schemeClr val="bg1"/>
                </a:solidFill>
                <a:latin typeface="Arial" charset="0"/>
                <a:cs typeface="Arial" charset="0"/>
              </a:rPr>
              <a:t>грми</a:t>
            </a:r>
            <a:endParaRPr lang="en-US" altLang="en-US" sz="3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594600" y="5072063"/>
            <a:ext cx="71438" cy="178593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6767513" y="4560888"/>
            <a:ext cx="1785937" cy="928687"/>
          </a:xfrm>
          <a:prstGeom prst="round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791325" y="4521200"/>
            <a:ext cx="1697038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BA" altLang="en-US" sz="2800">
                <a:latin typeface="Arial" charset="0"/>
                <a:cs typeface="Arial" charset="0"/>
              </a:rPr>
              <a:t>Не гази траву!</a:t>
            </a:r>
            <a:endParaRPr lang="en-US" altLang="en-US" sz="2800">
              <a:latin typeface="Arial" charset="0"/>
              <a:cs typeface="Arial" charset="0"/>
            </a:endParaRPr>
          </a:p>
          <a:p>
            <a:endParaRPr lang="en-US" altLang="en-US"/>
          </a:p>
        </p:txBody>
      </p:sp>
      <p:sp>
        <p:nvSpPr>
          <p:cNvPr id="3088" name="TextBox 29"/>
          <p:cNvSpPr txBox="1">
            <a:spLocks noChangeArrowheads="1"/>
          </p:cNvSpPr>
          <p:nvPr/>
        </p:nvSpPr>
        <p:spPr bwMode="auto">
          <a:xfrm>
            <a:off x="11053763" y="52705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/>
          </a:p>
        </p:txBody>
      </p:sp>
      <p:pic>
        <p:nvPicPr>
          <p:cNvPr id="3089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575" y="4679950"/>
            <a:ext cx="5051425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4" grpId="0" build="allAtOnce"/>
      <p:bldP spid="17" grpId="0" build="allAtOnce"/>
      <p:bldP spid="22" grpId="0" build="allAtOnce"/>
      <p:bldP spid="23" grpId="0" build="allAtOnce"/>
      <p:bldP spid="24" grpId="0" build="allAtOnce"/>
      <p:bldP spid="25" grpId="0" build="allAtOnce"/>
      <p:bldP spid="26" grpId="0" animBg="1"/>
      <p:bldP spid="27" grpId="0" animBg="1"/>
      <p:bldP spid="29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ChangeArrowheads="1"/>
          </p:cNvSpPr>
          <p:nvPr/>
        </p:nvSpPr>
        <p:spPr bwMode="auto">
          <a:xfrm>
            <a:off x="5064125" y="2574925"/>
            <a:ext cx="3362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en-US" sz="4000">
              <a:solidFill>
                <a:schemeClr val="bg1"/>
              </a:solidFill>
              <a:latin typeface="Minion Pro SmBd" pitchFamily="18" charset="0"/>
              <a:cs typeface="Times New Roman" pitchFamily="18" charset="0"/>
            </a:endParaRPr>
          </a:p>
        </p:txBody>
      </p:sp>
      <p:sp>
        <p:nvSpPr>
          <p:cNvPr id="4099" name="TextBox 7"/>
          <p:cNvSpPr txBox="1">
            <a:spLocks noChangeArrowheads="1"/>
          </p:cNvSpPr>
          <p:nvPr/>
        </p:nvSpPr>
        <p:spPr bwMode="auto">
          <a:xfrm>
            <a:off x="2663825" y="15367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4175" y="4983163"/>
            <a:ext cx="109855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altLang="en-US" sz="3200">
                <a:solidFill>
                  <a:schemeClr val="bg1"/>
                </a:solidFill>
                <a:latin typeface="Arial" charset="0"/>
                <a:cs typeface="Arial" charset="0"/>
              </a:rPr>
              <a:t>Изузеци су:</a:t>
            </a:r>
            <a:endParaRPr lang="en-US" altLang="en-US" sz="32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sr-Cyrl-BA" altLang="en-US" sz="3200">
                <a:solidFill>
                  <a:schemeClr val="bg1"/>
                </a:solidFill>
                <a:latin typeface="Arial" charset="0"/>
                <a:cs typeface="Arial" charset="0"/>
              </a:rPr>
              <a:t>нећу, немам, нисам и немој.</a:t>
            </a:r>
            <a:endParaRPr lang="en-US" altLang="en-US" sz="32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endParaRPr lang="en-US" altLang="en-US" sz="3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425700" y="835025"/>
            <a:ext cx="7129463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r-Cyrl-BA" altLang="en-US" sz="3200">
                <a:solidFill>
                  <a:srgbClr val="FFFF00"/>
                </a:solidFill>
                <a:latin typeface="Arial" charset="0"/>
                <a:cs typeface="Arial" charset="0"/>
              </a:rPr>
              <a:t>НЕ се са глаголом заједно не пише, </a:t>
            </a:r>
          </a:p>
          <a:p>
            <a:pPr algn="ctr"/>
            <a:r>
              <a:rPr lang="sr-Cyrl-BA" altLang="en-US" sz="3200">
                <a:solidFill>
                  <a:srgbClr val="FFFF00"/>
                </a:solidFill>
                <a:latin typeface="Arial" charset="0"/>
                <a:cs typeface="Arial" charset="0"/>
              </a:rPr>
              <a:t>ђаче тога се бој!</a:t>
            </a:r>
          </a:p>
          <a:p>
            <a:pPr algn="ctr"/>
            <a:r>
              <a:rPr lang="sr-Cyrl-BA" altLang="en-US" sz="3200">
                <a:solidFill>
                  <a:srgbClr val="FFFF00"/>
                </a:solidFill>
                <a:latin typeface="Arial" charset="0"/>
                <a:cs typeface="Arial" charset="0"/>
              </a:rPr>
              <a:t>Осим у четири ријечи:</a:t>
            </a:r>
          </a:p>
          <a:p>
            <a:pPr algn="ctr"/>
            <a:r>
              <a:rPr lang="sr-Cyrl-BA" altLang="en-US" sz="3200">
                <a:solidFill>
                  <a:srgbClr val="FFFF00"/>
                </a:solidFill>
                <a:latin typeface="Arial" charset="0"/>
                <a:cs typeface="Arial" charset="0"/>
              </a:rPr>
              <a:t>НЕЋУ, НЕМАМ, НИСАМ И НЕМОЈ.</a:t>
            </a:r>
            <a:endParaRPr lang="en-US" altLang="en-US" sz="320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pic>
        <p:nvPicPr>
          <p:cNvPr id="4102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4088" y="2820988"/>
            <a:ext cx="3216275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1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331788" y="542925"/>
            <a:ext cx="87344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BA" altLang="en-US" sz="3200">
                <a:solidFill>
                  <a:schemeClr val="bg1"/>
                </a:solidFill>
                <a:latin typeface="Arial" charset="0"/>
                <a:cs typeface="Arial" charset="0"/>
              </a:rPr>
              <a:t>Зашто се ова четири изузетка пишу заједно?</a:t>
            </a:r>
            <a:endParaRPr lang="en-US" altLang="en-US" sz="3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44488" y="1643063"/>
            <a:ext cx="72024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BA" altLang="en-US" sz="3200">
                <a:solidFill>
                  <a:schemeClr val="bg1"/>
                </a:solidFill>
                <a:latin typeface="Arial" charset="0"/>
                <a:cs typeface="Arial" charset="0"/>
              </a:rPr>
              <a:t>Ни сам стигао на почетак представе.</a:t>
            </a:r>
            <a:endParaRPr lang="en-US" altLang="en-US" sz="3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28663" y="2200275"/>
            <a:ext cx="7088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altLang="en-US" sz="3200">
                <a:solidFill>
                  <a:srgbClr val="FFFF00"/>
                </a:solidFill>
                <a:latin typeface="Arial" charset="0"/>
                <a:cs typeface="Arial" charset="0"/>
              </a:rPr>
              <a:t>Нисам</a:t>
            </a:r>
            <a:r>
              <a:rPr lang="sr-Cyrl-BA" altLang="en-US" sz="3200">
                <a:solidFill>
                  <a:schemeClr val="bg1"/>
                </a:solidFill>
                <a:latin typeface="Arial" charset="0"/>
                <a:cs typeface="Arial" charset="0"/>
              </a:rPr>
              <a:t> стигао на почетак представе.</a:t>
            </a:r>
            <a:endParaRPr lang="en-US" altLang="en-US" sz="3200"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4800" y="2941638"/>
            <a:ext cx="43068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altLang="en-US" sz="3200">
                <a:solidFill>
                  <a:schemeClr val="bg1"/>
                </a:solidFill>
                <a:latin typeface="Arial" charset="0"/>
                <a:cs typeface="Arial" charset="0"/>
              </a:rPr>
              <a:t>Не ћу ићи на концерт.</a:t>
            </a:r>
            <a:endParaRPr lang="en-US" altLang="en-US" sz="3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28663" y="3459163"/>
            <a:ext cx="42402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BA" altLang="en-US" sz="3200">
                <a:solidFill>
                  <a:srgbClr val="FFFF00"/>
                </a:solidFill>
                <a:latin typeface="Arial" charset="0"/>
                <a:cs typeface="Arial" charset="0"/>
              </a:rPr>
              <a:t>Нећу</a:t>
            </a:r>
            <a:r>
              <a:rPr lang="sr-Cyrl-BA" altLang="en-US" sz="3200">
                <a:solidFill>
                  <a:schemeClr val="bg1"/>
                </a:solidFill>
                <a:latin typeface="Arial" charset="0"/>
                <a:cs typeface="Arial" charset="0"/>
              </a:rPr>
              <a:t> ићи на концерт.</a:t>
            </a:r>
            <a:endParaRPr lang="en-US" altLang="en-US" sz="320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96875" y="4187825"/>
            <a:ext cx="45672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BA" altLang="en-US" sz="3200">
                <a:solidFill>
                  <a:schemeClr val="bg1"/>
                </a:solidFill>
                <a:latin typeface="Arial" charset="0"/>
                <a:cs typeface="Arial" charset="0"/>
              </a:rPr>
              <a:t>Не мам кључ од стана.</a:t>
            </a:r>
            <a:endParaRPr lang="en-US" altLang="en-US" sz="3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55650" y="4678363"/>
            <a:ext cx="445293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BA" altLang="en-US" sz="3200">
                <a:solidFill>
                  <a:srgbClr val="FFFF00"/>
                </a:solidFill>
                <a:latin typeface="Arial" charset="0"/>
                <a:cs typeface="Arial" charset="0"/>
              </a:rPr>
              <a:t>Немам</a:t>
            </a:r>
            <a:r>
              <a:rPr lang="sr-Cyrl-BA" altLang="en-US" sz="3200">
                <a:solidFill>
                  <a:schemeClr val="bg1"/>
                </a:solidFill>
                <a:latin typeface="Arial" charset="0"/>
                <a:cs typeface="Arial" charset="0"/>
              </a:rPr>
              <a:t> кључ од стана.</a:t>
            </a:r>
            <a:endParaRPr lang="en-US" altLang="en-US" sz="32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endParaRPr lang="en-US" altLang="en-US" sz="320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36563" y="5367338"/>
            <a:ext cx="29829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BA" altLang="en-US" sz="3200">
                <a:solidFill>
                  <a:schemeClr val="bg1"/>
                </a:solidFill>
                <a:latin typeface="Arial" charset="0"/>
                <a:cs typeface="Arial" charset="0"/>
              </a:rPr>
              <a:t>Не мој дирати!</a:t>
            </a:r>
            <a:endParaRPr lang="en-US" altLang="en-US" sz="3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74713" y="5949950"/>
            <a:ext cx="286861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BA" altLang="en-US" sz="3200">
                <a:solidFill>
                  <a:srgbClr val="FFFF00"/>
                </a:solidFill>
                <a:latin typeface="Arial" charset="0"/>
                <a:cs typeface="Arial" charset="0"/>
              </a:rPr>
              <a:t>Немој</a:t>
            </a:r>
            <a:r>
              <a:rPr lang="sr-Cyrl-BA" altLang="en-US" sz="3200">
                <a:solidFill>
                  <a:schemeClr val="bg1"/>
                </a:solidFill>
                <a:latin typeface="Arial" charset="0"/>
                <a:cs typeface="Arial" charset="0"/>
              </a:rPr>
              <a:t> дирати!</a:t>
            </a:r>
            <a:endParaRPr lang="en-US" altLang="en-US" sz="3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57225" y="1714500"/>
            <a:ext cx="857250" cy="48577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81038" y="1728788"/>
            <a:ext cx="933450" cy="46672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38150" y="2995613"/>
            <a:ext cx="857250" cy="48577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61963" y="3009900"/>
            <a:ext cx="933450" cy="46672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95313" y="4224338"/>
            <a:ext cx="857250" cy="48577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19125" y="4238625"/>
            <a:ext cx="933450" cy="46672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23888" y="5410200"/>
            <a:ext cx="857250" cy="48577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47700" y="5424488"/>
            <a:ext cx="933450" cy="46672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9" grpId="0" build="allAtOnce"/>
      <p:bldP spid="10" grpId="0" build="allAtOnce"/>
      <p:bldP spid="11" grpId="0" build="allAtOnce"/>
      <p:bldP spid="1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6"/>
          <p:cNvSpPr txBox="1">
            <a:spLocks noChangeArrowheads="1"/>
          </p:cNvSpPr>
          <p:nvPr/>
        </p:nvSpPr>
        <p:spPr bwMode="auto">
          <a:xfrm>
            <a:off x="477838" y="609600"/>
            <a:ext cx="61293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chemeClr val="bg1"/>
                </a:solidFill>
                <a:latin typeface="Arial" charset="0"/>
                <a:cs typeface="Arial" charset="0"/>
              </a:rPr>
              <a:t>1. </a:t>
            </a:r>
            <a:r>
              <a:rPr lang="sr-Cyrl-BA" altLang="en-US" sz="3200">
                <a:solidFill>
                  <a:schemeClr val="bg1"/>
                </a:solidFill>
                <a:latin typeface="Arial" charset="0"/>
                <a:cs typeface="Arial" charset="0"/>
              </a:rPr>
              <a:t>Напиши правилно реченице:</a:t>
            </a:r>
            <a:endParaRPr lang="en-US" altLang="en-US" sz="3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61988" y="1709738"/>
            <a:ext cx="629285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BA" altLang="en-US" sz="3200">
                <a:solidFill>
                  <a:schemeClr val="bg1"/>
                </a:solidFill>
                <a:latin typeface="Arial" charset="0"/>
                <a:cs typeface="Arial" charset="0"/>
              </a:rPr>
              <a:t>Несмијем и неумијем да скијам.</a:t>
            </a:r>
            <a:endParaRPr lang="en-US" altLang="en-US" sz="32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sr-Cyrl-BA" altLang="en-US" sz="3200">
                <a:solidFill>
                  <a:schemeClr val="bg1"/>
                </a:solidFill>
                <a:latin typeface="Arial" charset="0"/>
                <a:cs typeface="Arial" charset="0"/>
              </a:rPr>
              <a:t>Сада не мам нашиљену оловку.</a:t>
            </a:r>
            <a:endParaRPr lang="en-US" altLang="en-US" sz="32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sr-Cyrl-BA" altLang="en-US" sz="3200">
                <a:solidFill>
                  <a:schemeClr val="bg1"/>
                </a:solidFill>
                <a:latin typeface="Arial" charset="0"/>
                <a:cs typeface="Arial" charset="0"/>
              </a:rPr>
              <a:t>Марко неволи да једе шпинат.</a:t>
            </a:r>
            <a:endParaRPr lang="en-US" altLang="en-US" sz="32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sr-Cyrl-BA" altLang="en-US" sz="3200">
                <a:solidFill>
                  <a:schemeClr val="bg1"/>
                </a:solidFill>
                <a:latin typeface="Arial" charset="0"/>
                <a:cs typeface="Arial" charset="0"/>
              </a:rPr>
              <a:t>Ни сам чула за неке птице. </a:t>
            </a:r>
            <a:endParaRPr lang="en-US" altLang="en-US" sz="3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82613" y="3975100"/>
            <a:ext cx="650081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BA" altLang="en-US" sz="3200">
                <a:solidFill>
                  <a:srgbClr val="FFFF00"/>
                </a:solidFill>
                <a:latin typeface="Arial" charset="0"/>
                <a:cs typeface="Arial" charset="0"/>
              </a:rPr>
              <a:t>Не смијем </a:t>
            </a:r>
            <a:r>
              <a:rPr lang="sr-Cyrl-BA" altLang="en-US" sz="3200">
                <a:solidFill>
                  <a:schemeClr val="bg1"/>
                </a:solidFill>
                <a:latin typeface="Arial" charset="0"/>
                <a:cs typeface="Arial" charset="0"/>
              </a:rPr>
              <a:t>и </a:t>
            </a:r>
            <a:r>
              <a:rPr lang="sr-Cyrl-BA" altLang="en-US" sz="3200">
                <a:solidFill>
                  <a:srgbClr val="FFFF00"/>
                </a:solidFill>
                <a:latin typeface="Arial" charset="0"/>
                <a:cs typeface="Arial" charset="0"/>
              </a:rPr>
              <a:t>не умијем </a:t>
            </a:r>
            <a:r>
              <a:rPr lang="sr-Cyrl-BA" altLang="en-US" sz="3200">
                <a:solidFill>
                  <a:schemeClr val="bg1"/>
                </a:solidFill>
                <a:latin typeface="Arial" charset="0"/>
                <a:cs typeface="Arial" charset="0"/>
              </a:rPr>
              <a:t>да скијам.</a:t>
            </a:r>
            <a:endParaRPr lang="en-US" altLang="en-US" sz="3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57213" y="4598988"/>
            <a:ext cx="6292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BA" altLang="en-US" sz="3200">
                <a:solidFill>
                  <a:schemeClr val="bg1"/>
                </a:solidFill>
                <a:latin typeface="Arial" charset="0"/>
                <a:cs typeface="Arial" charset="0"/>
              </a:rPr>
              <a:t>Сада </a:t>
            </a:r>
            <a:r>
              <a:rPr lang="sr-Cyrl-BA" altLang="en-US" sz="3200">
                <a:solidFill>
                  <a:srgbClr val="FFFF00"/>
                </a:solidFill>
                <a:latin typeface="Arial" charset="0"/>
                <a:cs typeface="Arial" charset="0"/>
              </a:rPr>
              <a:t>немам</a:t>
            </a:r>
            <a:r>
              <a:rPr lang="sr-Cyrl-BA" altLang="en-US" sz="3200">
                <a:solidFill>
                  <a:schemeClr val="bg1"/>
                </a:solidFill>
                <a:latin typeface="Arial" charset="0"/>
                <a:cs typeface="Arial" charset="0"/>
              </a:rPr>
              <a:t> нашиљену оловку.</a:t>
            </a:r>
            <a:endParaRPr lang="en-US" altLang="en-US" sz="3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96900" y="5233988"/>
            <a:ext cx="604361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BA" altLang="en-US" sz="3200">
                <a:solidFill>
                  <a:schemeClr val="bg1"/>
                </a:solidFill>
                <a:latin typeface="Arial" charset="0"/>
                <a:cs typeface="Arial" charset="0"/>
              </a:rPr>
              <a:t>Марко </a:t>
            </a:r>
            <a:r>
              <a:rPr lang="sr-Cyrl-BA" altLang="en-US" sz="3200">
                <a:solidFill>
                  <a:srgbClr val="FFFF00"/>
                </a:solidFill>
                <a:latin typeface="Arial" charset="0"/>
                <a:cs typeface="Arial" charset="0"/>
              </a:rPr>
              <a:t>не воли </a:t>
            </a:r>
            <a:r>
              <a:rPr lang="sr-Cyrl-BA" altLang="en-US" sz="3200">
                <a:solidFill>
                  <a:schemeClr val="bg1"/>
                </a:solidFill>
                <a:latin typeface="Arial" charset="0"/>
                <a:cs typeface="Arial" charset="0"/>
              </a:rPr>
              <a:t>да једе шпинат.</a:t>
            </a:r>
            <a:endParaRPr lang="en-US" altLang="en-US" sz="3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82613" y="5780088"/>
            <a:ext cx="5476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BA" altLang="en-US" sz="3200">
                <a:solidFill>
                  <a:srgbClr val="FFFF00"/>
                </a:solidFill>
                <a:latin typeface="Arial" charset="0"/>
                <a:cs typeface="Arial" charset="0"/>
              </a:rPr>
              <a:t>Нисам</a:t>
            </a:r>
            <a:r>
              <a:rPr lang="sr-Cyrl-BA" altLang="en-US" sz="3200">
                <a:solidFill>
                  <a:schemeClr val="bg1"/>
                </a:solidFill>
                <a:latin typeface="Arial" charset="0"/>
                <a:cs typeface="Arial" charset="0"/>
              </a:rPr>
              <a:t> чула за неке птице. </a:t>
            </a:r>
            <a:endParaRPr lang="en-US" altLang="en-US" sz="32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endParaRPr lang="en-US" altLang="en-US" sz="3200"/>
          </a:p>
        </p:txBody>
      </p:sp>
      <p:pic>
        <p:nvPicPr>
          <p:cNvPr id="6152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4350" y="1709738"/>
            <a:ext cx="4937125" cy="381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1" grpId="0" build="allAtOnce"/>
      <p:bldP spid="12" grpId="0" build="allAtOnce"/>
      <p:bldP spid="13" grpId="0" build="allAtOnce"/>
      <p:bldP spid="1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900113" y="582613"/>
            <a:ext cx="100726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" charset="0"/>
                <a:cs typeface="Arial" charset="0"/>
              </a:rPr>
              <a:t>2. </a:t>
            </a:r>
            <a:r>
              <a:rPr lang="sr-Cyrl-BA" sz="2800" b="1">
                <a:solidFill>
                  <a:schemeClr val="bg1"/>
                </a:solidFill>
                <a:latin typeface="Arial" charset="0"/>
                <a:cs typeface="Arial" charset="0"/>
              </a:rPr>
              <a:t>Заокружи правилно написане ријечи, а неправилно</a:t>
            </a:r>
          </a:p>
          <a:p>
            <a:r>
              <a:rPr lang="sr-Cyrl-BA" sz="2800" b="1">
                <a:solidFill>
                  <a:schemeClr val="bg1"/>
                </a:solidFill>
                <a:latin typeface="Arial" charset="0"/>
                <a:cs typeface="Arial" charset="0"/>
              </a:rPr>
              <a:t>    написане исправи.</a:t>
            </a:r>
            <a:endParaRPr lang="en-US" sz="28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941388" y="1981200"/>
            <a:ext cx="10599737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3200" b="1">
                <a:solidFill>
                  <a:schemeClr val="bg1"/>
                </a:solidFill>
                <a:latin typeface="Arial" charset="0"/>
                <a:cs typeface="Arial" charset="0"/>
              </a:rPr>
              <a:t>Немогу          нисам            не гледам        невидиш</a:t>
            </a:r>
          </a:p>
          <a:p>
            <a:endParaRPr lang="sr-Cyrl-BA" sz="3200" b="1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endParaRPr lang="sr-Cyrl-BA" sz="3200" b="1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sr-Cyrl-BA" sz="3200" b="1">
                <a:solidFill>
                  <a:schemeClr val="bg1"/>
                </a:solidFill>
                <a:latin typeface="Arial" charset="0"/>
                <a:cs typeface="Arial" charset="0"/>
              </a:rPr>
              <a:t>неволе          не треба        некупуј             не желим</a:t>
            </a:r>
            <a:endParaRPr lang="en-US" sz="32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66800" y="5360988"/>
            <a:ext cx="20637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3200" b="1">
                <a:solidFill>
                  <a:schemeClr val="bg1"/>
                </a:solidFill>
                <a:latin typeface="Arial" charset="0"/>
                <a:cs typeface="Arial" charset="0"/>
              </a:rPr>
              <a:t>не могу,</a:t>
            </a:r>
            <a:endParaRPr lang="en-US" sz="32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25750" y="5360988"/>
            <a:ext cx="24669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3200" b="1">
                <a:solidFill>
                  <a:schemeClr val="bg1"/>
                </a:solidFill>
                <a:latin typeface="Arial" charset="0"/>
                <a:cs typeface="Arial" charset="0"/>
              </a:rPr>
              <a:t>не видиш,</a:t>
            </a:r>
            <a:endParaRPr lang="en-US" sz="32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973638" y="5375275"/>
            <a:ext cx="21621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3200" b="1">
                <a:solidFill>
                  <a:schemeClr val="bg1"/>
                </a:solidFill>
                <a:latin typeface="Arial" charset="0"/>
                <a:cs typeface="Arial" charset="0"/>
              </a:rPr>
              <a:t>не воле,</a:t>
            </a:r>
            <a:endParaRPr lang="en-US" sz="32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705600" y="5375275"/>
            <a:ext cx="21193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3200" b="1">
                <a:solidFill>
                  <a:schemeClr val="bg1"/>
                </a:solidFill>
                <a:latin typeface="Arial" charset="0"/>
                <a:cs typeface="Arial" charset="0"/>
              </a:rPr>
              <a:t>не купуј</a:t>
            </a:r>
            <a:endParaRPr lang="en-US" sz="32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996950" y="5902325"/>
            <a:ext cx="7869238" cy="142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282950" y="1843088"/>
            <a:ext cx="1760538" cy="914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9175" y="1830388"/>
            <a:ext cx="2216150" cy="914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22650" y="3255963"/>
            <a:ext cx="2036763" cy="914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007475" y="3311525"/>
            <a:ext cx="2217738" cy="914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0"/>
          <p:cNvSpPr txBox="1">
            <a:spLocks noChangeArrowheads="1"/>
          </p:cNvSpPr>
          <p:nvPr/>
        </p:nvSpPr>
        <p:spPr bwMode="auto">
          <a:xfrm>
            <a:off x="2867025" y="1882775"/>
            <a:ext cx="5241925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BA" altLang="en-US" sz="3200">
                <a:solidFill>
                  <a:schemeClr val="bg1"/>
                </a:solidFill>
                <a:latin typeface="Arial" charset="0"/>
                <a:cs typeface="Arial" charset="0"/>
              </a:rPr>
              <a:t>  Плави зец</a:t>
            </a:r>
            <a:endParaRPr lang="en-US" altLang="en-US" sz="32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sr-Cyrl-BA" altLang="en-US" sz="3200">
                <a:solidFill>
                  <a:schemeClr val="bg1"/>
                </a:solidFill>
                <a:latin typeface="Arial" charset="0"/>
                <a:cs typeface="Arial" charset="0"/>
              </a:rPr>
              <a:t> </a:t>
            </a:r>
            <a:endParaRPr lang="en-US" altLang="en-US" sz="32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sr-Cyrl-BA" altLang="en-US" sz="3200">
                <a:solidFill>
                  <a:schemeClr val="bg1"/>
                </a:solidFill>
                <a:latin typeface="Arial" charset="0"/>
                <a:cs typeface="Arial" charset="0"/>
              </a:rPr>
              <a:t>Овај зец,</a:t>
            </a:r>
            <a:endParaRPr lang="en-US" altLang="en-US" sz="32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sr-Cyrl-BA" altLang="en-US" sz="3200">
                <a:solidFill>
                  <a:schemeClr val="bg1"/>
                </a:solidFill>
                <a:latin typeface="Arial" charset="0"/>
                <a:cs typeface="Arial" charset="0"/>
              </a:rPr>
              <a:t>зна да свира,</a:t>
            </a:r>
            <a:endParaRPr lang="en-US" altLang="en-US" sz="32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sr-Cyrl-BA" altLang="en-US" sz="3200">
                <a:solidFill>
                  <a:schemeClr val="bg1"/>
                </a:solidFill>
                <a:latin typeface="Arial" charset="0"/>
                <a:cs typeface="Arial" charset="0"/>
              </a:rPr>
              <a:t>овај зец,</a:t>
            </a:r>
            <a:endParaRPr lang="en-US" altLang="en-US" sz="32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sr-Cyrl-BA" altLang="en-US" sz="3200">
                <a:solidFill>
                  <a:schemeClr val="bg1"/>
                </a:solidFill>
                <a:latin typeface="Arial" charset="0"/>
                <a:cs typeface="Arial" charset="0"/>
              </a:rPr>
              <a:t>зна да плете,</a:t>
            </a:r>
            <a:endParaRPr lang="en-US" altLang="en-US" sz="32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sr-Cyrl-BA" altLang="en-US" sz="3200">
                <a:solidFill>
                  <a:schemeClr val="bg1"/>
                </a:solidFill>
                <a:latin typeface="Arial" charset="0"/>
                <a:cs typeface="Arial" charset="0"/>
              </a:rPr>
              <a:t>овај зец,</a:t>
            </a:r>
            <a:endParaRPr lang="en-US" altLang="en-US" sz="32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sr-Cyrl-BA" altLang="en-US" sz="3200">
                <a:solidFill>
                  <a:schemeClr val="bg1"/>
                </a:solidFill>
                <a:latin typeface="Arial" charset="0"/>
                <a:cs typeface="Arial" charset="0"/>
              </a:rPr>
              <a:t>ручак кува,</a:t>
            </a:r>
          </a:p>
          <a:p>
            <a:r>
              <a:rPr lang="sr-Cyrl-BA" altLang="en-US" sz="3200">
                <a:solidFill>
                  <a:schemeClr val="bg1"/>
                </a:solidFill>
                <a:latin typeface="Arial" charset="0"/>
                <a:cs typeface="Arial" charset="0"/>
              </a:rPr>
              <a:t>овај зец,</a:t>
            </a:r>
            <a:endParaRPr lang="en-US" altLang="en-US" sz="32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endParaRPr lang="en-US" altLang="en-US" sz="32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endParaRPr lang="en-US" altLang="en-US" sz="3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8195" name="TextBox 12"/>
          <p:cNvSpPr txBox="1">
            <a:spLocks noChangeArrowheads="1"/>
          </p:cNvSpPr>
          <p:nvPr/>
        </p:nvSpPr>
        <p:spPr bwMode="auto">
          <a:xfrm>
            <a:off x="6577013" y="2825750"/>
            <a:ext cx="27432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BA" altLang="en-US" sz="3200">
                <a:solidFill>
                  <a:schemeClr val="bg1"/>
                </a:solidFill>
                <a:latin typeface="Arial" charset="0"/>
                <a:cs typeface="Arial" charset="0"/>
              </a:rPr>
              <a:t>кућу мете,</a:t>
            </a:r>
          </a:p>
          <a:p>
            <a:r>
              <a:rPr lang="sr-Cyrl-BA" altLang="en-US" sz="3200">
                <a:solidFill>
                  <a:schemeClr val="bg1"/>
                </a:solidFill>
                <a:latin typeface="Arial" charset="0"/>
                <a:cs typeface="Arial" charset="0"/>
              </a:rPr>
              <a:t>овај зец,</a:t>
            </a:r>
            <a:endParaRPr lang="en-US" altLang="en-US" sz="32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sr-Cyrl-BA" altLang="en-US" sz="3200">
                <a:solidFill>
                  <a:schemeClr val="bg1"/>
                </a:solidFill>
                <a:latin typeface="Arial" charset="0"/>
                <a:cs typeface="Arial" charset="0"/>
              </a:rPr>
              <a:t>плести уме,</a:t>
            </a:r>
            <a:endParaRPr lang="en-US" altLang="en-US" sz="32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sr-Cyrl-BA" altLang="en-US" sz="3200">
                <a:solidFill>
                  <a:schemeClr val="bg1"/>
                </a:solidFill>
                <a:latin typeface="Arial" charset="0"/>
                <a:cs typeface="Arial" charset="0"/>
              </a:rPr>
              <a:t>овај зец, </a:t>
            </a:r>
            <a:endParaRPr lang="en-US" altLang="en-US" sz="32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sr-Cyrl-BA" altLang="en-US" sz="3200">
                <a:solidFill>
                  <a:schemeClr val="bg1"/>
                </a:solidFill>
                <a:latin typeface="Arial" charset="0"/>
                <a:cs typeface="Arial" charset="0"/>
              </a:rPr>
              <a:t>жети уме,</a:t>
            </a:r>
            <a:endParaRPr lang="en-US" altLang="en-US" sz="32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sr-Cyrl-BA" altLang="en-US" sz="3200">
                <a:solidFill>
                  <a:schemeClr val="bg1"/>
                </a:solidFill>
                <a:latin typeface="Arial" charset="0"/>
                <a:cs typeface="Arial" charset="0"/>
              </a:rPr>
              <a:t>овај зец,</a:t>
            </a:r>
            <a:endParaRPr lang="en-US" altLang="en-US" sz="32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sr-Cyrl-BA" altLang="en-US" sz="3200">
                <a:solidFill>
                  <a:schemeClr val="bg1"/>
                </a:solidFill>
                <a:latin typeface="Arial" charset="0"/>
                <a:cs typeface="Arial" charset="0"/>
              </a:rPr>
              <a:t>све разуме....</a:t>
            </a:r>
            <a:endParaRPr lang="en-US" altLang="en-US" sz="32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endParaRPr lang="en-US" altLang="en-US" sz="3200"/>
          </a:p>
        </p:txBody>
      </p:sp>
      <p:sp>
        <p:nvSpPr>
          <p:cNvPr id="8196" name="TextBox 14"/>
          <p:cNvSpPr txBox="1">
            <a:spLocks noChangeArrowheads="1"/>
          </p:cNvSpPr>
          <p:nvPr/>
        </p:nvSpPr>
        <p:spPr bwMode="auto">
          <a:xfrm>
            <a:off x="1169988" y="1057275"/>
            <a:ext cx="9321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chemeClr val="bg1"/>
                </a:solidFill>
                <a:latin typeface="Arial" charset="0"/>
                <a:cs typeface="Arial" charset="0"/>
              </a:rPr>
              <a:t>1</a:t>
            </a:r>
            <a:r>
              <a:rPr lang="sr-Cyrl-BA" altLang="en-US" sz="3200">
                <a:solidFill>
                  <a:schemeClr val="bg1"/>
                </a:solidFill>
                <a:latin typeface="Arial" charset="0"/>
                <a:cs typeface="Arial" charset="0"/>
              </a:rPr>
              <a:t>.Напиши сљедеће стихове у одричном облику:</a:t>
            </a:r>
            <a:endParaRPr lang="en-US" altLang="en-US" sz="32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endParaRPr lang="en-US" altLang="en-US" sz="3200"/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2436813" y="209550"/>
            <a:ext cx="65420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r-Cyrl-BA" altLang="en-US" sz="3600" b="1">
                <a:solidFill>
                  <a:schemeClr val="bg1"/>
                </a:solidFill>
                <a:latin typeface="Arial" charset="0"/>
                <a:cs typeface="Arial" charset="0"/>
              </a:rPr>
              <a:t>Задатак за самосталан рад: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791</TotalTime>
  <Words>297</Words>
  <Application>Microsoft Office PowerPoint</Application>
  <PresentationFormat>Custom</PresentationFormat>
  <Paragraphs>68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Arial</vt:lpstr>
      <vt:lpstr>Calibri Light</vt:lpstr>
      <vt:lpstr>Times New Roman</vt:lpstr>
      <vt:lpstr>Minion Pro SmBd</vt:lpstr>
      <vt:lpstr>Office Theme</vt:lpstr>
      <vt:lpstr>ПИСАЊЕ РИЈЕЧЦЕ НЕ УЗ ГЛАГОЛЕ  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ЈЕДНАЧИНЕ СА МНОЖЕЊЕМ И ДИЈЕЉЕЊЕМ</dc:title>
  <dc:creator>Windows User</dc:creator>
  <cp:lastModifiedBy>PC</cp:lastModifiedBy>
  <cp:revision>57</cp:revision>
  <dcterms:created xsi:type="dcterms:W3CDTF">2020-04-03T21:11:02Z</dcterms:created>
  <dcterms:modified xsi:type="dcterms:W3CDTF">2020-04-15T18:57:50Z</dcterms:modified>
</cp:coreProperties>
</file>