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5" r:id="rId1"/>
  </p:sldMasterIdLst>
  <p:notesMasterIdLst>
    <p:notesMasterId r:id="rId18"/>
  </p:notesMasterIdLst>
  <p:sldIdLst>
    <p:sldId id="256" r:id="rId2"/>
    <p:sldId id="273" r:id="rId3"/>
    <p:sldId id="268" r:id="rId4"/>
    <p:sldId id="275" r:id="rId5"/>
    <p:sldId id="276" r:id="rId6"/>
    <p:sldId id="277" r:id="rId7"/>
    <p:sldId id="274" r:id="rId8"/>
    <p:sldId id="260" r:id="rId9"/>
    <p:sldId id="258" r:id="rId10"/>
    <p:sldId id="259" r:id="rId11"/>
    <p:sldId id="261" r:id="rId12"/>
    <p:sldId id="263" r:id="rId13"/>
    <p:sldId id="265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/>
    <p:restoredTop sz="86551"/>
  </p:normalViewPr>
  <p:slideViewPr>
    <p:cSldViewPr snapToGrid="0" snapToObjects="1">
      <p:cViewPr varScale="1">
        <p:scale>
          <a:sx n="97" d="100"/>
          <a:sy n="97" d="100"/>
        </p:scale>
        <p:origin x="232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9F80-9EAD-1C42-9EC7-B552DEEB054F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1541B-43DC-3A45-9F25-1C0A9604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1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C969AE-8F32-E640-AE61-0D37E78151A1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411242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Замјенице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712028"/>
            <a:ext cx="8689976" cy="2545771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Именичке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и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придјевске</a:t>
            </a:r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cap="none" dirty="0" err="1">
                <a:solidFill>
                  <a:schemeClr val="tx1"/>
                </a:solidFill>
              </a:rPr>
              <a:t>П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онављање</a:t>
            </a:r>
            <a:r>
              <a:rPr lang="en-US" sz="3600" b="1" cap="none" dirty="0" smtClean="0">
                <a:solidFill>
                  <a:schemeClr val="tx1"/>
                </a:solidFill>
              </a:rPr>
              <a:t> 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и</a:t>
            </a:r>
            <a:r>
              <a:rPr lang="en-US" sz="3600" b="1" cap="none" dirty="0" smtClean="0">
                <a:solidFill>
                  <a:schemeClr val="tx1"/>
                </a:solidFill>
              </a:rPr>
              <a:t> 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вјежбање</a:t>
            </a:r>
            <a:r>
              <a:rPr lang="en-US" sz="3600" b="1" cap="none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6. 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разред</a:t>
            </a:r>
            <a:endParaRPr lang="en-US" sz="36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00290"/>
          </a:xfrm>
        </p:spPr>
        <p:txBody>
          <a:bodyPr>
            <a:normAutofit/>
          </a:bodyPr>
          <a:lstStyle/>
          <a:p>
            <a:pPr lvl="0"/>
            <a:r>
              <a:rPr lang="en-US" sz="2400" b="1" cap="none" dirty="0" smtClean="0"/>
              <a:t>ЗАДАТАК 1.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1800" cap="none" dirty="0" err="1" smtClean="0"/>
              <a:t>Пред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тобом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ће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бити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исписане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реченице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распоређене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у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групе</a:t>
            </a:r>
            <a:r>
              <a:rPr lang="en-US" sz="1800" cap="none" dirty="0" smtClean="0"/>
              <a:t>. </a:t>
            </a:r>
            <a:r>
              <a:rPr lang="en-US" sz="1800" cap="none" dirty="0" err="1"/>
              <a:t>Т</a:t>
            </a:r>
            <a:r>
              <a:rPr lang="en-US" sz="1800" cap="none" dirty="0" err="1" smtClean="0"/>
              <a:t>вој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задатак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је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да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подвучеш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замјенице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препознаш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којој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врсти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подврсти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припадају</a:t>
            </a:r>
            <a:r>
              <a:rPr lang="en-US" sz="1800" cap="none" dirty="0" smtClean="0"/>
              <a:t>.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endParaRPr lang="en-US" sz="2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399962" y="1215730"/>
            <a:ext cx="351270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Прва група:</a:t>
            </a:r>
            <a:endParaRPr lang="en-US" altLang="x-none" sz="2000" b="1" u="sng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Моја је машна.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Твој је ауто.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Наше је двориште.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Његови су прсти</a:t>
            </a:r>
            <a:r>
              <a:rPr lang="x-none" altLang="x-none" sz="2000" dirty="0" smtClean="0"/>
              <a:t>.</a:t>
            </a:r>
            <a:endParaRPr lang="hr-HR" altLang="x-none" sz="2000" dirty="0" smtClean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525977" y="1138786"/>
            <a:ext cx="37516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Друга група:</a:t>
            </a:r>
            <a:endParaRPr lang="en-US" altLang="x-none" sz="2000" b="1" u="sng" dirty="0"/>
          </a:p>
          <a:p>
            <a:pPr marL="285750" indent="-285750" eaLnBrk="1" hangingPunct="1">
              <a:buFont typeface="Arial" charset="0"/>
              <a:buChar char="•"/>
            </a:pPr>
            <a:r>
              <a:rPr lang="x-none" altLang="x-none" sz="2000" dirty="0" smtClean="0"/>
              <a:t>Тај </a:t>
            </a:r>
            <a:r>
              <a:rPr lang="x-none" altLang="x-none" sz="2000" dirty="0"/>
              <a:t>је добар </a:t>
            </a:r>
            <a:r>
              <a:rPr lang="x-none" altLang="x-none" sz="2000" dirty="0" smtClean="0"/>
              <a:t>бицилк.</a:t>
            </a:r>
            <a:endParaRPr lang="hr-HR" altLang="x-none" sz="2000" dirty="0"/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altLang="x-none" sz="2000" dirty="0" smtClean="0"/>
              <a:t>И</a:t>
            </a:r>
            <a:r>
              <a:rPr lang="hr-HR" altLang="x-none" sz="2000" dirty="0" err="1" smtClean="0"/>
              <a:t>спекла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је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оволике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крофне</a:t>
            </a:r>
            <a:r>
              <a:rPr lang="hr-HR" altLang="x-none" sz="2000" dirty="0" smtClean="0"/>
              <a:t>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hr-HR" altLang="x-none" sz="2000" dirty="0" err="1" smtClean="0"/>
              <a:t>Направио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је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толико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буре</a:t>
            </a:r>
            <a:r>
              <a:rPr lang="hr-HR" altLang="x-none" sz="2000" dirty="0" smtClean="0"/>
              <a:t>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hr-HR" altLang="x-none" sz="2000" dirty="0" err="1" smtClean="0"/>
              <a:t>Т</a:t>
            </a:r>
            <a:r>
              <a:rPr lang="x-none" altLang="x-none" sz="2000" dirty="0" smtClean="0"/>
              <a:t>ај </a:t>
            </a:r>
            <a:r>
              <a:rPr lang="x-none" altLang="x-none" sz="2000" dirty="0"/>
              <a:t>мали ће добити награду</a:t>
            </a:r>
            <a:r>
              <a:rPr lang="x-none" altLang="x-none" sz="2000" dirty="0" smtClean="0"/>
              <a:t>.</a:t>
            </a:r>
            <a:endParaRPr lang="hr-HR" altLang="x-none" sz="2000" dirty="0" smtClean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7631" y="2633030"/>
            <a:ext cx="324254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Трећа група:</a:t>
            </a:r>
            <a:endParaRPr lang="en-US" altLang="x-none" sz="2000" b="1" u="sng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Чији је колач?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Који је дан?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Колико је сати?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Какав је сладолед</a:t>
            </a:r>
            <a:r>
              <a:rPr lang="x-none" altLang="x-none" sz="2000" dirty="0" smtClean="0"/>
              <a:t>?</a:t>
            </a:r>
            <a:endParaRPr lang="hr-HR" altLang="x-none" sz="2000" dirty="0" smtClean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060100" y="2617892"/>
            <a:ext cx="45237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Четврта група:</a:t>
            </a:r>
            <a:endParaRPr lang="en-US" altLang="x-none" sz="2000" b="1" u="sng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Неки </a:t>
            </a:r>
            <a:r>
              <a:rPr lang="hr-HR" altLang="x-none" sz="2000" dirty="0" err="1" smtClean="0"/>
              <a:t>канали</a:t>
            </a:r>
            <a:r>
              <a:rPr lang="hr-HR" altLang="x-none" sz="2000" dirty="0" smtClean="0"/>
              <a:t> </a:t>
            </a:r>
            <a:r>
              <a:rPr lang="x-none" altLang="x-none" sz="2000" dirty="0" smtClean="0"/>
              <a:t>су </a:t>
            </a:r>
            <a:r>
              <a:rPr lang="x-none" altLang="x-none" sz="2000" dirty="0"/>
              <a:t>досадни.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Некакав је </a:t>
            </a:r>
            <a:r>
              <a:rPr lang="x-none" altLang="x-none" sz="2000" dirty="0" smtClean="0"/>
              <a:t>чов</a:t>
            </a:r>
            <a:r>
              <a:rPr lang="hr-HR" altLang="x-none" sz="2000" dirty="0" err="1" smtClean="0"/>
              <a:t>ј</a:t>
            </a:r>
            <a:r>
              <a:rPr lang="x-none" altLang="x-none" sz="2000" dirty="0" smtClean="0"/>
              <a:t>ек </a:t>
            </a:r>
            <a:r>
              <a:rPr lang="x-none" altLang="x-none" sz="2000" dirty="0"/>
              <a:t>пред вратима.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</a:t>
            </a:r>
            <a:r>
              <a:rPr lang="x-none" altLang="x-none" sz="2000" dirty="0" smtClean="0"/>
              <a:t>Неколик</a:t>
            </a:r>
            <a:r>
              <a:rPr lang="hr-HR" altLang="x-none" sz="2000" dirty="0" err="1" smtClean="0"/>
              <a:t>а</a:t>
            </a:r>
            <a:r>
              <a:rPr lang="x-none" altLang="x-none" sz="2000" dirty="0" smtClean="0"/>
              <a:t> д</a:t>
            </a:r>
            <a:r>
              <a:rPr lang="hr-HR" altLang="x-none" sz="2000" dirty="0" err="1" smtClean="0"/>
              <a:t>ј</a:t>
            </a:r>
            <a:r>
              <a:rPr lang="x-none" altLang="x-none" sz="2000" dirty="0" smtClean="0"/>
              <a:t>ец</a:t>
            </a:r>
            <a:r>
              <a:rPr lang="hr-HR" altLang="x-none" sz="2000" dirty="0" err="1" smtClean="0"/>
              <a:t>а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су</a:t>
            </a:r>
            <a:r>
              <a:rPr lang="x-none" altLang="x-none" sz="2000" dirty="0" smtClean="0"/>
              <a:t> </a:t>
            </a:r>
            <a:r>
              <a:rPr lang="x-none" altLang="x-none" sz="2000" dirty="0"/>
              <a:t>се </a:t>
            </a:r>
            <a:r>
              <a:rPr lang="x-none" altLang="x-none" sz="2000" dirty="0" smtClean="0"/>
              <a:t>грудвал</a:t>
            </a:r>
            <a:r>
              <a:rPr lang="hr-HR" altLang="x-none" sz="2000" dirty="0" err="1" smtClean="0"/>
              <a:t>а</a:t>
            </a:r>
            <a:r>
              <a:rPr lang="x-none" altLang="x-none" sz="2000" dirty="0" smtClean="0"/>
              <a:t>.</a:t>
            </a:r>
            <a:endParaRPr lang="x-none" altLang="x-none" sz="2000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Нечији родитељи су са директором</a:t>
            </a:r>
            <a:r>
              <a:rPr lang="x-none" altLang="x-none" sz="2000" dirty="0" smtClean="0"/>
              <a:t>.</a:t>
            </a:r>
            <a:endParaRPr lang="hr-HR" altLang="x-none" sz="2000" dirty="0" smtClean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358446" y="4517340"/>
            <a:ext cx="46210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Пета група:</a:t>
            </a:r>
            <a:endParaRPr lang="en-US" altLang="x-none" sz="2000" b="1" u="sng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Никакав </a:t>
            </a:r>
            <a:r>
              <a:rPr lang="x-none" altLang="x-none" sz="2000" dirty="0" smtClean="0"/>
              <a:t> </a:t>
            </a:r>
            <a:r>
              <a:rPr lang="x-none" altLang="x-none" sz="2000" dirty="0"/>
              <a:t>разлог неће </a:t>
            </a:r>
            <a:r>
              <a:rPr lang="x-none" altLang="x-none" sz="2000" dirty="0" smtClean="0"/>
              <a:t>одговорити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Иву</a:t>
            </a:r>
            <a:r>
              <a:rPr lang="x-none" altLang="x-none" sz="2000" dirty="0" smtClean="0"/>
              <a:t>.</a:t>
            </a:r>
            <a:endParaRPr lang="x-none" altLang="x-none" sz="2000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Ничији се одговори неће признати.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Никоји предмети нису нађени.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Никаква права нису имали</a:t>
            </a:r>
            <a:r>
              <a:rPr lang="x-none" altLang="x-none" sz="2000" dirty="0" smtClean="0"/>
              <a:t>.</a:t>
            </a:r>
            <a:endParaRPr lang="hr-HR" altLang="x-none" sz="2000" dirty="0" smtClean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616143" y="4443811"/>
            <a:ext cx="45758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Шеста група:</a:t>
            </a:r>
            <a:endParaRPr lang="en-US" altLang="x-none" sz="2000" b="1" u="sng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Сваки дар је добар.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Свакавих је нагађања било.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Свачије се мишљење чуло.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Било какав одговор је био потребан</a:t>
            </a:r>
            <a:r>
              <a:rPr lang="x-none" altLang="x-none" sz="2000" dirty="0" smtClean="0"/>
              <a:t>.</a:t>
            </a:r>
            <a:endParaRPr lang="hr-HR" altLang="x-none" sz="2000" dirty="0" smtClean="0"/>
          </a:p>
        </p:txBody>
      </p:sp>
    </p:spTree>
    <p:extLst>
      <p:ext uri="{BB962C8B-B14F-4D97-AF65-F5344CB8AC3E}">
        <p14:creationId xmlns:p14="http://schemas.microsoft.com/office/powerpoint/2010/main" val="6953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72737"/>
            <a:ext cx="10364451" cy="751032"/>
          </a:xfrm>
        </p:spPr>
        <p:txBody>
          <a:bodyPr>
            <a:normAutofit/>
          </a:bodyPr>
          <a:lstStyle/>
          <a:p>
            <a:r>
              <a:rPr lang="en-US" dirty="0" err="1" smtClean="0"/>
              <a:t>РјешењЕ</a:t>
            </a:r>
            <a:r>
              <a:rPr lang="en-US" dirty="0" smtClean="0"/>
              <a:t> ЗАДАТКА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2095" y="821396"/>
            <a:ext cx="351270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dirty="0"/>
              <a:t>Прва група:</a:t>
            </a:r>
            <a:endParaRPr lang="en-US" altLang="x-none" sz="2000" b="1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Моја</a:t>
            </a:r>
            <a:r>
              <a:rPr lang="x-none" altLang="x-none" sz="1600" dirty="0"/>
              <a:t> је машна.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Твој</a:t>
            </a:r>
            <a:r>
              <a:rPr lang="x-none" altLang="x-none" sz="1600" dirty="0"/>
              <a:t> је ауто.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Наше</a:t>
            </a:r>
            <a:r>
              <a:rPr lang="x-none" altLang="x-none" sz="1600" dirty="0"/>
              <a:t> је двориште.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</a:t>
            </a:r>
            <a:r>
              <a:rPr lang="x-none" altLang="x-none" sz="1600" u="sng" dirty="0">
                <a:solidFill>
                  <a:srgbClr val="FF0000"/>
                </a:solidFill>
              </a:rPr>
              <a:t> Његови </a:t>
            </a:r>
            <a:r>
              <a:rPr lang="x-none" altLang="x-none" sz="1600" dirty="0"/>
              <a:t>су прсти</a:t>
            </a:r>
            <a:r>
              <a:rPr lang="x-none" altLang="x-none" sz="1600" dirty="0" smtClean="0"/>
              <a:t>.</a:t>
            </a:r>
            <a:endParaRPr lang="hr-HR" altLang="x-none" sz="1600" dirty="0" smtClean="0"/>
          </a:p>
          <a:p>
            <a:pPr eaLnBrk="1" hangingPunct="1">
              <a:buFontTx/>
              <a:buChar char="•"/>
            </a:pPr>
            <a:endParaRPr lang="hr-HR" altLang="x-none" sz="1600" dirty="0" smtClean="0"/>
          </a:p>
          <a:p>
            <a:pPr eaLnBrk="1" hangingPunct="1">
              <a:buFontTx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ПРИДЈЕВСКЕ ПРИСВОЈНЕ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62440" y="830390"/>
            <a:ext cx="375162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dirty="0"/>
              <a:t>Друга група:</a:t>
            </a:r>
            <a:endParaRPr lang="en-US" altLang="x-none" sz="2000" b="1" dirty="0"/>
          </a:p>
          <a:p>
            <a:pPr marL="285750" indent="-285750" eaLnBrk="1" hangingPunct="1">
              <a:buFont typeface="Arial" charset="0"/>
              <a:buChar char="•"/>
            </a:pPr>
            <a:r>
              <a:rPr lang="x-none" altLang="x-none" sz="1600" dirty="0" smtClean="0">
                <a:solidFill>
                  <a:srgbClr val="FF0000"/>
                </a:solidFill>
              </a:rPr>
              <a:t>Тај</a:t>
            </a:r>
            <a:r>
              <a:rPr lang="x-none" altLang="x-none" sz="1600" dirty="0" smtClean="0"/>
              <a:t> </a:t>
            </a:r>
            <a:r>
              <a:rPr lang="x-none" altLang="x-none" sz="1600" dirty="0"/>
              <a:t>је добар </a:t>
            </a:r>
            <a:r>
              <a:rPr lang="x-none" altLang="x-none" sz="1600" dirty="0" smtClean="0"/>
              <a:t>бицилк.</a:t>
            </a:r>
            <a:endParaRPr lang="hr-HR" altLang="x-none" sz="1600" dirty="0"/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altLang="x-none" sz="1600" dirty="0" smtClean="0"/>
              <a:t>И</a:t>
            </a:r>
            <a:r>
              <a:rPr lang="hr-HR" altLang="x-none" sz="1600" dirty="0" err="1" smtClean="0"/>
              <a:t>спекла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је</a:t>
            </a:r>
            <a:r>
              <a:rPr lang="hr-HR" altLang="x-none" sz="1600" dirty="0" smtClean="0"/>
              <a:t> </a:t>
            </a:r>
            <a:r>
              <a:rPr lang="hr-HR" altLang="x-none" sz="1600" u="sng" dirty="0" err="1" smtClean="0">
                <a:solidFill>
                  <a:srgbClr val="FF0000"/>
                </a:solidFill>
              </a:rPr>
              <a:t>оволике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крофне</a:t>
            </a:r>
            <a:r>
              <a:rPr lang="hr-HR" altLang="x-none" sz="1600" dirty="0" smtClean="0"/>
              <a:t>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hr-HR" altLang="x-none" sz="1600" dirty="0" err="1" smtClean="0"/>
              <a:t>Направио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је</a:t>
            </a:r>
            <a:r>
              <a:rPr lang="hr-HR" altLang="x-none" sz="1600" dirty="0" smtClean="0"/>
              <a:t> </a:t>
            </a:r>
            <a:r>
              <a:rPr lang="hr-HR" altLang="x-none" sz="1600" u="sng" dirty="0" err="1" smtClean="0">
                <a:solidFill>
                  <a:srgbClr val="FF0000"/>
                </a:solidFill>
              </a:rPr>
              <a:t>толико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буре</a:t>
            </a:r>
            <a:r>
              <a:rPr lang="hr-HR" altLang="x-none" sz="1600" dirty="0" smtClean="0"/>
              <a:t>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hr-HR" altLang="x-none" sz="1600" u="sng" dirty="0" err="1" smtClean="0">
                <a:solidFill>
                  <a:srgbClr val="FF0000"/>
                </a:solidFill>
              </a:rPr>
              <a:t>Т</a:t>
            </a:r>
            <a:r>
              <a:rPr lang="x-none" altLang="x-none" sz="1600" u="sng" dirty="0" smtClean="0">
                <a:solidFill>
                  <a:srgbClr val="FF0000"/>
                </a:solidFill>
              </a:rPr>
              <a:t>ај </a:t>
            </a:r>
            <a:r>
              <a:rPr lang="x-none" altLang="x-none" sz="1600" dirty="0"/>
              <a:t>мали ће добити награду</a:t>
            </a:r>
            <a:r>
              <a:rPr lang="x-none" altLang="x-none" sz="1600" dirty="0" smtClean="0"/>
              <a:t>.</a:t>
            </a:r>
            <a:endParaRPr lang="hr-HR" altLang="x-none" sz="1600" dirty="0" smtClean="0"/>
          </a:p>
          <a:p>
            <a:pPr marL="285750" indent="-285750" eaLnBrk="1" hangingPunct="1">
              <a:buFont typeface="Arial" charset="0"/>
              <a:buChar char="•"/>
            </a:pPr>
            <a:endParaRPr lang="hr-HR" altLang="x-none" sz="1600" dirty="0" smtClean="0"/>
          </a:p>
          <a:p>
            <a:pPr marL="285750" indent="-285750" eaLnBrk="1" hangingPunct="1">
              <a:buFont typeface="Arial" charset="0"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ПРИДЈЕВСКЕ ПОКАЗНЕ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7631" y="2929692"/>
            <a:ext cx="3242541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dirty="0"/>
              <a:t>Трећа група:</a:t>
            </a:r>
            <a:endParaRPr lang="en-US" altLang="x-none" sz="2000" b="1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Чији </a:t>
            </a:r>
            <a:r>
              <a:rPr lang="x-none" altLang="x-none" sz="1600" dirty="0"/>
              <a:t>је колач?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Који</a:t>
            </a:r>
            <a:r>
              <a:rPr lang="x-none" altLang="x-none" sz="1600" dirty="0"/>
              <a:t> је дан?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</a:t>
            </a:r>
            <a:r>
              <a:rPr lang="x-none" altLang="x-none" sz="1600" u="sng" dirty="0">
                <a:solidFill>
                  <a:srgbClr val="FF0000"/>
                </a:solidFill>
              </a:rPr>
              <a:t> Колико </a:t>
            </a:r>
            <a:r>
              <a:rPr lang="x-none" altLang="x-none" sz="1600" dirty="0"/>
              <a:t>је сати?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Какав</a:t>
            </a:r>
            <a:r>
              <a:rPr lang="x-none" altLang="x-none" sz="1600" dirty="0"/>
              <a:t> је сладолед</a:t>
            </a:r>
            <a:r>
              <a:rPr lang="x-none" altLang="x-none" sz="1600" dirty="0" smtClean="0"/>
              <a:t>?</a:t>
            </a:r>
            <a:endParaRPr lang="hr-HR" altLang="x-none" sz="1600" dirty="0" smtClean="0"/>
          </a:p>
          <a:p>
            <a:pPr eaLnBrk="1" hangingPunct="1">
              <a:buFontTx/>
              <a:buChar char="•"/>
            </a:pPr>
            <a:endParaRPr lang="hr-HR" altLang="x-none" sz="1600" dirty="0" smtClean="0"/>
          </a:p>
          <a:p>
            <a:pPr eaLnBrk="1" hangingPunct="1">
              <a:buFontTx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ИМЕНИЧКЕ УПИТНЕ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30076" y="3000955"/>
            <a:ext cx="381635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x-none" altLang="x-none" sz="2000" b="1" dirty="0"/>
              <a:t>Четврта група:</a:t>
            </a:r>
            <a:endParaRPr lang="en-US" altLang="x-none" sz="2000" b="1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Неки</a:t>
            </a:r>
            <a:r>
              <a:rPr lang="x-none" altLang="x-none" sz="1600" dirty="0"/>
              <a:t> </a:t>
            </a:r>
            <a:r>
              <a:rPr lang="hr-HR" altLang="x-none" sz="1600" dirty="0" err="1" smtClean="0"/>
              <a:t>канали</a:t>
            </a:r>
            <a:r>
              <a:rPr lang="hr-HR" altLang="x-none" sz="1600" dirty="0" smtClean="0"/>
              <a:t> </a:t>
            </a:r>
            <a:r>
              <a:rPr lang="x-none" altLang="x-none" sz="1600" dirty="0" smtClean="0"/>
              <a:t>су </a:t>
            </a:r>
            <a:r>
              <a:rPr lang="x-none" altLang="x-none" sz="1600" dirty="0"/>
              <a:t>досадни.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Некакав</a:t>
            </a:r>
            <a:r>
              <a:rPr lang="x-none" altLang="x-none" sz="1600" dirty="0"/>
              <a:t> је </a:t>
            </a:r>
            <a:r>
              <a:rPr lang="x-none" altLang="x-none" sz="1600" dirty="0" smtClean="0"/>
              <a:t>чов</a:t>
            </a:r>
            <a:r>
              <a:rPr lang="hr-HR" altLang="x-none" sz="1600" dirty="0" err="1" smtClean="0"/>
              <a:t>ј</a:t>
            </a:r>
            <a:r>
              <a:rPr lang="x-none" altLang="x-none" sz="1600" dirty="0" smtClean="0"/>
              <a:t>ек </a:t>
            </a:r>
            <a:r>
              <a:rPr lang="x-none" altLang="x-none" sz="1600" dirty="0"/>
              <a:t>пред вратима.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 smtClean="0">
                <a:solidFill>
                  <a:srgbClr val="FF0000"/>
                </a:solidFill>
              </a:rPr>
              <a:t>Неколик</a:t>
            </a:r>
            <a:r>
              <a:rPr lang="hr-HR" altLang="x-none" sz="1600" u="sng" dirty="0" err="1" smtClean="0">
                <a:solidFill>
                  <a:srgbClr val="FF0000"/>
                </a:solidFill>
              </a:rPr>
              <a:t>а</a:t>
            </a:r>
            <a:r>
              <a:rPr lang="x-none" altLang="x-none" sz="1600" u="sng" dirty="0" smtClean="0">
                <a:solidFill>
                  <a:srgbClr val="FF0000"/>
                </a:solidFill>
              </a:rPr>
              <a:t> </a:t>
            </a:r>
            <a:r>
              <a:rPr lang="x-none" altLang="x-none" sz="1600" dirty="0" smtClean="0"/>
              <a:t>д</a:t>
            </a:r>
            <a:r>
              <a:rPr lang="hr-HR" altLang="x-none" sz="1600" dirty="0" err="1" smtClean="0"/>
              <a:t>ј</a:t>
            </a:r>
            <a:r>
              <a:rPr lang="x-none" altLang="x-none" sz="1600" dirty="0" smtClean="0"/>
              <a:t>ец</a:t>
            </a:r>
            <a:r>
              <a:rPr lang="hr-HR" altLang="x-none" sz="1600" dirty="0" err="1" smtClean="0"/>
              <a:t>а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су</a:t>
            </a:r>
            <a:r>
              <a:rPr lang="x-none" altLang="x-none" sz="1600" dirty="0" smtClean="0"/>
              <a:t> </a:t>
            </a:r>
            <a:r>
              <a:rPr lang="x-none" altLang="x-none" sz="1600" dirty="0"/>
              <a:t>се </a:t>
            </a:r>
            <a:r>
              <a:rPr lang="x-none" altLang="x-none" sz="1600" dirty="0" smtClean="0"/>
              <a:t>грудвал</a:t>
            </a:r>
            <a:r>
              <a:rPr lang="hr-HR" altLang="x-none" sz="1600" dirty="0" err="1" smtClean="0"/>
              <a:t>а</a:t>
            </a:r>
            <a:r>
              <a:rPr lang="x-none" altLang="x-none" sz="1600" dirty="0" smtClean="0"/>
              <a:t>.</a:t>
            </a:r>
            <a:endParaRPr lang="x-none" altLang="x-none" sz="1600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Нечији </a:t>
            </a:r>
            <a:r>
              <a:rPr lang="x-none" altLang="x-none" sz="1600" dirty="0"/>
              <a:t>родитељи су са директором</a:t>
            </a:r>
            <a:r>
              <a:rPr lang="x-none" altLang="x-none" sz="1600" dirty="0" smtClean="0"/>
              <a:t>.</a:t>
            </a:r>
            <a:endParaRPr lang="hr-HR" altLang="x-none" sz="1600" dirty="0" smtClean="0"/>
          </a:p>
          <a:p>
            <a:pPr eaLnBrk="1" hangingPunct="1">
              <a:buFontTx/>
              <a:buChar char="•"/>
            </a:pPr>
            <a:endParaRPr lang="hr-HR" altLang="x-none" sz="1600" dirty="0"/>
          </a:p>
          <a:p>
            <a:pPr eaLnBrk="1" hangingPunct="1">
              <a:buFontTx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ПРИДЈЕВСКЕ НЕОДРЕЂЕНЕ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2095" y="4908010"/>
            <a:ext cx="403225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x-none" altLang="x-none" sz="2000" b="1" dirty="0"/>
              <a:t>Пета група:</a:t>
            </a:r>
            <a:endParaRPr lang="en-US" altLang="x-none" sz="2000" b="1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Никакав</a:t>
            </a:r>
            <a:r>
              <a:rPr lang="x-none" altLang="x-none" sz="1600" dirty="0"/>
              <a:t> </a:t>
            </a:r>
            <a:r>
              <a:rPr lang="x-none" altLang="x-none" sz="1600" dirty="0" smtClean="0"/>
              <a:t>разлог </a:t>
            </a:r>
            <a:r>
              <a:rPr lang="x-none" altLang="x-none" sz="1600" dirty="0"/>
              <a:t>неће </a:t>
            </a:r>
            <a:r>
              <a:rPr lang="x-none" altLang="x-none" sz="1600" dirty="0" smtClean="0"/>
              <a:t>одговорити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Иву</a:t>
            </a:r>
            <a:r>
              <a:rPr lang="x-none" altLang="x-none" sz="1600" dirty="0" smtClean="0"/>
              <a:t>.</a:t>
            </a:r>
            <a:endParaRPr lang="x-none" altLang="x-none" sz="1600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Ничији </a:t>
            </a:r>
            <a:r>
              <a:rPr lang="x-none" altLang="x-none" sz="1600" dirty="0"/>
              <a:t>се одговори неће признати.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Никоји</a:t>
            </a:r>
            <a:r>
              <a:rPr lang="x-none" altLang="x-none" sz="1600" dirty="0"/>
              <a:t> предмети нису нађени.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Никаква</a:t>
            </a:r>
            <a:r>
              <a:rPr lang="x-none" altLang="x-none" sz="1600" dirty="0"/>
              <a:t> права нису имали</a:t>
            </a:r>
            <a:r>
              <a:rPr lang="x-none" altLang="x-none" sz="1600" dirty="0" smtClean="0"/>
              <a:t>.</a:t>
            </a:r>
            <a:endParaRPr lang="hr-HR" altLang="x-none" sz="1600" dirty="0" smtClean="0"/>
          </a:p>
          <a:p>
            <a:pPr eaLnBrk="1" hangingPunct="1">
              <a:buFontTx/>
              <a:buChar char="•"/>
            </a:pPr>
            <a:endParaRPr lang="hr-HR" altLang="x-none" sz="1600" dirty="0"/>
          </a:p>
          <a:p>
            <a:pPr eaLnBrk="1" hangingPunct="1">
              <a:buFontTx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ПРИДЈЕВСКЕ ОДРИЧНЕ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30076" y="4886460"/>
            <a:ext cx="388778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x-none" altLang="x-none" sz="2000" b="1" dirty="0"/>
              <a:t>Шеста група:</a:t>
            </a:r>
            <a:endParaRPr lang="en-US" altLang="x-none" sz="2000" b="1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Сваки</a:t>
            </a:r>
            <a:r>
              <a:rPr lang="x-none" altLang="x-none" sz="1600" dirty="0"/>
              <a:t> дар је добар.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Свакавих </a:t>
            </a:r>
            <a:r>
              <a:rPr lang="x-none" altLang="x-none" sz="1600" dirty="0"/>
              <a:t>је нагађања било.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Свачије</a:t>
            </a:r>
            <a:r>
              <a:rPr lang="x-none" altLang="x-none" sz="1600" dirty="0"/>
              <a:t> се мишљење чуло.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Било какав </a:t>
            </a:r>
            <a:r>
              <a:rPr lang="x-none" altLang="x-none" sz="1600" dirty="0"/>
              <a:t>одговор је био потребан</a:t>
            </a:r>
            <a:r>
              <a:rPr lang="x-none" altLang="x-none" sz="1600" dirty="0" smtClean="0"/>
              <a:t>.</a:t>
            </a:r>
            <a:endParaRPr lang="hr-HR" altLang="x-none" sz="1600" dirty="0" smtClean="0"/>
          </a:p>
          <a:p>
            <a:pPr eaLnBrk="1" hangingPunct="1">
              <a:buFontTx/>
              <a:buChar char="•"/>
            </a:pPr>
            <a:endParaRPr lang="hr-HR" altLang="x-none" sz="1600" dirty="0"/>
          </a:p>
          <a:p>
            <a:pPr eaLnBrk="1" hangingPunct="1">
              <a:buFontTx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ПРИДЈЕВСКЕ ОПШТЕ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6689" y="2"/>
            <a:ext cx="11354764" cy="119495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ЗАДАТАК 2.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У</a:t>
            </a:r>
            <a:r>
              <a:rPr lang="en-US" sz="2400" dirty="0" smtClean="0"/>
              <a:t> </a:t>
            </a:r>
            <a:r>
              <a:rPr lang="en-US" sz="2400" cap="none" dirty="0" err="1" smtClean="0"/>
              <a:t>сљедећој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пјесми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нашег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познатог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пјесника</a:t>
            </a:r>
            <a:r>
              <a:rPr lang="en-US" sz="2400" cap="none" dirty="0" smtClean="0"/>
              <a:t> </a:t>
            </a:r>
            <a:r>
              <a:rPr lang="en-US" sz="2400" cap="none" dirty="0" err="1"/>
              <a:t>А</a:t>
            </a:r>
            <a:r>
              <a:rPr lang="en-US" sz="2400" cap="none" dirty="0" err="1" smtClean="0"/>
              <a:t>лексе</a:t>
            </a:r>
            <a:r>
              <a:rPr lang="en-US" sz="2400" cap="none" dirty="0" smtClean="0"/>
              <a:t> </a:t>
            </a:r>
            <a:r>
              <a:rPr lang="en-US" sz="2400" cap="none" dirty="0" err="1"/>
              <a:t>Ш</a:t>
            </a:r>
            <a:r>
              <a:rPr lang="en-US" sz="2400" cap="none" dirty="0" err="1" smtClean="0"/>
              <a:t>антића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препознај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придјевске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замјенице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и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разврстај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их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у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табели</a:t>
            </a:r>
            <a:r>
              <a:rPr lang="en-US" sz="2400" cap="none" dirty="0" smtClean="0"/>
              <a:t>.</a:t>
            </a:r>
            <a:endParaRPr lang="en-US" sz="2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8536" y="1288473"/>
            <a:ext cx="11107881" cy="5486399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x-none" sz="1800" b="1" dirty="0"/>
              <a:t> </a:t>
            </a:r>
            <a:endParaRPr lang="en-US" altLang="x-none" sz="1800" b="1" dirty="0" smtClean="0"/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en-US" sz="1800" dirty="0" err="1" smtClean="0"/>
              <a:t>Т</a:t>
            </a:r>
            <a:r>
              <a:rPr lang="en-US" sz="1800" cap="none" dirty="0" err="1" smtClean="0"/>
              <a:t>екст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пјесме</a:t>
            </a:r>
            <a:r>
              <a:rPr lang="en-US" sz="1800" cap="none" dirty="0" smtClean="0"/>
              <a:t> ”</a:t>
            </a:r>
            <a:r>
              <a:rPr lang="en-US" sz="1800" cap="none" dirty="0" err="1"/>
              <a:t>М</a:t>
            </a:r>
            <a:r>
              <a:rPr lang="en-US" sz="1800" cap="none" dirty="0" err="1" smtClean="0"/>
              <a:t>оја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отаџбина</a:t>
            </a:r>
            <a:r>
              <a:rPr lang="en-US" sz="1800" cap="none" dirty="0" smtClean="0"/>
              <a:t>” </a:t>
            </a:r>
            <a:r>
              <a:rPr lang="en-US" sz="1800" cap="none" dirty="0" err="1" smtClean="0"/>
              <a:t>можете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наћи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у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Читанци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за</a:t>
            </a:r>
            <a:r>
              <a:rPr lang="en-US" sz="1800" cap="none" dirty="0" smtClean="0"/>
              <a:t> 6. </a:t>
            </a:r>
            <a:r>
              <a:rPr lang="en-US" sz="1800" cap="none" dirty="0" err="1" smtClean="0"/>
              <a:t>разред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на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стр</a:t>
            </a:r>
            <a:r>
              <a:rPr lang="en-US" sz="1800" cap="none" dirty="0" smtClean="0"/>
              <a:t>. 53.</a:t>
            </a:r>
            <a:endParaRPr lang="en-US" sz="1800" cap="none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932993" y="2971470"/>
            <a:ext cx="3366533" cy="5583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charset="0"/>
                <a:ea typeface="Impact" charset="0"/>
                <a:cs typeface="Impact" charset="0"/>
              </a:rPr>
              <a:t>ЧИТ</a:t>
            </a:r>
            <a:r>
              <a:rPr lang="bg-BG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charset="0"/>
                <a:ea typeface="Impact" charset="0"/>
                <a:cs typeface="Impact" charset="0"/>
              </a:rPr>
              <a:t>АЈ </a:t>
            </a:r>
            <a:r>
              <a:rPr lang="bg-BG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charset="0"/>
                <a:ea typeface="Impact" charset="0"/>
                <a:cs typeface="Impact" charset="0"/>
              </a:rPr>
              <a:t>И ПРЕПОЗНАЈ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960" y="1194955"/>
            <a:ext cx="4293493" cy="54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134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ТАБЕЛА ЗА ЗАДАТАК 2.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ПРЕПИШИ ТАБЕЛУ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РАЗВРСТАЈ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придјевске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ЗАМЈЕНИЦЕ!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3390443"/>
              </p:ext>
            </p:extLst>
          </p:nvPr>
        </p:nvGraphicFramePr>
        <p:xfrm>
          <a:off x="716073" y="2715519"/>
          <a:ext cx="10759854" cy="196706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15855"/>
                <a:gridCol w="1691014"/>
                <a:gridCol w="2430049"/>
                <a:gridCol w="1703540"/>
                <a:gridCol w="1728592"/>
                <a:gridCol w="1590804"/>
              </a:tblGrid>
              <a:tr h="7515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ПРИСВОЈНЕ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ПОКАЗНЕ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УПИТНО-ОДНОСНЕ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НЕОДРЕЂЕНЕ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ОДРИЧНЕ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ОПШТЕ</a:t>
                      </a:r>
                      <a:endParaRPr lang="en-US" sz="2000" dirty="0"/>
                    </a:p>
                  </a:txBody>
                  <a:tcPr anchor="ctr"/>
                </a:tc>
              </a:tr>
              <a:tr h="12155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9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913774" y="455679"/>
            <a:ext cx="10364451" cy="1596177"/>
          </a:xfrm>
          <a:prstGeom prst="rect">
            <a:avLst/>
          </a:prstGeom>
          <a:effectLst>
            <a:glow rad="850900">
              <a:schemeClr val="accent1">
                <a:alpha val="40000"/>
              </a:schemeClr>
            </a:glow>
          </a:effec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/>
              <a:lightRig rig="legacyNormal3" dir="r"/>
            </a:scene3d>
            <a:sp3d extrusionH="201600" contourW="127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bg-BG" sz="2200" kern="10" dirty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ДОМАЋИ ЗАДАТАК</a:t>
            </a:r>
            <a:endParaRPr lang="en-US" sz="2200" kern="10" dirty="0">
              <a:ln w="9525"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91644"/>
            <a:ext cx="10760484" cy="41994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dirty="0" err="1" smtClean="0"/>
              <a:t>У</a:t>
            </a:r>
            <a:r>
              <a:rPr lang="cs-CZ" sz="3200" dirty="0" smtClean="0"/>
              <a:t> </a:t>
            </a:r>
            <a:r>
              <a:rPr lang="cs-CZ" sz="3200" cap="none" dirty="0" err="1" smtClean="0"/>
              <a:t>тексту</a:t>
            </a:r>
            <a:r>
              <a:rPr lang="cs-CZ" sz="3200" cap="none" dirty="0" smtClean="0"/>
              <a:t> </a:t>
            </a:r>
            <a:r>
              <a:rPr lang="en-US" sz="3200" cap="none" dirty="0" smtClean="0">
                <a:latin typeface="Tw Cen MT" charset="0"/>
                <a:ea typeface="Tw Cen MT" charset="0"/>
                <a:cs typeface="Tw Cen MT" charset="0"/>
              </a:rPr>
              <a:t>”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Поход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на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” (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одломак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), 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Читанка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 6. 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разред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en-US" sz="3200" cap="none" dirty="0" smtClean="0">
                <a:latin typeface="Tw Cen MT" charset="0"/>
                <a:ea typeface="Tw Cen MT" charset="0"/>
                <a:cs typeface="Tw Cen MT" charset="0"/>
              </a:rPr>
              <a:t>стр.114</a:t>
            </a:r>
            <a:r>
              <a:rPr lang="cs-CZ" sz="3200" cap="none" dirty="0" smtClean="0"/>
              <a:t>: </a:t>
            </a:r>
          </a:p>
          <a:p>
            <a:pPr>
              <a:lnSpc>
                <a:spcPct val="100000"/>
              </a:lnSpc>
            </a:pPr>
            <a:endParaRPr lang="cs-CZ" sz="3200" cap="none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cap="none" dirty="0" err="1" smtClean="0"/>
              <a:t>пронаћи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замјенице</a:t>
            </a:r>
            <a:r>
              <a:rPr lang="cs-CZ" sz="3200" cap="none" dirty="0" smtClean="0"/>
              <a:t>,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cap="none" dirty="0" err="1" smtClean="0"/>
              <a:t>разврстати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их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на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именичке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и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придјевске</a:t>
            </a:r>
            <a:r>
              <a:rPr lang="cs-CZ" sz="3200" cap="none" dirty="0" smtClean="0"/>
              <a:t>,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cap="none" dirty="0" err="1" smtClean="0"/>
              <a:t>прецизно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одредити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врсту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замјеница</a:t>
            </a:r>
            <a:r>
              <a:rPr lang="cs-CZ" sz="3200" cap="none" dirty="0" smtClean="0"/>
              <a:t>,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cap="none" dirty="0" err="1" smtClean="0"/>
              <a:t>одредити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падеж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замјеница</a:t>
            </a:r>
            <a:r>
              <a:rPr lang="cs-CZ" sz="3200" cap="none" dirty="0" smtClean="0"/>
              <a:t>.</a:t>
            </a:r>
          </a:p>
          <a:p>
            <a:pPr>
              <a:lnSpc>
                <a:spcPct val="100000"/>
              </a:lnSpc>
            </a:pPr>
            <a:endParaRPr lang="cs-CZ" sz="3200" cap="none" dirty="0" smtClean="0"/>
          </a:p>
        </p:txBody>
      </p:sp>
    </p:spTree>
    <p:extLst>
      <p:ext uri="{BB962C8B-B14F-4D97-AF65-F5344CB8AC3E}">
        <p14:creationId xmlns:p14="http://schemas.microsoft.com/office/powerpoint/2010/main" val="1661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3539" y="138896"/>
            <a:ext cx="11798461" cy="671910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мотам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њих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двојице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више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одмажем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него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помажем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прислушкујем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њихов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разговор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најзад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толико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осмјелим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сједнем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сасвим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близу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већ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готов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запиткујем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оменуше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Ђ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ли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могао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дохватити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грабљама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?” –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изненада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огласих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Х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ех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шта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њему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паде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!”</a:t>
            </a:r>
            <a:r>
              <a:rPr lang="hr-HR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дочека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ђед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некако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висине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обраћајући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мени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него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самарџији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</a:t>
            </a:r>
            <a:r>
              <a:rPr lang="hr-HR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Х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оће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докучи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амарџија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уздахну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погледа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преко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чаше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нека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има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hr-HR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дј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ечак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право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Ш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има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право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?”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нек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опроба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амо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среће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некад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тако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радио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можда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друге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тице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данас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пјевале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шта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тице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шта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…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већ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напио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мој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весели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иџо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ок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побратиме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” 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тмурно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дочека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старац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јећам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као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вечерас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било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: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помоли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гајем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сто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метара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нашом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кућом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мене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ноге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саме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понесу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њему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? –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дрекне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ћаћа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машице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камџиј</a:t>
            </a:r>
            <a:r>
              <a:rPr lang="hr-HR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</a:t>
            </a:r>
            <a:r>
              <a:rPr lang="hr-HR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…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бира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чиме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ће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атуче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тако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утуца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изгубих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душу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још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малих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ногу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једном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отео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hr-HR" cap="none" dirty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пошао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брате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мој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… “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га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види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немој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кварити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унука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..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нас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двојицу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касно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није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овога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hr-HR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дј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ечака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Х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ајде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душо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устај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тражи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грабље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кренемо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ето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њега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брда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(”</a:t>
            </a:r>
            <a:r>
              <a:rPr lang="en-US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оход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” (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одломак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), </a:t>
            </a:r>
            <a:r>
              <a:rPr lang="en-US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Ч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итанка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6. 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разред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стр.114)</a:t>
            </a:r>
            <a:endParaRPr lang="en-US" cap="none" dirty="0">
              <a:solidFill>
                <a:schemeClr val="accent6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8468593"/>
              </p:ext>
            </p:extLst>
          </p:nvPr>
        </p:nvGraphicFramePr>
        <p:xfrm>
          <a:off x="2805830" y="1077237"/>
          <a:ext cx="6964471" cy="453442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964471"/>
              </a:tblGrid>
              <a:tr h="2248422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err="1" smtClean="0"/>
                        <a:t>Срећно</a:t>
                      </a:r>
                      <a:r>
                        <a:rPr lang="en-US" sz="7200" dirty="0" smtClean="0"/>
                        <a:t> </a:t>
                      </a:r>
                      <a:r>
                        <a:rPr lang="en-US" sz="7200" dirty="0" err="1" smtClean="0"/>
                        <a:t>са</a:t>
                      </a:r>
                      <a:r>
                        <a:rPr lang="en-US" sz="7200" dirty="0" smtClean="0"/>
                        <a:t> </a:t>
                      </a:r>
                      <a:r>
                        <a:rPr lang="en-US" sz="7200" dirty="0" err="1" smtClean="0"/>
                        <a:t>радом</a:t>
                      </a:r>
                      <a:r>
                        <a:rPr lang="en-US" sz="7200" dirty="0" smtClean="0"/>
                        <a:t>!</a:t>
                      </a:r>
                      <a:endParaRPr lang="en-US" sz="7200" dirty="0" smtClean="0"/>
                    </a:p>
                  </a:txBody>
                  <a:tcPr anchor="ctr"/>
                </a:tc>
              </a:tr>
              <a:tr h="2248422"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Heart 4"/>
          <p:cNvSpPr/>
          <p:nvPr/>
        </p:nvSpPr>
        <p:spPr>
          <a:xfrm>
            <a:off x="5301204" y="3533633"/>
            <a:ext cx="1851951" cy="1585731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4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871" y="115747"/>
            <a:ext cx="10213355" cy="10532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Рјешења</a:t>
            </a:r>
            <a:r>
              <a:rPr lang="en-US" dirty="0" smtClean="0"/>
              <a:t> </a:t>
            </a:r>
            <a:r>
              <a:rPr lang="en-US" dirty="0" err="1" smtClean="0"/>
              <a:t>задатака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прошлог</a:t>
            </a:r>
            <a:r>
              <a:rPr lang="en-US" dirty="0" smtClean="0"/>
              <a:t> </a:t>
            </a:r>
            <a:r>
              <a:rPr lang="en-US" dirty="0" err="1" smtClean="0"/>
              <a:t>часа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вишезначност</a:t>
            </a:r>
            <a:r>
              <a:rPr lang="en-US" dirty="0" smtClean="0"/>
              <a:t> </a:t>
            </a:r>
            <a:r>
              <a:rPr lang="en-US" dirty="0" err="1" smtClean="0"/>
              <a:t>ријечи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4010" y="1169044"/>
            <a:ext cx="5475790" cy="4622156"/>
          </a:xfrm>
        </p:spPr>
        <p:txBody>
          <a:bodyPr>
            <a:normAutofit fontScale="85000" lnSpcReduction="20000"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hr-HR" altLang="x-none" b="1" dirty="0" err="1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Д</a:t>
            </a:r>
            <a:r>
              <a:rPr lang="x-none" altLang="x-none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еминутиви</a:t>
            </a:r>
            <a:r>
              <a:rPr lang="hr-HR" altLang="x-none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су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ријечи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умањеног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значења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-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умањенице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Од сљедећих ријечи направи деминутиве: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књига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књижица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клупа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клупица</a:t>
            </a:r>
            <a:endParaRPr lang="hr-HR" altLang="x-none" b="1" u="sng" dirty="0" smtClean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киша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кишица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		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шума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шумица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hr-HR" altLang="x-none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Х</a:t>
            </a:r>
            <a:r>
              <a:rPr lang="x-none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ипокористи</a:t>
            </a:r>
            <a:r>
              <a:rPr lang="hr-HR" altLang="x-none" b="1" u="sng" cap="none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ци</a:t>
            </a:r>
            <a:r>
              <a:rPr lang="hr-HR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су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ријечи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којима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тепамо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Напиши хипокористике од именица: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баба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бака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		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брат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бато</a:t>
            </a:r>
            <a:r>
              <a:rPr lang="hr-HR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/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бата</a:t>
            </a:r>
            <a:endParaRPr lang="x-none" altLang="x-none" b="1" u="sng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зец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зеко</a:t>
            </a:r>
            <a:r>
              <a:rPr lang="hr-HR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/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зека</a:t>
            </a:r>
            <a:r>
              <a:rPr lang="hr-HR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сестра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сека</a:t>
            </a:r>
            <a:r>
              <a:rPr lang="hr-HR" altLang="x-none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hr-HR" altLang="x-none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5"/>
            </a:pP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Допуни реченицу:</a:t>
            </a: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5"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Аугментативи</a:t>
            </a: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 су ријечи које имају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увећано</a:t>
            </a:r>
            <a:r>
              <a:rPr lang="hr-HR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значење.</a:t>
            </a:r>
            <a:endParaRPr lang="x-none" altLang="x-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199" y="1471962"/>
            <a:ext cx="5829301" cy="53860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 startAt="6"/>
            </a:pP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Напиши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аугментативе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за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ријечи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јунак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mr-IN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–</a:t>
            </a:r>
            <a:r>
              <a:rPr lang="hr-HR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smtClean="0">
                <a:solidFill>
                  <a:srgbClr val="FF0000"/>
                </a:solidFill>
                <a:latin typeface="Century Gothic" panose="020B0502020202020204"/>
              </a:rPr>
              <a:t>ЈУНАЧИНА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en-US" sz="1800" b="1" cap="none" dirty="0" err="1" smtClean="0">
                <a:solidFill>
                  <a:prstClr val="black"/>
                </a:solidFill>
                <a:latin typeface="Century Gothic" panose="020B0502020202020204"/>
              </a:rPr>
              <a:t>соба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 -</a:t>
            </a:r>
            <a:r>
              <a:rPr lang="en-US" sz="1800" b="1" u="sng" cap="none" dirty="0" smtClean="0">
                <a:solidFill>
                  <a:srgbClr val="FF0000"/>
                </a:solidFill>
                <a:latin typeface="Century Gothic" panose="020B0502020202020204"/>
              </a:rPr>
              <a:t>СОБЕТИНА</a:t>
            </a: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1800" b="1" cap="none" dirty="0" err="1" smtClean="0">
                <a:solidFill>
                  <a:prstClr val="black"/>
                </a:solidFill>
                <a:latin typeface="Century Gothic" panose="020B0502020202020204"/>
              </a:rPr>
              <a:t>књига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mr-IN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–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smtClean="0">
                <a:solidFill>
                  <a:srgbClr val="FF0000"/>
                </a:solidFill>
                <a:latin typeface="Century Gothic" panose="020B0502020202020204"/>
              </a:rPr>
              <a:t>КЊИЖУРИНА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	 </a:t>
            </a:r>
            <a:r>
              <a:rPr lang="en-US" sz="1800" b="1" cap="none" dirty="0" err="1" smtClean="0">
                <a:solidFill>
                  <a:prstClr val="black"/>
                </a:solidFill>
                <a:latin typeface="Century Gothic" panose="020B0502020202020204"/>
              </a:rPr>
              <a:t>зграда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mr-IN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–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smtClean="0">
                <a:solidFill>
                  <a:srgbClr val="FF0000"/>
                </a:solidFill>
                <a:latin typeface="Century Gothic" panose="020B0502020202020204"/>
              </a:rPr>
              <a:t>ЗГРАДЕТИНА</a:t>
            </a:r>
          </a:p>
          <a:p>
            <a:pPr marL="342900" lvl="0" indent="-3429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 startAt="7"/>
            </a:pPr>
            <a:r>
              <a:rPr lang="en-US" sz="1800" b="1" u="sng" cap="none" dirty="0" err="1" smtClean="0">
                <a:solidFill>
                  <a:srgbClr val="FF0000"/>
                </a:solidFill>
                <a:latin typeface="Century Gothic" panose="020B0502020202020204"/>
              </a:rPr>
              <a:t>Пејоративи</a:t>
            </a:r>
            <a:r>
              <a:rPr lang="en-US" sz="1800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 smtClean="0">
                <a:solidFill>
                  <a:prstClr val="black"/>
                </a:solidFill>
                <a:latin typeface="Century Gothic" panose="020B0502020202020204"/>
              </a:rPr>
              <a:t>су</a:t>
            </a:r>
            <a:r>
              <a:rPr lang="en-US" sz="1800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 smtClean="0">
                <a:solidFill>
                  <a:prstClr val="black"/>
                </a:solidFill>
                <a:latin typeface="Century Gothic" panose="020B0502020202020204"/>
              </a:rPr>
              <a:t>ријечи</a:t>
            </a:r>
            <a:r>
              <a:rPr lang="en-US" sz="1800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 smtClean="0">
                <a:solidFill>
                  <a:prstClr val="black"/>
                </a:solidFill>
                <a:latin typeface="Century Gothic" panose="020B0502020202020204"/>
              </a:rPr>
              <a:t>погрдног</a:t>
            </a:r>
            <a:r>
              <a:rPr lang="en-US" sz="1800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 smtClean="0">
                <a:solidFill>
                  <a:prstClr val="black"/>
                </a:solidFill>
                <a:latin typeface="Century Gothic" panose="020B0502020202020204"/>
              </a:rPr>
              <a:t>значења</a:t>
            </a:r>
            <a:r>
              <a:rPr lang="en-US" sz="1800" cap="none" dirty="0" smtClean="0">
                <a:solidFill>
                  <a:prstClr val="black"/>
                </a:solidFill>
                <a:latin typeface="Century Gothic" panose="020B0502020202020204"/>
              </a:rPr>
              <a:t>.</a:t>
            </a:r>
            <a:endParaRPr lang="en-US" sz="18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 startAt="8"/>
            </a:pP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Подвуци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пејоративе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у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реченицама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marL="182880" lvl="0" indent="-182880" algn="ctr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Он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је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err="1">
                <a:solidFill>
                  <a:srgbClr val="FF0000"/>
                </a:solidFill>
                <a:latin typeface="Century Gothic" panose="020B0502020202020204"/>
              </a:rPr>
              <a:t>сељачина</a:t>
            </a:r>
            <a:r>
              <a:rPr lang="en-US" sz="1800" b="1" u="sng" cap="none" dirty="0">
                <a:solidFill>
                  <a:srgbClr val="FF0000"/>
                </a:solidFill>
                <a:latin typeface="Century Gothic" panose="020B0502020202020204"/>
              </a:rPr>
              <a:t>.</a:t>
            </a:r>
          </a:p>
          <a:p>
            <a:pPr marL="182880" lvl="0" indent="-182880" algn="ctr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Та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err="1">
                <a:solidFill>
                  <a:srgbClr val="FF0000"/>
                </a:solidFill>
                <a:latin typeface="Century Gothic" panose="020B0502020202020204"/>
              </a:rPr>
              <a:t>жентурача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ме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стално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грди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.</a:t>
            </a:r>
          </a:p>
          <a:p>
            <a:pPr marL="182880" lvl="0" indent="-182880" algn="ctr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Данас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је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за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ручак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err="1">
                <a:solidFill>
                  <a:srgbClr val="FF0000"/>
                </a:solidFill>
                <a:latin typeface="Century Gothic" panose="020B0502020202020204"/>
              </a:rPr>
              <a:t>пасуљчина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,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ја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волим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колачиће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.</a:t>
            </a:r>
          </a:p>
          <a:p>
            <a:pPr marL="342900" lvl="0" indent="-3429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 startAt="9"/>
            </a:pP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Попуни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табелу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endParaRPr lang="en-US" sz="18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 startAt="10"/>
            </a:pPr>
            <a:endParaRPr lang="en-US" sz="1800" cap="none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5234758"/>
            <a:ext cx="5981700" cy="1509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4972" y="5421868"/>
            <a:ext cx="136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коњић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07570" y="5421868"/>
            <a:ext cx="10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коњина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49277" y="5619986"/>
            <a:ext cx="112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вода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04362" y="5644304"/>
            <a:ext cx="129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водурина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07151" y="5861699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коса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16184" y="5861699"/>
            <a:ext cx="111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косица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49277" y="6088747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цвијет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580830" y="6131888"/>
            <a:ext cx="119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цвјетина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35281" y="6316554"/>
            <a:ext cx="120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флашица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07570" y="6345043"/>
            <a:ext cx="138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флашетина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325" y="239132"/>
            <a:ext cx="5751443" cy="114182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ПОДСЈЕТНИК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62416"/>
              </p:ext>
            </p:extLst>
          </p:nvPr>
        </p:nvGraphicFramePr>
        <p:xfrm>
          <a:off x="2162285" y="2045027"/>
          <a:ext cx="7704137" cy="435292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52862"/>
                <a:gridCol w="3851275"/>
              </a:tblGrid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321285" y="2118052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 b="1" dirty="0">
                <a:solidFill>
                  <a:schemeClr val="accent2"/>
                </a:solidFill>
              </a:rPr>
              <a:t>ИМЕНИЧКЕ</a:t>
            </a:r>
            <a:endParaRPr lang="en-US" altLang="x-none" sz="2000" b="1" dirty="0">
              <a:solidFill>
                <a:schemeClr val="accent2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4897547" y="2621289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chemeClr val="accent2"/>
                </a:solidFill>
              </a:rPr>
              <a:t>ЛИЧНЕ</a:t>
            </a:r>
            <a:endParaRPr lang="en-US" altLang="x-none" sz="2000">
              <a:solidFill>
                <a:schemeClr val="accent2"/>
              </a:solidFill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3097322" y="3197552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 dirty="0">
                <a:solidFill>
                  <a:schemeClr val="accent2"/>
                </a:solidFill>
              </a:rPr>
              <a:t>ЛИЧНА ЗА СВА ЛИЦА</a:t>
            </a:r>
            <a:endParaRPr lang="en-US" altLang="x-none" sz="2000" dirty="0">
              <a:solidFill>
                <a:schemeClr val="accent2"/>
              </a:solidFill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3313222" y="4350077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chemeClr val="accent2"/>
                </a:solidFill>
              </a:rPr>
              <a:t>УПИТНО-ОДНОСНЕ</a:t>
            </a:r>
            <a:endParaRPr lang="en-US" altLang="x-none" sz="2000">
              <a:solidFill>
                <a:schemeClr val="accent2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962510" y="4853314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chemeClr val="accent2"/>
                </a:solidFill>
              </a:rPr>
              <a:t>НЕОДРЕЂЕНЕ</a:t>
            </a:r>
            <a:endParaRPr lang="en-US" altLang="x-none" sz="2000">
              <a:solidFill>
                <a:schemeClr val="accent2"/>
              </a:solidFill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4537185" y="5358139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chemeClr val="accent2"/>
                </a:solidFill>
              </a:rPr>
              <a:t>ОДРИЧНЕ</a:t>
            </a:r>
            <a:endParaRPr lang="en-US" altLang="x-none" sz="2000">
              <a:solidFill>
                <a:schemeClr val="accent2"/>
              </a:solidFill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4826110" y="5861377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chemeClr val="accent2"/>
                </a:solidFill>
              </a:rPr>
              <a:t>ОПШТЕ</a:t>
            </a:r>
            <a:endParaRPr lang="en-US" altLang="x-none" sz="2000">
              <a:solidFill>
                <a:schemeClr val="accent2"/>
              </a:solidFill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6050072" y="2118052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 b="1" dirty="0" smtClean="0">
                <a:solidFill>
                  <a:srgbClr val="FF0000"/>
                </a:solidFill>
              </a:rPr>
              <a:t>ПРИД</a:t>
            </a:r>
            <a:r>
              <a:rPr lang="hr-HR" altLang="x-none" sz="2000" b="1" dirty="0" err="1" smtClean="0">
                <a:solidFill>
                  <a:srgbClr val="FF0000"/>
                </a:solidFill>
              </a:rPr>
              <a:t>Ј</a:t>
            </a:r>
            <a:r>
              <a:rPr lang="x-none" altLang="x-none" sz="2000" b="1" dirty="0" smtClean="0">
                <a:solidFill>
                  <a:srgbClr val="FF0000"/>
                </a:solidFill>
              </a:rPr>
              <a:t>ЕВСКЕ</a:t>
            </a:r>
            <a:endParaRPr lang="en-US" altLang="x-none" sz="2000" b="1" dirty="0">
              <a:solidFill>
                <a:srgbClr val="FF0000"/>
              </a:solidFill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6014353" y="2621288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ПРИСВОЈНЕ</a:t>
            </a:r>
            <a:endParaRPr lang="en-US" altLang="x-none" sz="2000" dirty="0">
              <a:solidFill>
                <a:srgbClr val="FF0000"/>
              </a:solidFill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5977047" y="3194777"/>
            <a:ext cx="352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ПРИСВОЈНА ЗА СВА ЛИЦА</a:t>
            </a:r>
            <a:endParaRPr lang="en-US" altLang="x-none" sz="2000" dirty="0">
              <a:solidFill>
                <a:srgbClr val="FF0000"/>
              </a:solidFill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6050072" y="3773814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ПОКАЗНЕ</a:t>
            </a:r>
            <a:endParaRPr lang="en-US" altLang="x-none" sz="2000">
              <a:solidFill>
                <a:srgbClr val="FF0000"/>
              </a:solidFill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6050072" y="4350077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УПИТНО-ОДНОСНЕ</a:t>
            </a:r>
            <a:endParaRPr lang="en-US" altLang="x-none" sz="2000">
              <a:solidFill>
                <a:srgbClr val="FF0000"/>
              </a:solidFill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6050072" y="4853314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НЕОДРЕЂЕНЕ</a:t>
            </a:r>
            <a:endParaRPr lang="en-US" altLang="x-none" sz="2000">
              <a:solidFill>
                <a:srgbClr val="FF0000"/>
              </a:solidFill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6121509" y="5335378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ОДРИЧНЕ</a:t>
            </a:r>
            <a:endParaRPr lang="en-US" altLang="x-none" sz="2000" dirty="0">
              <a:solidFill>
                <a:srgbClr val="FF0000"/>
              </a:solidFill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6131656" y="5861377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ОПШТЕ</a:t>
            </a:r>
            <a:endParaRPr lang="en-US" altLang="x-non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43" y="503585"/>
            <a:ext cx="9488313" cy="5950224"/>
          </a:xfrm>
          <a:prstGeom prst="rect">
            <a:avLst/>
          </a:prstGeom>
          <a:ln w="1270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1843" y="503584"/>
            <a:ext cx="9488314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ИМЕНИЧКЕ ЗАМЈЕНИЦЕ</a:t>
            </a:r>
            <a:endParaRPr lang="en-US" sz="7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58137"/>
            <a:ext cx="12192001" cy="3610210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is-IS" sz="1800" b="1" u="sng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ПРИСВОЈНЕ (ПОСЕСИВНЕ) ЗАМЈЕНИЦЕ</a:t>
            </a:r>
            <a:r>
              <a:rPr lang="is-IS" sz="1800" b="1" cap="none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is-IS" sz="1800" b="1" cap="none" dirty="0" smtClean="0"/>
              <a:t>означавају припадање бића и предмета појединим лицима.</a:t>
            </a: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b="1" cap="none" dirty="0" smtClean="0"/>
              <a:t>једнина:</a:t>
            </a: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u="sng" cap="none" dirty="0" smtClean="0"/>
              <a:t>1. лице: </a:t>
            </a:r>
            <a:r>
              <a:rPr lang="is-IS" sz="1800" cap="none" dirty="0" smtClean="0"/>
              <a:t>мој, моја, моје; моји, моје, моја; </a:t>
            </a:r>
            <a:br>
              <a:rPr lang="is-IS" sz="1800" cap="none" dirty="0" smtClean="0"/>
            </a:br>
            <a:r>
              <a:rPr lang="is-IS" sz="1800" u="sng" cap="none" dirty="0" smtClean="0"/>
              <a:t>2. лице:</a:t>
            </a:r>
            <a:r>
              <a:rPr lang="is-IS" sz="1800" cap="none" dirty="0" smtClean="0"/>
              <a:t> твој, твоја, твоје: твоји, твоје, твоја; </a:t>
            </a:r>
            <a:br>
              <a:rPr lang="is-IS" sz="1800" cap="none" dirty="0" smtClean="0"/>
            </a:br>
            <a:r>
              <a:rPr lang="is-IS" sz="1800" u="sng" cap="none" dirty="0" smtClean="0"/>
              <a:t>3. лице:</a:t>
            </a:r>
            <a:r>
              <a:rPr lang="is-IS" sz="1800" cap="none" dirty="0" smtClean="0"/>
              <a:t> његов, његова, његово; његови, његове, његова, њезин (њен)        </a:t>
            </a:r>
            <a:br>
              <a:rPr lang="is-IS" sz="1800" cap="none" dirty="0" smtClean="0"/>
            </a:br>
            <a:r>
              <a:rPr lang="is-IS" sz="1800" b="1" cap="none" dirty="0" smtClean="0"/>
              <a:t>множина:</a:t>
            </a: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u="sng" cap="none" dirty="0" smtClean="0"/>
              <a:t>1. лице:</a:t>
            </a:r>
            <a:r>
              <a:rPr lang="is-IS" sz="1800" cap="none" dirty="0" smtClean="0"/>
              <a:t> наш, наша, наше; наши, наше, наша; </a:t>
            </a:r>
            <a:br>
              <a:rPr lang="is-IS" sz="1800" cap="none" dirty="0" smtClean="0"/>
            </a:br>
            <a:r>
              <a:rPr lang="is-IS" sz="1800" u="sng" cap="none" dirty="0" smtClean="0"/>
              <a:t>2. лице</a:t>
            </a:r>
            <a:r>
              <a:rPr lang="is-IS" sz="1800" cap="none" dirty="0" smtClean="0"/>
              <a:t>: ваш, ваша, ваше; ваши, ваше, ваша; </a:t>
            </a:r>
            <a:br>
              <a:rPr lang="is-IS" sz="1800" cap="none" dirty="0" smtClean="0"/>
            </a:br>
            <a:r>
              <a:rPr lang="is-IS" sz="1800" u="sng" cap="none" dirty="0" smtClean="0"/>
              <a:t>3. лице:</a:t>
            </a:r>
            <a:r>
              <a:rPr lang="is-IS" sz="1800" cap="none" dirty="0" smtClean="0"/>
              <a:t> њихов, њихова, њихово; њихови, њихове, њихова</a:t>
            </a:r>
          </a:p>
          <a:p>
            <a:pPr>
              <a:lnSpc>
                <a:spcPct val="100000"/>
              </a:lnSpc>
            </a:pPr>
            <a:r>
              <a:rPr lang="is-IS" sz="1800" b="1" u="sng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ПРИСВОЈНА ЗАМЈЕНИЦА ЗА СВАКО ЛИЦЕ </a:t>
            </a:r>
            <a:r>
              <a:rPr lang="is-IS" sz="1800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r>
              <a:rPr lang="is-IS" sz="1800" b="1" cap="none" dirty="0" smtClean="0"/>
              <a:t>означава да објекат припада субјекту и иста је за сва лица.</a:t>
            </a: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b="1" cap="none" dirty="0" smtClean="0"/>
              <a:t>једнина: </a:t>
            </a:r>
            <a:r>
              <a:rPr lang="is-IS" sz="1800" cap="none" dirty="0" smtClean="0"/>
              <a:t>свој, своја, своје;                   </a:t>
            </a:r>
            <a:br>
              <a:rPr lang="is-IS" sz="1800" cap="none" dirty="0" smtClean="0"/>
            </a:br>
            <a:r>
              <a:rPr lang="is-IS" sz="1800" cap="none" dirty="0" smtClean="0"/>
              <a:t>Ја читам </a:t>
            </a:r>
            <a:r>
              <a:rPr lang="is-IS" sz="1800" b="1" cap="none" dirty="0" smtClean="0"/>
              <a:t>своју</a:t>
            </a:r>
            <a:r>
              <a:rPr lang="is-IS" sz="1800" cap="none" dirty="0" smtClean="0"/>
              <a:t> књигу.</a:t>
            </a:r>
            <a:br>
              <a:rPr lang="is-IS" sz="1800" cap="none" dirty="0" smtClean="0"/>
            </a:b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b="1" cap="none" dirty="0" smtClean="0"/>
              <a:t>множина:</a:t>
            </a:r>
            <a:r>
              <a:rPr lang="is-IS" sz="1800" cap="none" dirty="0" smtClean="0"/>
              <a:t> своји, своје, своја.              </a:t>
            </a:r>
            <a:br>
              <a:rPr lang="is-IS" sz="1800" cap="none" dirty="0" smtClean="0"/>
            </a:br>
            <a:r>
              <a:rPr lang="is-IS" sz="1800" cap="none" dirty="0" smtClean="0"/>
              <a:t>Ми читамо </a:t>
            </a:r>
            <a:r>
              <a:rPr lang="is-IS" sz="1800" b="1" cap="none" dirty="0" smtClean="0"/>
              <a:t>своју</a:t>
            </a:r>
            <a:r>
              <a:rPr lang="is-IS" sz="1800" cap="none" dirty="0" smtClean="0"/>
              <a:t> књигу.</a:t>
            </a:r>
          </a:p>
          <a:p>
            <a:pPr>
              <a:lnSpc>
                <a:spcPct val="100000"/>
              </a:lnSpc>
            </a:pPr>
            <a:endParaRPr lang="en-US" sz="1800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7" y="3936426"/>
            <a:ext cx="4837043" cy="2921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2069" y="132522"/>
            <a:ext cx="5552662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ПРИДЈЕВСКЕ ЗАМЈЕНИЦЕ</a:t>
            </a:r>
          </a:p>
          <a:p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 ПРИСВОЈНЕ ЗАМЈЕНИЦЕ -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8534400" y="1219199"/>
            <a:ext cx="4002157" cy="2676939"/>
          </a:xfrm>
          <a:prstGeom prst="bentConnector3">
            <a:avLst/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85" y="220952"/>
            <a:ext cx="8322364" cy="85247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7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ПОКАЗНЕ </a:t>
            </a:r>
            <a:r>
              <a:rPr lang="en-US" sz="70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ЗАМЈЕНИЦЕ</a:t>
            </a:r>
            <a:endParaRPr lang="en-US" sz="7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5785" y="1378226"/>
            <a:ext cx="8362122" cy="4856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65" y="4340086"/>
            <a:ext cx="3564835" cy="2517914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16200000" flipV="1">
            <a:off x="7509651" y="1652190"/>
            <a:ext cx="4746446" cy="2789451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3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53242"/>
            <a:ext cx="11260747" cy="15807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55740" y="287099"/>
            <a:ext cx="7752521" cy="6237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592"/>
            <a:ext cx="3935895" cy="24657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260035" y="1152940"/>
            <a:ext cx="1205948" cy="169627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49217" y="2398643"/>
            <a:ext cx="2080592" cy="104692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41983" y="3114261"/>
            <a:ext cx="2186608" cy="50358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49217" y="3723861"/>
            <a:ext cx="1881809" cy="12192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3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Понављање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вјежбање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err="1"/>
              <a:t>с</a:t>
            </a:r>
            <a:r>
              <a:rPr lang="en-US" dirty="0" smtClean="0"/>
              <a:t> </a:t>
            </a:r>
            <a:r>
              <a:rPr lang="en-US" sz="3600" cap="none" dirty="0" err="1" smtClean="0"/>
              <a:t>обзиром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на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то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да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смо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се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подсјетили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замјеница</a:t>
            </a:r>
            <a:r>
              <a:rPr lang="en-US" sz="3600" cap="none" dirty="0" smtClean="0"/>
              <a:t>, </a:t>
            </a:r>
            <a:r>
              <a:rPr lang="en-US" sz="3600" cap="none" dirty="0" err="1" smtClean="0"/>
              <a:t>њихових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врста</a:t>
            </a:r>
            <a:r>
              <a:rPr lang="en-US" sz="3600" cap="none" dirty="0" smtClean="0"/>
              <a:t>, </a:t>
            </a:r>
            <a:r>
              <a:rPr lang="en-US" sz="3600" cap="none" dirty="0" err="1" smtClean="0"/>
              <a:t>покушајте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урадити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сљедеће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задатке</a:t>
            </a:r>
            <a:r>
              <a:rPr lang="en-US" sz="3600" cap="none" dirty="0" smtClean="0"/>
              <a:t>.</a:t>
            </a:r>
            <a:endParaRPr lang="en-US" sz="3600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83" y="2366963"/>
            <a:ext cx="4643033" cy="3424237"/>
          </a:xfrm>
        </p:spPr>
      </p:pic>
    </p:spTree>
    <p:extLst>
      <p:ext uri="{BB962C8B-B14F-4D97-AF65-F5344CB8AC3E}">
        <p14:creationId xmlns:p14="http://schemas.microsoft.com/office/powerpoint/2010/main" val="76293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Задатак</a:t>
            </a:r>
            <a:r>
              <a:rPr lang="en-US" dirty="0" smtClean="0"/>
              <a:t>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none" dirty="0" err="1"/>
              <a:t>П</a:t>
            </a:r>
            <a:r>
              <a:rPr lang="en-US" sz="3200" cap="none" dirty="0" err="1" smtClean="0"/>
              <a:t>ред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тобом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ће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бити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исписане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реченице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распоређене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у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групе</a:t>
            </a:r>
            <a:r>
              <a:rPr lang="en-US" sz="3200" cap="none" dirty="0" smtClean="0"/>
              <a:t>. </a:t>
            </a:r>
            <a:r>
              <a:rPr lang="en-US" sz="3200" cap="none" dirty="0" err="1"/>
              <a:t>Т</a:t>
            </a:r>
            <a:r>
              <a:rPr lang="en-US" sz="3200" cap="none" dirty="0" err="1" smtClean="0"/>
              <a:t>вој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задатак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је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да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подвучеш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замјенице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и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препознаш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којој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врсти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и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подврсти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припадају</a:t>
            </a:r>
            <a:r>
              <a:rPr lang="en-US" sz="3200" cap="none" dirty="0" smtClean="0"/>
              <a:t>.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20145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453</TotalTime>
  <Words>738</Words>
  <Application>Microsoft Macintosh PowerPoint</Application>
  <PresentationFormat>Widescreen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Century Gothic</vt:lpstr>
      <vt:lpstr>Garamond</vt:lpstr>
      <vt:lpstr>Impact</vt:lpstr>
      <vt:lpstr>Mangal</vt:lpstr>
      <vt:lpstr>Times New Roman</vt:lpstr>
      <vt:lpstr>Tw Cen MT</vt:lpstr>
      <vt:lpstr>Arial</vt:lpstr>
      <vt:lpstr>Droplet</vt:lpstr>
      <vt:lpstr>Замјенице</vt:lpstr>
      <vt:lpstr>Рјешења задатака од прошлог часа (вишезначност ријечи)</vt:lpstr>
      <vt:lpstr>ПОДСЈЕТНИК</vt:lpstr>
      <vt:lpstr>PowerPoint Presentation</vt:lpstr>
      <vt:lpstr>PowerPoint Presentation</vt:lpstr>
      <vt:lpstr>ПОКАЗНЕ ЗАМЈЕНИЦЕ</vt:lpstr>
      <vt:lpstr>PowerPoint Presentation</vt:lpstr>
      <vt:lpstr>Понављање и вјежбање</vt:lpstr>
      <vt:lpstr>Задатак 1.</vt:lpstr>
      <vt:lpstr>ЗАДАТАК 1. Пред тобом ће бити исписане реченице распоређене у групе. Твој задатак је да подвучеш замјенице и препознаш којој врсти и подврсти припадају. </vt:lpstr>
      <vt:lpstr>РјешењЕ ЗАДАТКА 1.</vt:lpstr>
      <vt:lpstr>ЗАДАТАК 2. У сљедећој пјесми нашег познатог пјесника Алексе Шантића препознај придјевске замјенице и разврстај их у табели.</vt:lpstr>
      <vt:lpstr>ТАБЕЛА ЗА ЗАДАТАК 2.  ПРЕПИШИ ТАБЕЛУ И РАЗВРСТАЈ придјевске ЗАМЈЕНИЦЕ!</vt:lpstr>
      <vt:lpstr>ДОМАЋИ ЗАДАТАК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Замјенице</dc:title>
  <dc:creator>natasaitaly85@gmail.com</dc:creator>
  <cp:lastModifiedBy>natasaitaly85@gmail.com</cp:lastModifiedBy>
  <cp:revision>47</cp:revision>
  <dcterms:created xsi:type="dcterms:W3CDTF">2020-03-15T14:20:57Z</dcterms:created>
  <dcterms:modified xsi:type="dcterms:W3CDTF">2020-03-17T16:08:32Z</dcterms:modified>
</cp:coreProperties>
</file>