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253513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299413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nat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073443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sr-Latn-RS"/>
              <a:t>Kliknite da biste uredili stilove teksta mastera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6530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a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1154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326586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e sli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184336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52355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82094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72526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62361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823041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676036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06505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093406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1405884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696274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2707513-36C2-49CB-93EE-43F7C3A40AB1}" type="datetimeFigureOut">
              <a:rPr lang="sr-Cyrl-BA" smtClean="0"/>
              <a:t>27.4.2020.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29239-7563-4C8A-A861-93FDD5AB60EC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5740190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reathtaking-blog.blogspot.com/2016/09/bee-bug-butterflies-berries-bird-frog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hehoneybeeconservancy.org/about-us-2/bees/the-bumble-bee/" TargetMode="Externa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hyperlink" Target="https://www.pexels.com/photo/close-up-photo-of-bumble-bee-on-pink-petaled-flower-784359/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honey-bee-flying-insect-honeybee-311047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C87691A4-B64C-4FBE-B37A-5F58E68EA8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290628" y="541564"/>
            <a:ext cx="3812801" cy="2871515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718D1F83-493E-4254-B285-8BB2D74210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582057" y="2743200"/>
            <a:ext cx="4165600" cy="29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8D9E440-6294-4992-8310-D33D78D3B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3485" y="2554514"/>
            <a:ext cx="9237086" cy="1702051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sz="4000" dirty="0">
                <a:solidFill>
                  <a:schemeClr val="tx1"/>
                </a:solidFill>
                <a:latin typeface="Arial Black" panose="020B0A04020102020204" pitchFamily="34" charset="0"/>
              </a:rPr>
              <a:t>Слушање музике: </a:t>
            </a:r>
            <a:br>
              <a:rPr lang="sr-Cyrl-BA" sz="4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Cyrl-BA" sz="40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sr-Cyrl-BA" sz="4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sr-Cyrl-BA" sz="4000" dirty="0">
                <a:solidFill>
                  <a:schemeClr val="tx1"/>
                </a:solidFill>
                <a:latin typeface="Arial Black" panose="020B0A04020102020204" pitchFamily="34" charset="0"/>
              </a:rPr>
              <a:t>БУМБАРОВ ЛЕТ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13C4E203-75F0-4896-BCFE-7EA3429F8A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653" y="4523925"/>
            <a:ext cx="8915399" cy="1126283"/>
          </a:xfrm>
        </p:spPr>
        <p:txBody>
          <a:bodyPr>
            <a:normAutofit/>
          </a:bodyPr>
          <a:lstStyle/>
          <a:p>
            <a:r>
              <a:rPr lang="sr-Cyrl-BA" sz="4000" dirty="0">
                <a:solidFill>
                  <a:schemeClr val="tx1"/>
                </a:solidFill>
                <a:latin typeface="Arial Black" panose="020B0A04020102020204" pitchFamily="34" charset="0"/>
              </a:rPr>
              <a:t>Николај Римски </a:t>
            </a:r>
            <a:r>
              <a:rPr lang="sr-Cyrl-BA" sz="4000" dirty="0" err="1">
                <a:solidFill>
                  <a:schemeClr val="tx1"/>
                </a:solidFill>
                <a:latin typeface="Arial Black" panose="020B0A04020102020204" pitchFamily="34" charset="0"/>
              </a:rPr>
              <a:t>Корсаков</a:t>
            </a:r>
            <a:endParaRPr lang="sr-Cyrl-BA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sr-Cyrl-BA" sz="4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C3D7200F-ABBC-4CF3-8491-5580EE6E9358}"/>
              </a:ext>
            </a:extLst>
          </p:cNvPr>
          <p:cNvSpPr txBox="1"/>
          <p:nvPr/>
        </p:nvSpPr>
        <p:spPr>
          <a:xfrm>
            <a:off x="1132114" y="754743"/>
            <a:ext cx="6734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3600" dirty="0">
                <a:latin typeface="Arial Black" panose="020B0A04020102020204" pitchFamily="34" charset="0"/>
              </a:rPr>
              <a:t>4. </a:t>
            </a:r>
            <a:r>
              <a:rPr lang="sr-Cyrl-BA" sz="3600" dirty="0">
                <a:latin typeface="Arial Black" panose="020B0A04020102020204" pitchFamily="34" charset="0"/>
              </a:rPr>
              <a:t>РАЗРЕД</a:t>
            </a:r>
          </a:p>
          <a:p>
            <a:r>
              <a:rPr lang="sr-Cyrl-BA" sz="3600" dirty="0">
                <a:latin typeface="Arial Black" panose="020B0A04020102020204" pitchFamily="34" charset="0"/>
              </a:rPr>
              <a:t>МУЗИЧКА КУЛТУРА</a:t>
            </a:r>
          </a:p>
        </p:txBody>
      </p:sp>
    </p:spTree>
    <p:extLst>
      <p:ext uri="{BB962C8B-B14F-4D97-AF65-F5344CB8AC3E}">
        <p14:creationId xmlns:p14="http://schemas.microsoft.com/office/powerpoint/2010/main" val="1470632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ugaonik 3">
            <a:extLst>
              <a:ext uri="{FF2B5EF4-FFF2-40B4-BE49-F238E27FC236}">
                <a16:creationId xmlns:a16="http://schemas.microsoft.com/office/drawing/2014/main" xmlns="" id="{84A864AF-7EA8-4047-A168-5C259B40D078}"/>
              </a:ext>
            </a:extLst>
          </p:cNvPr>
          <p:cNvSpPr/>
          <p:nvPr/>
        </p:nvSpPr>
        <p:spPr>
          <a:xfrm>
            <a:off x="4654734" y="3184909"/>
            <a:ext cx="73050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Компоновао је доста, а његова најзначајнија дјела су опере. Написао их је 15, од којих су најзначајније „Бесмртни Кашчеј” и „Бајка о цару Салтану”.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Бумбаров лет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је познат и често извођен одломак из опере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„Бајка о цару Салтану”. </a:t>
            </a:r>
            <a:endParaRPr lang="sr-Cyrl-BA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82F086F2-1F38-43AD-B6F2-11FAA8F68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59" y="1343845"/>
            <a:ext cx="2935030" cy="3682128"/>
          </a:xfrm>
          <a:prstGeom prst="rect">
            <a:avLst/>
          </a:prstGeom>
        </p:spPr>
      </p:pic>
      <p:sp>
        <p:nvSpPr>
          <p:cNvPr id="7" name="Pravougaonik 6">
            <a:extLst>
              <a:ext uri="{FF2B5EF4-FFF2-40B4-BE49-F238E27FC236}">
                <a16:creationId xmlns:a16="http://schemas.microsoft.com/office/drawing/2014/main" xmlns="" id="{5F34E6FB-F77B-427D-8B56-0D94E0D12901}"/>
              </a:ext>
            </a:extLst>
          </p:cNvPr>
          <p:cNvSpPr/>
          <p:nvPr/>
        </p:nvSpPr>
        <p:spPr>
          <a:xfrm>
            <a:off x="4654734" y="843677"/>
            <a:ext cx="56025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Николај Римски-Корсаков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(1844-1908) је један од значајнијих руских композитора. Био је члан групе најзначајнијих руских композитора XIX вијека, „Руске петорке” или „Велике петорке”.</a:t>
            </a:r>
          </a:p>
          <a:p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19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B69DC356-C0A3-4B22-93F4-57B161D26C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43356" y="1035429"/>
            <a:ext cx="7193479" cy="4787142"/>
          </a:xfrm>
          <a:prstGeom prst="rect">
            <a:avLst/>
          </a:prstGeom>
        </p:spPr>
      </p:pic>
      <p:pic>
        <p:nvPicPr>
          <p:cNvPr id="2" name="Nikolai Rimskij-Korsakov - Flight of the Bumblebee">
            <a:hlinkClick r:id="" action="ppaction://media"/>
            <a:extLst>
              <a:ext uri="{FF2B5EF4-FFF2-40B4-BE49-F238E27FC236}">
                <a16:creationId xmlns:a16="http://schemas.microsoft.com/office/drawing/2014/main" xmlns="" id="{B7D15933-2A6B-4C67-B1AB-EA70523A98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78887" y="3137452"/>
            <a:ext cx="1103244" cy="110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7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6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F35061EC-8357-4600-981A-5E6B7951AEE5}"/>
              </a:ext>
            </a:extLst>
          </p:cNvPr>
          <p:cNvSpPr txBox="1"/>
          <p:nvPr/>
        </p:nvSpPr>
        <p:spPr>
          <a:xfrm>
            <a:off x="1205948" y="1219200"/>
            <a:ext cx="52478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композиција је: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Вокална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Инструментална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Вокално - инструментална</a:t>
            </a:r>
          </a:p>
        </p:txBody>
      </p:sp>
      <p:sp>
        <p:nvSpPr>
          <p:cNvPr id="3" name="Pravougaonik 2">
            <a:extLst>
              <a:ext uri="{FF2B5EF4-FFF2-40B4-BE49-F238E27FC236}">
                <a16:creationId xmlns:a16="http://schemas.microsoft.com/office/drawing/2014/main" xmlns="" id="{817E4686-002E-405F-B160-EBE5FC26E6B7}"/>
              </a:ext>
            </a:extLst>
          </p:cNvPr>
          <p:cNvSpPr/>
          <p:nvPr/>
        </p:nvSpPr>
        <p:spPr>
          <a:xfrm>
            <a:off x="8084860" y="1542365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sr-Cyrl-B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.</a:t>
            </a:r>
            <a:endParaRPr lang="sr-Latn-R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xmlns="" id="{8A7B8141-EF44-4F06-B873-F391426D3ECF}"/>
              </a:ext>
            </a:extLst>
          </p:cNvPr>
          <p:cNvSpPr txBox="1"/>
          <p:nvPr/>
        </p:nvSpPr>
        <p:spPr>
          <a:xfrm>
            <a:off x="1298713" y="3935896"/>
            <a:ext cx="47972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Ову композицију изводи: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Оркестар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Клавир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Виолина </a:t>
            </a:r>
          </a:p>
        </p:txBody>
      </p:sp>
      <p:sp>
        <p:nvSpPr>
          <p:cNvPr id="6" name="Pravougaonik 5">
            <a:extLst>
              <a:ext uri="{FF2B5EF4-FFF2-40B4-BE49-F238E27FC236}">
                <a16:creationId xmlns:a16="http://schemas.microsoft.com/office/drawing/2014/main" xmlns="" id="{F3B8B55B-1C30-413F-ACED-FF5DD7E7F85F}"/>
              </a:ext>
            </a:extLst>
          </p:cNvPr>
          <p:cNvSpPr/>
          <p:nvPr/>
        </p:nvSpPr>
        <p:spPr>
          <a:xfrm>
            <a:off x="8084860" y="4146779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1.</a:t>
            </a:r>
            <a:endParaRPr lang="sr-Latn-R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96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E0CF0306-86BE-454E-BBA8-550189E12FD0}"/>
              </a:ext>
            </a:extLst>
          </p:cNvPr>
          <p:cNvSpPr txBox="1"/>
          <p:nvPr/>
        </p:nvSpPr>
        <p:spPr>
          <a:xfrm>
            <a:off x="1033670" y="71561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Нападно и љутито зујање бумбара, који се непрестано приближава и удаљава, плаши и опсједа цара </a:t>
            </a:r>
            <a:r>
              <a:rPr lang="sr-Cyrl-B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Салтана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његове дворјане, композитор је дочарао великим бројем инструмената. </a:t>
            </a:r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EC48A154-658C-4EB6-BC77-A299A510069F}"/>
              </a:ext>
            </a:extLst>
          </p:cNvPr>
          <p:cNvSpPr txBox="1"/>
          <p:nvPr/>
        </p:nvSpPr>
        <p:spPr>
          <a:xfrm>
            <a:off x="1033670" y="264417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знамо када се бумбар приближава, а када удаљава?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Зујање бумбара се не чује увијек истом </a:t>
            </a:r>
            <a:r>
              <a:rPr lang="sr-Cyrl-B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ЈАЧИНОМ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некад је ГЛАСНИЈЕ, а некад ТИШЕ.</a:t>
            </a:r>
            <a:endParaRPr lang="sr-Cyrl-BA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D1C5223D-B1E5-4D9D-8135-75121AA9F809}"/>
              </a:ext>
            </a:extLst>
          </p:cNvPr>
          <p:cNvSpPr txBox="1"/>
          <p:nvPr/>
        </p:nvSpPr>
        <p:spPr>
          <a:xfrm>
            <a:off x="1033670" y="4817166"/>
            <a:ext cx="8454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ЈАЧИНА извођења неке композиције назива се</a:t>
            </a:r>
            <a:r>
              <a:rPr lang="sr-Cyrl-BA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ДИНАМИКА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Пјевање или свирање може бити </a:t>
            </a:r>
            <a:r>
              <a:rPr lang="sr-Cyrl-BA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тихо, средње тихо, средње јако и јако.</a:t>
            </a:r>
          </a:p>
        </p:txBody>
      </p:sp>
    </p:spTree>
    <p:extLst>
      <p:ext uri="{BB962C8B-B14F-4D97-AF65-F5344CB8AC3E}">
        <p14:creationId xmlns:p14="http://schemas.microsoft.com/office/powerpoint/2010/main" val="415510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>
            <a:extLst>
              <a:ext uri="{FF2B5EF4-FFF2-40B4-BE49-F238E27FC236}">
                <a16:creationId xmlns:a16="http://schemas.microsoft.com/office/drawing/2014/main" xmlns="" id="{2DEED6B9-7986-4749-9EE3-1DD3DAF688B1}"/>
              </a:ext>
            </a:extLst>
          </p:cNvPr>
          <p:cNvSpPr txBox="1"/>
          <p:nvPr/>
        </p:nvSpPr>
        <p:spPr>
          <a:xfrm>
            <a:off x="1258957" y="1033670"/>
            <a:ext cx="83753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Облијетање бумбара око цвјетова композитор нам је дочарао одговарајућом брзином којом се композиција изводи.</a:t>
            </a: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xmlns="" id="{D2A2DA8A-72B6-4210-AAC8-DCFACF7027F7}"/>
              </a:ext>
            </a:extLst>
          </p:cNvPr>
          <p:cNvSpPr txBox="1"/>
          <p:nvPr/>
        </p:nvSpPr>
        <p:spPr>
          <a:xfrm>
            <a:off x="1258957" y="2786486"/>
            <a:ext cx="59899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Ова композиција је: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Спора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Умјерена</a:t>
            </a:r>
          </a:p>
          <a:p>
            <a:pPr marL="457200" indent="-457200">
              <a:buFont typeface="+mj-lt"/>
              <a:buAutoNum type="arabicPeriod"/>
            </a:pP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Брза </a:t>
            </a:r>
          </a:p>
          <a:p>
            <a:pPr marL="457200" indent="-457200">
              <a:buFont typeface="+mj-lt"/>
              <a:buAutoNum type="arabicPeriod"/>
            </a:pPr>
            <a:endParaRPr lang="sr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xmlns="" id="{6FC747B7-C3BC-477D-B9A6-E84C993D6EC8}"/>
              </a:ext>
            </a:extLst>
          </p:cNvPr>
          <p:cNvSpPr/>
          <p:nvPr/>
        </p:nvSpPr>
        <p:spPr>
          <a:xfrm>
            <a:off x="7248939" y="3148543"/>
            <a:ext cx="7665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B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3.</a:t>
            </a:r>
            <a:endParaRPr lang="sr-Latn-R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xmlns="" id="{DF2E056B-342C-4DD1-A74F-55A790E381A2}"/>
              </a:ext>
            </a:extLst>
          </p:cNvPr>
          <p:cNvSpPr txBox="1"/>
          <p:nvPr/>
        </p:nvSpPr>
        <p:spPr>
          <a:xfrm>
            <a:off x="1364974" y="5049078"/>
            <a:ext cx="82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БРЗИНА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извођења  композиције назива се </a:t>
            </a:r>
            <a:r>
              <a:rPr lang="sr-Cyrl-BA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292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>
            <a:extLst>
              <a:ext uri="{FF2B5EF4-FFF2-40B4-BE49-F238E27FC236}">
                <a16:creationId xmlns:a16="http://schemas.microsoft.com/office/drawing/2014/main" xmlns="" id="{2FDB553B-6E32-4A02-8E89-6DE11C26BDA1}"/>
              </a:ext>
            </a:extLst>
          </p:cNvPr>
          <p:cNvSpPr txBox="1"/>
          <p:nvPr/>
        </p:nvSpPr>
        <p:spPr>
          <a:xfrm>
            <a:off x="1272209" y="1152939"/>
            <a:ext cx="8322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BA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endParaRPr lang="sr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Слушајте </a:t>
            </a:r>
            <a:r>
              <a:rPr lang="sr-Cyrl-BA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sr-Cyrl-BA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илуструјте…</a:t>
            </a:r>
            <a:endParaRPr lang="sr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71E3C81-94B5-4615-B01A-AE780EC336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117370" y="2873177"/>
            <a:ext cx="2954407" cy="308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19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J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</TotalTime>
  <Words>229</Words>
  <Application>Microsoft Office PowerPoint</Application>
  <PresentationFormat>Widescreen</PresentationFormat>
  <Paragraphs>34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Century Gothic</vt:lpstr>
      <vt:lpstr>Times New Roman</vt:lpstr>
      <vt:lpstr>Wingdings 3</vt:lpstr>
      <vt:lpstr>Jon</vt:lpstr>
      <vt:lpstr>PowerPoint Presentation</vt:lpstr>
      <vt:lpstr>Слушање музике:   БУМБАРОВ ЛЕТ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Nastavnik</dc:creator>
  <cp:lastModifiedBy>marina_uciteljica@yahoo.com</cp:lastModifiedBy>
  <cp:revision>15</cp:revision>
  <dcterms:created xsi:type="dcterms:W3CDTF">2020-04-26T15:04:43Z</dcterms:created>
  <dcterms:modified xsi:type="dcterms:W3CDTF">2020-04-27T10:40:54Z</dcterms:modified>
</cp:coreProperties>
</file>