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614"/>
    <a:srgbClr val="DC3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7" autoAdjust="0"/>
  </p:normalViewPr>
  <p:slideViewPr>
    <p:cSldViewPr>
      <p:cViewPr varScale="1">
        <p:scale>
          <a:sx n="67" d="100"/>
          <a:sy n="67" d="100"/>
        </p:scale>
        <p:origin x="75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900" y="2743200"/>
            <a:ext cx="7772400" cy="990600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sr-Cyrl-R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РАЗРЕД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1044575"/>
            <a:ext cx="8001000" cy="1622425"/>
          </a:xfrm>
        </p:spPr>
        <p:txBody>
          <a:bodyPr>
            <a:normAutofit lnSpcReduction="10000"/>
          </a:bodyPr>
          <a:lstStyle/>
          <a:p>
            <a:endParaRPr lang="sr-Cyrl-RS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ПИСМЕНО </a:t>
            </a:r>
            <a:r>
              <a:rPr lang="sr-Cyrl-R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МНОЖЕЊЕ</a:t>
            </a:r>
            <a:endParaRPr lang="en-US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Math kids stock photo math children clipart id clipart - Cliparti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886200"/>
            <a:ext cx="3581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Cyrl-C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једној сеоској школи има </a:t>
            </a:r>
            <a:r>
              <a:rPr lang="en-U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R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Cyrl-C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ученик. У</a:t>
            </a:r>
            <a:r>
              <a:rPr lang="sr-Cyrl-CS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градској школи има </a:t>
            </a:r>
            <a:r>
              <a:rPr lang="sr-Cyrl-RS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C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пута </a:t>
            </a:r>
            <a:r>
              <a:rPr lang="sr-Cyrl-C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више ученика. Колико ученика има у градској школи?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                                   </a:t>
            </a:r>
            <a:endParaRPr lang="sr-Cyrl-RS" sz="1800" dirty="0"/>
          </a:p>
          <a:p>
            <a:pPr>
              <a:buNone/>
            </a:pPr>
            <a:r>
              <a:rPr lang="sr-Cyrl-RS" sz="1800" dirty="0"/>
              <a:t>                                                         </a:t>
            </a:r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· 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0" y="1623292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>
              <a:buNone/>
            </a:pP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·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</a:t>
            </a:r>
          </a:p>
          <a:p>
            <a:pPr>
              <a:buNone/>
            </a:pP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·</a:t>
            </a:r>
            <a:r>
              <a:rPr lang="sr-Cyrl-R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sr-Cyrl-R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Cyrl-R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R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</a:t>
            </a:r>
          </a:p>
          <a:p>
            <a:pPr>
              <a:buNone/>
            </a:pP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·</a:t>
            </a:r>
            <a:r>
              <a:rPr lang="sr-Cyrl-R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R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Cyrl-R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r-Cyrl-R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sr-Latn-RS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 6 1 · 3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830589"/>
              </p:ext>
            </p:extLst>
          </p:nvPr>
        </p:nvGraphicFramePr>
        <p:xfrm>
          <a:off x="2438400" y="2133600"/>
          <a:ext cx="2514600" cy="3194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en-US" sz="2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Ј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2450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1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RS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  <a:p>
                      <a:pPr algn="ctr"/>
                      <a:endParaRPr lang="sr-Cyrl-RS" sz="240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6 </a:t>
                      </a:r>
                      <a:r>
                        <a:rPr lang="sr-Cyrl-RS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en-US" sz="2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RS" sz="24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sr-Cyrl-RS" sz="24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8</a:t>
                      </a:r>
                      <a:r>
                        <a:rPr lang="sr-Cyrl-R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sr-Cyrl-RS" sz="24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sr-Cyrl-R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3</a:t>
                      </a:r>
                      <a:r>
                        <a:rPr lang="sr-Cyrl-R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Ј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429000" y="3810000"/>
            <a:ext cx="152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rot="16200000" flipV="1">
            <a:off x="3124200" y="3429000"/>
            <a:ext cx="381000" cy="3810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8400" y="4724400"/>
            <a:ext cx="1219200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77000" y="463203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3700" y="463203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7973" y="4622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6126164"/>
            <a:ext cx="5568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МАТЕМАТИКА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Израчунај: </a:t>
            </a:r>
            <a: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0" y="1600201"/>
            <a:ext cx="10058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253 · 2        242 · 3       132 · 5       132 · 6        354 · 2</a:t>
            </a:r>
          </a:p>
          <a:p>
            <a:pPr marL="514350" indent="-514350">
              <a:buAutoNum type="arabicPlain" startAt="506"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726            660            792            </a:t>
            </a:r>
            <a:r>
              <a:rPr lang="sr-Cyrl-R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708    </a:t>
            </a:r>
          </a:p>
          <a:p>
            <a:pPr marL="514350" indent="-514350">
              <a:buNone/>
            </a:pP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276600" y="2613892"/>
            <a:ext cx="106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76800" y="2604655"/>
            <a:ext cx="106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77000" y="2604655"/>
            <a:ext cx="106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153400" y="2567710"/>
            <a:ext cx="1143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0" y="2604655"/>
            <a:ext cx="106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600" y="6126164"/>
            <a:ext cx="5568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МАТЕМАТИКА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Cyrl-R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Четири одјељења трећег разреда штедјела су новац за излет. Свако одјељење уштедјело је 242 КМ. Колико су уштедјела укупно?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1"/>
            <a:ext cx="10515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sr-Cyrl-R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242 · 4 = 968                242 · 4  </a:t>
            </a: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sr-Cyrl-R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968 </a:t>
            </a:r>
            <a:endParaRPr lang="sr-Cyrl-R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sr-Cyrl-R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Укупно су уштедјела 968 КМ.</a:t>
            </a:r>
          </a:p>
          <a:p>
            <a:pPr>
              <a:buNone/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724400" y="2590800"/>
            <a:ext cx="1219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09600" y="6126164"/>
            <a:ext cx="5568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МАТЕМАТИКА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7692"/>
            <a:ext cx="1066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Три групе ученика сакупиле су 987 </a:t>
            </a:r>
            <a:r>
              <a:rPr lang="sr-Latn-R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старог гвожђа. Прва група сакупила је два сандука по 164 </a:t>
            </a:r>
            <a:r>
              <a:rPr lang="sr-Latn-R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 друга три сандука по 143 </a:t>
            </a:r>
            <a:r>
              <a:rPr lang="sr-Latn-R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kg.</a:t>
            </a:r>
            <a:r>
              <a:rPr lang="sr-Cyrl-RS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Колико је сакупила трећа група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106680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sr-Latn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987 </a:t>
            </a:r>
            <a:r>
              <a:rPr lang="sr-Latn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(164 </a:t>
            </a:r>
            <a:r>
              <a:rPr lang="sr-Latn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kg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· 2) – (143</a:t>
            </a:r>
            <a:r>
              <a:rPr lang="sr-Latn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kg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· 3) = </a:t>
            </a:r>
            <a:r>
              <a:rPr lang="sr-Latn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987</a:t>
            </a:r>
            <a:r>
              <a:rPr lang="sr-Latn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kg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328 </a:t>
            </a:r>
            <a:r>
              <a:rPr lang="sr-Latn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kg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429</a:t>
            </a:r>
            <a:r>
              <a:rPr lang="sr-Latn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kg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lang="sr-Latn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659</a:t>
            </a:r>
            <a:r>
              <a:rPr lang="sr-Latn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kg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429</a:t>
            </a:r>
            <a:r>
              <a:rPr lang="sr-Latn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kg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230 </a:t>
            </a:r>
            <a:r>
              <a:rPr lang="sr-Latn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164 ·2           143 · 4           987       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659</a:t>
            </a: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328               429              - 328     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- 429</a:t>
            </a: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659        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230 </a:t>
            </a:r>
          </a:p>
          <a:p>
            <a:pPr>
              <a:buNone/>
            </a:pP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Одговор: Трећа група је сакупила 230 </a:t>
            </a:r>
            <a:r>
              <a:rPr lang="sr-Latn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kg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старог гвожђа.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4648200"/>
            <a:ext cx="106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95600" y="4668982"/>
            <a:ext cx="1143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48200" y="5181600"/>
            <a:ext cx="106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48400" y="5181600"/>
            <a:ext cx="106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" y="6126164"/>
            <a:ext cx="5568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МАТЕМАТИКА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ЗАДАЦИ ЗА САМОСТАЛАН РАД: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1"/>
            <a:ext cx="10287000" cy="4525963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sr-Cyrl-R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Урадити 5. 6. и 7. задатак у уџбенику на 120. стр.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6126164"/>
            <a:ext cx="5568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МАТЕМАТИКА 4. РАЗРЕД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253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МАТЕМАТИКА 4. РАЗРЕД</vt:lpstr>
      <vt:lpstr>  1. У једној сеоској школи има 261 ученик. У градској школи има 3 пута више ученика. Колико ученика има у градској школи? </vt:lpstr>
      <vt:lpstr>  2. Израчунај:  </vt:lpstr>
      <vt:lpstr>  3. Четири одјељења трећег разреда штедјела су новац за излет. Свако одјељење уштедјело је 242 КМ. Колико су уштедјела укупно?</vt:lpstr>
      <vt:lpstr>4. Три групе ученика сакупиле су 987 kg старог гвожђа. Прва група сакупила је два сандука по 164 kg, а друга три сандука по 143 kg. Колико је сакупила трећа група?</vt:lpstr>
      <vt:lpstr>ЗАДАЦИ ЗА САМОСТАЛАН РАД: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 4</dc:title>
  <dc:creator>Dejo</dc:creator>
  <cp:lastModifiedBy>marina_uciteljica@yahoo.com</cp:lastModifiedBy>
  <cp:revision>56</cp:revision>
  <dcterms:created xsi:type="dcterms:W3CDTF">2006-08-16T00:00:00Z</dcterms:created>
  <dcterms:modified xsi:type="dcterms:W3CDTF">2020-05-02T17:05:05Z</dcterms:modified>
</cp:coreProperties>
</file>