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63" r:id="rId4"/>
    <p:sldId id="262" r:id="rId5"/>
    <p:sldId id="258" r:id="rId6"/>
    <p:sldId id="265" r:id="rId7"/>
    <p:sldId id="268" r:id="rId8"/>
    <p:sldId id="271" r:id="rId9"/>
    <p:sldId id="277" r:id="rId10"/>
    <p:sldId id="269" r:id="rId11"/>
    <p:sldId id="26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EA92D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7907534" cy="1400530"/>
          </a:xfrm>
        </p:spPr>
        <p:txBody>
          <a:bodyPr/>
          <a:lstStyle/>
          <a:p>
            <a:pPr algn="ctr"/>
            <a: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398" y="343380"/>
            <a:ext cx="11429999" cy="5199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ПРОЛЕЋНА ПЕСМА</a:t>
            </a:r>
          </a:p>
          <a:p>
            <a:pPr marL="0" indent="0" algn="ctr">
              <a:buNone/>
            </a:pP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Пролеће је, пролеће је,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радује се цео свет,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кад погледаш сунце сјаји,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под росом блиста цвет.</a:t>
            </a:r>
          </a:p>
          <a:p>
            <a:pPr marL="0" indent="0" algn="ctr">
              <a:buNone/>
            </a:pP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Наше груди, наше душе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заталасо овај сјај,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славуј мали сунце хвали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што је </a:t>
            </a:r>
            <a:r>
              <a:rPr lang="sr-Cyrl-BA" sz="28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земља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прави рај.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sr-Cyrl-BA" sz="2800" b="1" dirty="0" smtClean="0"/>
              <a:t> Јован Јовановић Змај</a:t>
            </a:r>
            <a:endParaRPr lang="en-US" sz="2800" b="1" dirty="0"/>
          </a:p>
        </p:txBody>
      </p:sp>
      <p:pic>
        <p:nvPicPr>
          <p:cNvPr id="14" name="Picture 13" descr="cvijec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779" y="3534032"/>
            <a:ext cx="12986539" cy="3323968"/>
          </a:xfrm>
          <a:prstGeom prst="rect">
            <a:avLst/>
          </a:prstGeom>
        </p:spPr>
      </p:pic>
      <p:pic>
        <p:nvPicPr>
          <p:cNvPr id="16" name="Picture 15" descr="sun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3837" y="0"/>
            <a:ext cx="2406714" cy="2301240"/>
          </a:xfrm>
          <a:prstGeom prst="rect">
            <a:avLst/>
          </a:prstGeom>
        </p:spPr>
      </p:pic>
      <p:pic>
        <p:nvPicPr>
          <p:cNvPr id="1026" name="Picture 2" descr="C:\Users\PC\AppData\Local\Microsoft\Windows\Temporary Internet Files\Content.IE5\HZZ31C6B\schmetterling-25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516880"/>
            <a:ext cx="822960" cy="822960"/>
          </a:xfrm>
          <a:prstGeom prst="rect">
            <a:avLst/>
          </a:prstGeom>
          <a:noFill/>
        </p:spPr>
      </p:pic>
      <p:pic>
        <p:nvPicPr>
          <p:cNvPr id="1028" name="Picture 4" descr="C:\Users\PC\AppData\Local\Microsoft\Windows\Temporary Internet Files\Content.IE5\0VP59M4Q\butterflies-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903720" y="5227320"/>
            <a:ext cx="716280" cy="716280"/>
          </a:xfrm>
          <a:prstGeom prst="rect">
            <a:avLst/>
          </a:prstGeom>
          <a:noFill/>
        </p:spPr>
      </p:pic>
      <p:pic>
        <p:nvPicPr>
          <p:cNvPr id="5" name="Picture 8" descr="C:\Users\PC\AppData\Local\Microsoft\Windows\Temporary Internet Files\Content.IE5\CANN6MPX\monarchbrightsmall3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8791">
            <a:off x="10796307" y="1375888"/>
            <a:ext cx="872148" cy="553814"/>
          </a:xfrm>
          <a:prstGeom prst="rect">
            <a:avLst/>
          </a:prstGeom>
          <a:noFill/>
        </p:spPr>
      </p:pic>
      <p:pic>
        <p:nvPicPr>
          <p:cNvPr id="25" name="Picture 24" descr="pcel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302332" y="4312920"/>
            <a:ext cx="599149" cy="491490"/>
          </a:xfrm>
          <a:prstGeom prst="rect">
            <a:avLst/>
          </a:prstGeom>
        </p:spPr>
      </p:pic>
      <p:pic>
        <p:nvPicPr>
          <p:cNvPr id="26" name="Picture 25" descr="pcel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252" y="5897880"/>
            <a:ext cx="599149" cy="491490"/>
          </a:xfrm>
          <a:prstGeom prst="rect">
            <a:avLst/>
          </a:prstGeom>
        </p:spPr>
      </p:pic>
      <p:pic>
        <p:nvPicPr>
          <p:cNvPr id="27" name="Picture 2" descr="C:\Users\PC\AppData\Local\Microsoft\Windows\Temporary Internet Files\Content.IE5\HZZ31C6B\sun-159392_640[1]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" y="0"/>
            <a:ext cx="2317147" cy="2331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9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настаје хумус?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voć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5" y="1873103"/>
            <a:ext cx="1979524" cy="10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p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4" y="3110445"/>
            <a:ext cx="2085885" cy="140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04" y="4647848"/>
            <a:ext cx="2085885" cy="153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kom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47" y="2983548"/>
            <a:ext cx="3944982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lis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14" y="1605233"/>
            <a:ext cx="159321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lj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93" y="5812518"/>
            <a:ext cx="147963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k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09" y="1899670"/>
            <a:ext cx="15843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k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850" y="3813186"/>
            <a:ext cx="1612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o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09" y="5179015"/>
            <a:ext cx="16398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/>
          <p:cNvSpPr/>
          <p:nvPr/>
        </p:nvSpPr>
        <p:spPr>
          <a:xfrm>
            <a:off x="404949" y="1099089"/>
            <a:ext cx="2337150" cy="79183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ОТПАД  ОД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533314" y="837584"/>
            <a:ext cx="1776046" cy="712071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ГЛИСТЕ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3365038" y="2425955"/>
            <a:ext cx="1556631" cy="91440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рије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770929" y="2519026"/>
            <a:ext cx="1912967" cy="94617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Послије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931920" y="5163185"/>
            <a:ext cx="2952206" cy="64933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ГЉИВЕ И МИКРООРГАНИЗМИ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917746" y="959378"/>
            <a:ext cx="3119585" cy="940292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КОМПОСТЕРИ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81497" y="2519026"/>
            <a:ext cx="1383505" cy="9461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92665" y="3856990"/>
            <a:ext cx="1508182" cy="20803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086937" y="4562437"/>
            <a:ext cx="1478065" cy="82999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4797008" y="3363932"/>
            <a:ext cx="1721358" cy="927941"/>
          </a:xfrm>
          <a:prstGeom prst="rightArrow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разградња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00763" y="171450"/>
            <a:ext cx="609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АКО ЖЕЛИТЕ ЗНАТИ ВИШЕ...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8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настаје тло?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velebit_speleo_geo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7" y="1853247"/>
            <a:ext cx="4410846" cy="364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13" y="1110093"/>
            <a:ext cx="14398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90933"/>
            <a:ext cx="1439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kisa-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607606"/>
            <a:ext cx="1512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646110" y="1573519"/>
            <a:ext cx="2625727" cy="1138986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СТИЈЕНЕ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443663" y="747282"/>
            <a:ext cx="4555263" cy="1824230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СУНЦЕ ИХ ЗАГРИЈАВА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714308" y="2866076"/>
            <a:ext cx="4728755" cy="1741529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Arial" pitchFamily="34" charset="0"/>
                <a:cs typeface="Arial" pitchFamily="34" charset="0"/>
              </a:rPr>
              <a:t>КАД ЗАХЛАДИ ОНЕ ПУЦАЈУ И МРВЕ СЕ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086474" y="4614863"/>
            <a:ext cx="6105525" cy="2243137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smtClean="0">
                <a:latin typeface="Arial" panose="020B0604020202020204" pitchFamily="34" charset="0"/>
                <a:cs typeface="Arial" panose="020B0604020202020204" pitchFamily="34" charset="0"/>
              </a:rPr>
              <a:t>КИША ПАДА - ОДНОСИ </a:t>
            </a:r>
            <a:r>
              <a:rPr lang="sr-Cyrl-B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СИТНО СТИЈЕЊЕ У ДОЛИНУ, КОТРЉАЈУЋИ СЕ УСИТЊАВА ДО ВЕЛИЧИНЕ ЗРНА ПИЈЕСКА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0763" y="171450"/>
            <a:ext cx="609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АКО ЖЕЛИТЕ ЗНАТИ ВИШЕ...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28026" cy="3635956"/>
          </a:xfrm>
        </p:spPr>
        <p:txBody>
          <a:bodyPr/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Засадите у саксију неку од зачинских биљки (рузмарин, босиљак, невен...)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брините о њој.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70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090" y="1277063"/>
            <a:ext cx="9404723" cy="1400530"/>
          </a:xfrm>
        </p:spPr>
        <p:txBody>
          <a:bodyPr/>
          <a:lstStyle/>
          <a:p>
            <a:pPr algn="ctr"/>
            <a: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ЗЕМЉИШТЕ </a:t>
            </a:r>
            <a:b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(ТЛО)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80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37478"/>
            <a:ext cx="9404723" cy="1400530"/>
          </a:xfrm>
        </p:spPr>
        <p:txBody>
          <a:bodyPr/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 смо да су четири основна услова за живот на земљи: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 descr="Сырая вода&quot;: что стоит за странным интересом к ней? - BBC New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118" y="4186133"/>
            <a:ext cx="4145082" cy="2553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Од чега је направљен ваздух? Који гасови су ваздух - Средње школе ..."/>
          <p:cNvSpPr>
            <a:spLocks noChangeAspect="1" noChangeArrowheads="1"/>
          </p:cNvSpPr>
          <p:nvPr/>
        </p:nvSpPr>
        <p:spPr bwMode="auto">
          <a:xfrm>
            <a:off x="1546478" y="674610"/>
            <a:ext cx="2816515" cy="2816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Од чега је направљен ваздух? Који гасови су ваздух - Средње школ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sunce-718x4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0" y="1611038"/>
            <a:ext cx="4197927" cy="2434489"/>
          </a:xfrm>
          <a:prstGeom prst="rect">
            <a:avLst/>
          </a:prstGeom>
        </p:spPr>
      </p:pic>
      <p:pic>
        <p:nvPicPr>
          <p:cNvPr id="11" name="Picture 10" descr="zeml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05" y="4211782"/>
            <a:ext cx="4199659" cy="2430173"/>
          </a:xfrm>
          <a:prstGeom prst="rect">
            <a:avLst/>
          </a:prstGeom>
        </p:spPr>
      </p:pic>
      <p:pic>
        <p:nvPicPr>
          <p:cNvPr id="12" name="Picture 11" descr="a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983" y="1537856"/>
            <a:ext cx="4184938" cy="2454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80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85078"/>
            <a:ext cx="9404723" cy="1400530"/>
          </a:xfrm>
        </p:spPr>
        <p:txBody>
          <a:bodyPr/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Земљиште или тло је површински слој земље.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436914"/>
            <a:ext cx="7792494" cy="4811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 је живим бићима: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Као извор хране за људе и животиње;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станиште и склониште животињама (глисте, мрави, кртице, мишеви, разни црви и слично);</a:t>
            </a:r>
            <a:b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Cyrl-B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 грађење објеката у којима људи станују или раде.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Twitter पर #povrtnjak हैशटै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68" y="1287808"/>
            <a:ext cx="3222464" cy="1691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ртице од кртица - употреба и ефикасност - Ратс -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68" y="3137890"/>
            <a:ext cx="3141526" cy="1490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22"/>
          <a:stretch/>
        </p:blipFill>
        <p:spPr>
          <a:xfrm rot="21266339">
            <a:off x="8365142" y="3882381"/>
            <a:ext cx="2181496" cy="123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28" y="2914354"/>
            <a:ext cx="1704171" cy="113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Кућа са забатним кровом: ми бирамо дизајн куће и крова - 2019-20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810" y="5219484"/>
            <a:ext cx="2940322" cy="1509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79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1" y="355736"/>
            <a:ext cx="9404723" cy="670688"/>
          </a:xfrm>
        </p:spPr>
        <p:txBody>
          <a:bodyPr/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ВРСТЕ ТЛА ИЛИ ЗЕМЉИШТА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4" descr="197104Med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8" y="1502555"/>
            <a:ext cx="5021787" cy="47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b98b46d01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3" y="1104356"/>
            <a:ext cx="4762500" cy="267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ilova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23" y="4057632"/>
            <a:ext cx="4762499" cy="255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 rot="195777">
            <a:off x="2009357" y="1293086"/>
            <a:ext cx="2734190" cy="865577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ЦРНИЦА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411739" y="1080655"/>
            <a:ext cx="3161751" cy="97148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ПЈЕСКУША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7164409" y="3933751"/>
            <a:ext cx="2794453" cy="79500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ГЛИНУША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9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Ова земљишта се разликују по боји, растреситости и влажности.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6" y="1423852"/>
            <a:ext cx="4228614" cy="1031966"/>
          </a:xfrm>
        </p:spPr>
        <p:txBody>
          <a:bodyPr/>
          <a:lstStyle/>
          <a:p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ЦРНИЦА </a:t>
            </a:r>
          </a:p>
          <a:p>
            <a:r>
              <a:rPr lang="sr-Cyrl-B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(хумусно земљиште)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ЦРНА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ВЕОМА РАСТРЕСИТА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ПОГОДНА ЗА ОБРАДУ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ВЛАЖНА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НАЈПЛОДНИЈА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099" y="1439092"/>
            <a:ext cx="2936241" cy="640578"/>
          </a:xfrm>
        </p:spPr>
        <p:txBody>
          <a:bodyPr/>
          <a:lstStyle/>
          <a:p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ГЛИНУША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619866" y="2636520"/>
            <a:ext cx="3194098" cy="35893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ЖУЋКАСТА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РАСТРЕСИТОСТ ЈЕ СЛАБА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НИЈЕ ПОГОДНА ЗА ОБРАДУ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648700" y="1439092"/>
            <a:ext cx="2932113" cy="640578"/>
          </a:xfrm>
        </p:spPr>
        <p:txBody>
          <a:bodyPr/>
          <a:lstStyle/>
          <a:p>
            <a:r>
              <a:rPr lang="sr-Cyrl-BA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ПЈЕСКУША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572500" y="2564476"/>
            <a:ext cx="3065318" cy="35893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СИВА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 РАСТРЕСИТА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ПРОПУСТЉИВА, ПОТРЕБНО ЈЕ СТАЛНО НАВОДЊАВАТИ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90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основу плодности земљишта разликујемо: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347" y="1565366"/>
            <a:ext cx="2946866" cy="653143"/>
          </a:xfrm>
        </p:spPr>
        <p:txBody>
          <a:bodyPr/>
          <a:lstStyle/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ОБРАДИВО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0" y="2640874"/>
            <a:ext cx="3712028" cy="4415246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Земљиште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које људи обрађују ради производње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хране.</a:t>
            </a:r>
            <a:endParaRPr lang="sr-Cyrl-B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5245" y="1561012"/>
            <a:ext cx="2915195" cy="640080"/>
          </a:xfrm>
        </p:spPr>
        <p:txBody>
          <a:bodyPr/>
          <a:lstStyle/>
          <a:p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НЕОБРАДИВО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308564" y="2636520"/>
            <a:ext cx="3095899" cy="3589338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Мање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плодно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земљиште људи не обрађују.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Погодна 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за шуме, </a:t>
            </a:r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ливаде и пашњаке</a:t>
            </a: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552904" y="1759132"/>
            <a:ext cx="2932113" cy="809897"/>
          </a:xfrm>
        </p:spPr>
        <p:txBody>
          <a:bodyPr/>
          <a:lstStyle/>
          <a:p>
            <a:pPr algn="ctr"/>
            <a:r>
              <a:rPr lang="sr-Cyrl-B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ГРАЂЕВИНСКО ЗЕМЉИШТЕ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8277495" y="2682240"/>
            <a:ext cx="3344093" cy="3589338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земљишту погодном за грађење људи подижу насеља, путеве, пруге, спортске терене...</a:t>
            </a:r>
          </a:p>
        </p:txBody>
      </p:sp>
    </p:spTree>
    <p:extLst>
      <p:ext uri="{BB962C8B-B14F-4D97-AF65-F5344CB8AC3E}">
        <p14:creationId xmlns="" xmlns:p14="http://schemas.microsoft.com/office/powerpoint/2010/main" val="35658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831" y="422238"/>
            <a:ext cx="9404723" cy="1140950"/>
          </a:xfrm>
        </p:spPr>
        <p:txBody>
          <a:bodyPr/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НЕЗАГАЂЕНО ЗЕМЉИШТЕ ЈЕ ВАЖАН УСЛОВ ЗА ЖИВОТ БИЉАКА, ЖИВОТИЊА И ЧОВЈЕКА.</a:t>
            </a:r>
            <a:endParaRPr lang="en-US" sz="2800" b="1" dirty="0"/>
          </a:p>
        </p:txBody>
      </p:sp>
      <p:pic>
        <p:nvPicPr>
          <p:cNvPr id="10" name="Content Placeholder 9" descr="zemljiste_biofor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8" y="2044650"/>
            <a:ext cx="8223769" cy="4632376"/>
          </a:xfrm>
        </p:spPr>
      </p:pic>
    </p:spTree>
    <p:extLst>
      <p:ext uri="{BB962C8B-B14F-4D97-AF65-F5344CB8AC3E}">
        <p14:creationId xmlns="" xmlns:p14="http://schemas.microsoft.com/office/powerpoint/2010/main" val="1766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ie_transparent (38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28" y="1205345"/>
            <a:ext cx="4620121" cy="31393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3346" y="2981143"/>
            <a:ext cx="34774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ЗНАЧАЈ ЗЕМЉИШТА (ТЛА)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14" name="Freeform 13"/>
          <p:cNvSpPr/>
          <p:nvPr/>
        </p:nvSpPr>
        <p:spPr>
          <a:xfrm>
            <a:off x="2438400" y="2302163"/>
            <a:ext cx="2299855" cy="875146"/>
          </a:xfrm>
          <a:custGeom>
            <a:avLst/>
            <a:gdLst>
              <a:gd name="connsiteX0" fmla="*/ 1759528 w 1759528"/>
              <a:gd name="connsiteY0" fmla="*/ 731982 h 875146"/>
              <a:gd name="connsiteX1" fmla="*/ 1177637 w 1759528"/>
              <a:gd name="connsiteY1" fmla="*/ 773546 h 875146"/>
              <a:gd name="connsiteX2" fmla="*/ 955964 w 1759528"/>
              <a:gd name="connsiteY2" fmla="*/ 122382 h 875146"/>
              <a:gd name="connsiteX3" fmla="*/ 0 w 1759528"/>
              <a:gd name="connsiteY3" fmla="*/ 39255 h 875146"/>
              <a:gd name="connsiteX4" fmla="*/ 0 w 1759528"/>
              <a:gd name="connsiteY4" fmla="*/ 39255 h 8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528" h="875146">
                <a:moveTo>
                  <a:pt x="1759528" y="731982"/>
                </a:moveTo>
                <a:cubicBezTo>
                  <a:pt x="1535546" y="803564"/>
                  <a:pt x="1311564" y="875146"/>
                  <a:pt x="1177637" y="773546"/>
                </a:cubicBezTo>
                <a:cubicBezTo>
                  <a:pt x="1043710" y="671946"/>
                  <a:pt x="1152237" y="244764"/>
                  <a:pt x="955964" y="122382"/>
                </a:cubicBezTo>
                <a:cubicBezTo>
                  <a:pt x="759691" y="0"/>
                  <a:pt x="0" y="39255"/>
                  <a:pt x="0" y="39255"/>
                </a:cubicBezTo>
                <a:lnTo>
                  <a:pt x="0" y="39255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77524" y="1706479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ЧОВЈЕКА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0" y="2648679"/>
            <a:ext cx="4447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ГАЈЕЊЕ БИЉАКА И ЖИВОТИЊА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ХРАНА ЉУДИМА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ГРАДЕ НАСЕЉА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67345" y="2286001"/>
            <a:ext cx="457200" cy="138544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18687310">
            <a:off x="2077203" y="2464381"/>
            <a:ext cx="299813" cy="45719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313709" y="2369127"/>
            <a:ext cx="274782" cy="221673"/>
          </a:xfrm>
          <a:custGeom>
            <a:avLst/>
            <a:gdLst>
              <a:gd name="connsiteX0" fmla="*/ 0 w 274782"/>
              <a:gd name="connsiteY0" fmla="*/ 0 h 221673"/>
              <a:gd name="connsiteX1" fmla="*/ 96982 w 274782"/>
              <a:gd name="connsiteY1" fmla="*/ 110837 h 221673"/>
              <a:gd name="connsiteX2" fmla="*/ 249382 w 274782"/>
              <a:gd name="connsiteY2" fmla="*/ 96982 h 221673"/>
              <a:gd name="connsiteX3" fmla="*/ 249382 w 274782"/>
              <a:gd name="connsiteY3" fmla="*/ 221673 h 221673"/>
              <a:gd name="connsiteX4" fmla="*/ 249382 w 274782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82" h="221673">
                <a:moveTo>
                  <a:pt x="0" y="0"/>
                </a:moveTo>
                <a:cubicBezTo>
                  <a:pt x="27709" y="47336"/>
                  <a:pt x="55418" y="94673"/>
                  <a:pt x="96982" y="110837"/>
                </a:cubicBezTo>
                <a:cubicBezTo>
                  <a:pt x="138546" y="127001"/>
                  <a:pt x="223982" y="78509"/>
                  <a:pt x="249382" y="96982"/>
                </a:cubicBezTo>
                <a:cubicBezTo>
                  <a:pt x="274782" y="115455"/>
                  <a:pt x="249382" y="221673"/>
                  <a:pt x="249382" y="221673"/>
                </a:cubicBezTo>
                <a:lnTo>
                  <a:pt x="249382" y="221673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220691" y="1955800"/>
            <a:ext cx="2299855" cy="875146"/>
          </a:xfrm>
          <a:custGeom>
            <a:avLst/>
            <a:gdLst>
              <a:gd name="connsiteX0" fmla="*/ 1759528 w 1759528"/>
              <a:gd name="connsiteY0" fmla="*/ 731982 h 875146"/>
              <a:gd name="connsiteX1" fmla="*/ 1177637 w 1759528"/>
              <a:gd name="connsiteY1" fmla="*/ 773546 h 875146"/>
              <a:gd name="connsiteX2" fmla="*/ 955964 w 1759528"/>
              <a:gd name="connsiteY2" fmla="*/ 122382 h 875146"/>
              <a:gd name="connsiteX3" fmla="*/ 0 w 1759528"/>
              <a:gd name="connsiteY3" fmla="*/ 39255 h 875146"/>
              <a:gd name="connsiteX4" fmla="*/ 0 w 1759528"/>
              <a:gd name="connsiteY4" fmla="*/ 39255 h 87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528" h="875146">
                <a:moveTo>
                  <a:pt x="1759528" y="731982"/>
                </a:moveTo>
                <a:cubicBezTo>
                  <a:pt x="1535546" y="803564"/>
                  <a:pt x="1311564" y="875146"/>
                  <a:pt x="1177637" y="773546"/>
                </a:cubicBezTo>
                <a:cubicBezTo>
                  <a:pt x="1043710" y="671946"/>
                  <a:pt x="1152237" y="244764"/>
                  <a:pt x="955964" y="122382"/>
                </a:cubicBezTo>
                <a:cubicBezTo>
                  <a:pt x="759691" y="0"/>
                  <a:pt x="0" y="39255"/>
                  <a:pt x="0" y="39255"/>
                </a:cubicBezTo>
                <a:lnTo>
                  <a:pt x="0" y="39255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36681" y="1387826"/>
            <a:ext cx="3377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ЖИВОТИЊЕ</a:t>
            </a:r>
            <a:endParaRPr lang="en-US" sz="3200" dirty="0"/>
          </a:p>
        </p:txBody>
      </p:sp>
      <p:sp>
        <p:nvSpPr>
          <p:cNvPr id="24" name="Freeform 23"/>
          <p:cNvSpPr/>
          <p:nvPr/>
        </p:nvSpPr>
        <p:spPr>
          <a:xfrm flipH="1">
            <a:off x="8548254" y="1953493"/>
            <a:ext cx="457200" cy="138544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912690" flipH="1">
            <a:off x="8450294" y="2104163"/>
            <a:ext cx="299813" cy="45719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8215745" y="2008909"/>
            <a:ext cx="274782" cy="221673"/>
          </a:xfrm>
          <a:custGeom>
            <a:avLst/>
            <a:gdLst>
              <a:gd name="connsiteX0" fmla="*/ 0 w 274782"/>
              <a:gd name="connsiteY0" fmla="*/ 0 h 221673"/>
              <a:gd name="connsiteX1" fmla="*/ 96982 w 274782"/>
              <a:gd name="connsiteY1" fmla="*/ 110837 h 221673"/>
              <a:gd name="connsiteX2" fmla="*/ 249382 w 274782"/>
              <a:gd name="connsiteY2" fmla="*/ 96982 h 221673"/>
              <a:gd name="connsiteX3" fmla="*/ 249382 w 274782"/>
              <a:gd name="connsiteY3" fmla="*/ 221673 h 221673"/>
              <a:gd name="connsiteX4" fmla="*/ 249382 w 274782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82" h="221673">
                <a:moveTo>
                  <a:pt x="0" y="0"/>
                </a:moveTo>
                <a:cubicBezTo>
                  <a:pt x="27709" y="47336"/>
                  <a:pt x="55418" y="94673"/>
                  <a:pt x="96982" y="110837"/>
                </a:cubicBezTo>
                <a:cubicBezTo>
                  <a:pt x="138546" y="127001"/>
                  <a:pt x="223982" y="78509"/>
                  <a:pt x="249382" y="96982"/>
                </a:cubicBezTo>
                <a:cubicBezTo>
                  <a:pt x="274782" y="115455"/>
                  <a:pt x="249382" y="221673"/>
                  <a:pt x="249382" y="221673"/>
                </a:cubicBezTo>
                <a:lnTo>
                  <a:pt x="249382" y="221673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48254" y="2496280"/>
            <a:ext cx="2992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СТАНИШТЕ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СКЛОНИШТЕ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ИЗВОР ХРАНЕ </a:t>
            </a:r>
          </a:p>
        </p:txBody>
      </p:sp>
      <p:sp>
        <p:nvSpPr>
          <p:cNvPr id="29" name="Freeform 28"/>
          <p:cNvSpPr/>
          <p:nvPr/>
        </p:nvSpPr>
        <p:spPr>
          <a:xfrm>
            <a:off x="5749636" y="3976255"/>
            <a:ext cx="2036619" cy="771236"/>
          </a:xfrm>
          <a:custGeom>
            <a:avLst/>
            <a:gdLst>
              <a:gd name="connsiteX0" fmla="*/ 0 w 2036619"/>
              <a:gd name="connsiteY0" fmla="*/ 0 h 771236"/>
              <a:gd name="connsiteX1" fmla="*/ 332509 w 2036619"/>
              <a:gd name="connsiteY1" fmla="*/ 609600 h 771236"/>
              <a:gd name="connsiteX2" fmla="*/ 1745673 w 2036619"/>
              <a:gd name="connsiteY2" fmla="*/ 748145 h 771236"/>
              <a:gd name="connsiteX3" fmla="*/ 2036619 w 2036619"/>
              <a:gd name="connsiteY3" fmla="*/ 748145 h 77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6619" h="771236">
                <a:moveTo>
                  <a:pt x="0" y="0"/>
                </a:moveTo>
                <a:cubicBezTo>
                  <a:pt x="20782" y="242454"/>
                  <a:pt x="41564" y="484909"/>
                  <a:pt x="332509" y="609600"/>
                </a:cubicBezTo>
                <a:cubicBezTo>
                  <a:pt x="623455" y="734291"/>
                  <a:pt x="1461655" y="725054"/>
                  <a:pt x="1745673" y="748145"/>
                </a:cubicBezTo>
                <a:cubicBezTo>
                  <a:pt x="2029691" y="771236"/>
                  <a:pt x="2033155" y="759690"/>
                  <a:pt x="2036619" y="748145"/>
                </a:cubicBez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>
            <a:off x="7855527" y="4710548"/>
            <a:ext cx="457200" cy="138544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2912690" flipH="1">
            <a:off x="7757567" y="4861218"/>
            <a:ext cx="299813" cy="45719"/>
          </a:xfrm>
          <a:custGeom>
            <a:avLst/>
            <a:gdLst>
              <a:gd name="connsiteX0" fmla="*/ 457200 w 457200"/>
              <a:gd name="connsiteY0" fmla="*/ 55417 h 138544"/>
              <a:gd name="connsiteX1" fmla="*/ 138546 w 457200"/>
              <a:gd name="connsiteY1" fmla="*/ 13854 h 138544"/>
              <a:gd name="connsiteX2" fmla="*/ 0 w 457200"/>
              <a:gd name="connsiteY2" fmla="*/ 138544 h 138544"/>
              <a:gd name="connsiteX3" fmla="*/ 0 w 457200"/>
              <a:gd name="connsiteY3" fmla="*/ 138544 h 13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138544">
                <a:moveTo>
                  <a:pt x="457200" y="55417"/>
                </a:moveTo>
                <a:cubicBezTo>
                  <a:pt x="335973" y="27708"/>
                  <a:pt x="214746" y="0"/>
                  <a:pt x="138546" y="13854"/>
                </a:cubicBezTo>
                <a:cubicBezTo>
                  <a:pt x="62346" y="27708"/>
                  <a:pt x="0" y="138544"/>
                  <a:pt x="0" y="138544"/>
                </a:cubicBezTo>
                <a:lnTo>
                  <a:pt x="0" y="138544"/>
                </a:lnTo>
              </a:path>
            </a:pathLst>
          </a:custGeom>
          <a:ln w="38100">
            <a:solidFill>
              <a:srgbClr val="6EA9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06018" y="4712916"/>
            <a:ext cx="241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БИЉКЕ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7578437" y="5280999"/>
            <a:ext cx="4197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ПРИЧВРШЋУЈЕ БИЉКУ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ИЗ ТЛА УЗИМА ВОДУ </a:t>
            </a:r>
            <a:r>
              <a:rPr lang="sr-Cyrl-BA" sz="2400" b="1" smtClean="0">
                <a:latin typeface="Arial" pitchFamily="34" charset="0"/>
                <a:cs typeface="Arial" pitchFamily="34" charset="0"/>
              </a:rPr>
              <a:t>И </a:t>
            </a:r>
            <a:r>
              <a:rPr lang="sr-Cyrl-BA" sz="2400" b="1" smtClean="0">
                <a:latin typeface="Arial" pitchFamily="34" charset="0"/>
                <a:cs typeface="Arial" pitchFamily="34" charset="0"/>
              </a:rPr>
              <a:t>ХРАНЉИВЕ </a:t>
            </a:r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МАТЕРИЈЕ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oie_transparent (39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79418"/>
            <a:ext cx="1908745" cy="964415"/>
          </a:xfrm>
          <a:prstGeom prst="rect">
            <a:avLst/>
          </a:prstGeom>
        </p:spPr>
      </p:pic>
      <p:pic>
        <p:nvPicPr>
          <p:cNvPr id="35" name="Picture 34" descr="nasel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3" y="4405745"/>
            <a:ext cx="2050472" cy="1537854"/>
          </a:xfrm>
          <a:prstGeom prst="rect">
            <a:avLst/>
          </a:prstGeom>
        </p:spPr>
      </p:pic>
      <p:pic>
        <p:nvPicPr>
          <p:cNvPr id="36" name="Picture 8" descr="Шта једе кртицу у шуми - Опште информације - 2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022" y="1300162"/>
            <a:ext cx="1806978" cy="102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Еартхворм. Животни стил и станиште глиста &gt; Занимљив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1" y="230094"/>
            <a:ext cx="2044015" cy="1173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213" y="5441879"/>
            <a:ext cx="1851837" cy="123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1383</TotalTime>
  <Words>216</Words>
  <Application>Microsoft Office PowerPoint</Application>
  <PresentationFormat>Custom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    </vt:lpstr>
      <vt:lpstr>   ЗЕМЉИШТЕ  (ТЛО)</vt:lpstr>
      <vt:lpstr>Учили смо да су четири основна услова за живот на земљи:</vt:lpstr>
      <vt:lpstr> Земљиште или тло је површински слој земље.</vt:lpstr>
      <vt:lpstr>ВРСТЕ ТЛА ИЛИ ЗЕМЉИШТА</vt:lpstr>
      <vt:lpstr>Ова земљишта се разликују по боји, растреситости и влажности.</vt:lpstr>
      <vt:lpstr>На основу плодности земљишта разликујемо:</vt:lpstr>
      <vt:lpstr> НЕЗАГАЂЕНО ЗЕМЉИШТЕ ЈЕ ВАЖАН УСЛОВ ЗА ЖИВОТ БИЉАКА, ЖИВОТИЊА И ЧОВЈЕКА.</vt:lpstr>
      <vt:lpstr>Slide 9</vt:lpstr>
      <vt:lpstr>Како настаје хумус?</vt:lpstr>
      <vt:lpstr>Како настаје тло?</vt:lpstr>
      <vt:lpstr>ЗАДАТАК ЗА САМОСТАЛАН РАД:    Засадите у саксију неку од зачинских биљки (рузмарин, босиљак, невен...) и брините о њој.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ЗЕМЉИШТЕ  (ТЛО)  УСЛОВ ЖИВОТА НА ЗЕМЉИ</dc:title>
  <dc:creator>admin</dc:creator>
  <cp:lastModifiedBy>PC</cp:lastModifiedBy>
  <cp:revision>49</cp:revision>
  <dcterms:created xsi:type="dcterms:W3CDTF">2020-05-01T16:51:34Z</dcterms:created>
  <dcterms:modified xsi:type="dcterms:W3CDTF">2020-05-08T18:39:58Z</dcterms:modified>
</cp:coreProperties>
</file>