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2" r:id="rId1"/>
  </p:sldMasterIdLst>
  <p:sldIdLst>
    <p:sldId id="256" r:id="rId2"/>
    <p:sldId id="257" r:id="rId3"/>
    <p:sldId id="258" r:id="rId4"/>
    <p:sldId id="260" r:id="rId5"/>
    <p:sldId id="261" r:id="rId6"/>
    <p:sldId id="270" r:id="rId7"/>
    <p:sldId id="271" r:id="rId8"/>
    <p:sldId id="283" r:id="rId9"/>
    <p:sldId id="273" r:id="rId10"/>
    <p:sldId id="275" r:id="rId11"/>
    <p:sldId id="276" r:id="rId12"/>
    <p:sldId id="277" r:id="rId13"/>
    <p:sldId id="278" r:id="rId14"/>
    <p:sldId id="279" r:id="rId15"/>
    <p:sldId id="280" r:id="rId16"/>
    <p:sldId id="281" r:id="rId17"/>
    <p:sldId id="284" r:id="rId18"/>
    <p:sldId id="282"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5B858DD-35FA-4C46-A47A-73ED31660413}">
          <p14:sldIdLst>
            <p14:sldId id="256"/>
          </p14:sldIdLst>
        </p14:section>
        <p14:section name="Untitled Section" id="{4B8F0DE1-E9CA-4C8A-A732-96B7C7BFDB76}">
          <p14:sldIdLst>
            <p14:sldId id="257"/>
            <p14:sldId id="258"/>
            <p14:sldId id="260"/>
            <p14:sldId id="261"/>
            <p14:sldId id="270"/>
            <p14:sldId id="271"/>
            <p14:sldId id="283"/>
            <p14:sldId id="273"/>
            <p14:sldId id="275"/>
            <p14:sldId id="276"/>
            <p14:sldId id="277"/>
            <p14:sldId id="278"/>
            <p14:sldId id="279"/>
            <p14:sldId id="280"/>
            <p14:sldId id="281"/>
            <p14:sldId id="284"/>
            <p14:sldId id="28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stavnik" initials="N" lastIdx="1" clrIdx="0">
    <p:extLst>
      <p:ext uri="{19B8F6BF-5375-455C-9EA6-DF929625EA0E}">
        <p15:presenceInfo xmlns:p15="http://schemas.microsoft.com/office/powerpoint/2012/main" userId="Nastavni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5" autoAdjust="0"/>
    <p:restoredTop sz="94660"/>
  </p:normalViewPr>
  <p:slideViewPr>
    <p:cSldViewPr snapToGrid="0">
      <p:cViewPr varScale="1">
        <p:scale>
          <a:sx n="73" d="100"/>
          <a:sy n="73" d="100"/>
        </p:scale>
        <p:origin x="49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61034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88338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44072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676887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32780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5/9/2020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59730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5/9/2020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74429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5/9/2020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3704881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08392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2A54C80-263E-416B-A8E0-580EDEADCBDC}" type="datetimeFigureOut">
              <a:rPr lang="en-US" smtClean="0"/>
              <a:t>5/9/2020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1780194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92035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smtClean="0"/>
              <a:t>5/9/2020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3246464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49544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B61BEF0D-F0BB-DE4B-95CE-6DB70DBA9567}" type="datetimeFigureOut">
              <a:rPr lang="en-US" smtClean="0"/>
              <a:pPr/>
              <a:t>5/9/2020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00231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61BEF0D-F0BB-DE4B-95CE-6DB70DBA9567}" type="datetimeFigureOut">
              <a:rPr lang="en-US" smtClean="0"/>
              <a:pPr/>
              <a:t>5/9/2020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31406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2A54C80-263E-416B-A8E0-580EDEADCBDC}" type="datetimeFigureOut">
              <a:rPr lang="en-US" smtClean="0"/>
              <a:t>5/9/2020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2641526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43015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61BEF0D-F0BB-DE4B-95CE-6DB70DBA9567}" type="datetimeFigureOut">
              <a:rPr lang="en-US" smtClean="0"/>
              <a:pPr/>
              <a:t>5/9/2020</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43631289"/>
      </p:ext>
    </p:extLst>
  </p:cSld>
  <p:clrMap bg1="dk1" tx1="lt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3024" y="755374"/>
            <a:ext cx="7911549" cy="3295461"/>
          </a:xfrm>
        </p:spPr>
        <p:txBody>
          <a:bodyPr/>
          <a:lstStyle/>
          <a:p>
            <a:pPr algn="ctr"/>
            <a:r>
              <a:rPr lang="sr-Cyrl-BA" sz="4400" dirty="0">
                <a:solidFill>
                  <a:schemeClr val="tx1"/>
                </a:solidFill>
                <a:latin typeface="Calibri" panose="020F0502020204030204" pitchFamily="34" charset="0"/>
                <a:cs typeface="Calibri" panose="020F0502020204030204" pitchFamily="34" charset="0"/>
              </a:rPr>
              <a:t>МОСТАРСКО-ЛИВАЊСКА </a:t>
            </a:r>
            <a:br>
              <a:rPr lang="sr-Cyrl-BA" sz="4400" dirty="0">
                <a:solidFill>
                  <a:schemeClr val="tx1"/>
                </a:solidFill>
                <a:latin typeface="Calibri" panose="020F0502020204030204" pitchFamily="34" charset="0"/>
                <a:cs typeface="Calibri" panose="020F0502020204030204" pitchFamily="34" charset="0"/>
              </a:rPr>
            </a:br>
            <a:r>
              <a:rPr lang="sr-Cyrl-BA" sz="4400" dirty="0">
                <a:solidFill>
                  <a:schemeClr val="tx1"/>
                </a:solidFill>
                <a:latin typeface="Calibri" panose="020F0502020204030204" pitchFamily="34" charset="0"/>
                <a:cs typeface="Calibri" panose="020F0502020204030204" pitchFamily="34" charset="0"/>
              </a:rPr>
              <a:t>И</a:t>
            </a:r>
            <a:br>
              <a:rPr lang="sr-Cyrl-BA" sz="4400" dirty="0">
                <a:solidFill>
                  <a:schemeClr val="tx1"/>
                </a:solidFill>
                <a:latin typeface="Calibri" panose="020F0502020204030204" pitchFamily="34" charset="0"/>
                <a:cs typeface="Calibri" panose="020F0502020204030204" pitchFamily="34" charset="0"/>
              </a:rPr>
            </a:br>
            <a:r>
              <a:rPr lang="sr-Cyrl-BA" sz="4400" dirty="0">
                <a:solidFill>
                  <a:schemeClr val="tx1"/>
                </a:solidFill>
                <a:latin typeface="Calibri" panose="020F0502020204030204" pitchFamily="34" charset="0"/>
                <a:cs typeface="Calibri" panose="020F0502020204030204" pitchFamily="34" charset="0"/>
              </a:rPr>
              <a:t>БИХАЋКА РЕГИЈА</a:t>
            </a:r>
            <a:r>
              <a:rPr lang="sr-Cyrl-RS" sz="4400" dirty="0">
                <a:solidFill>
                  <a:schemeClr val="tx1"/>
                </a:solidFill>
                <a:latin typeface="Calibri" panose="020F0502020204030204" pitchFamily="34" charset="0"/>
                <a:cs typeface="Calibri" panose="020F0502020204030204" pitchFamily="34" charset="0"/>
              </a:rPr>
              <a:t/>
            </a:r>
            <a:br>
              <a:rPr lang="sr-Cyrl-RS" sz="4400" dirty="0">
                <a:solidFill>
                  <a:schemeClr val="tx1"/>
                </a:solidFill>
                <a:latin typeface="Calibri" panose="020F0502020204030204" pitchFamily="34" charset="0"/>
                <a:cs typeface="Calibri" panose="020F0502020204030204" pitchFamily="34" charset="0"/>
              </a:rPr>
            </a:br>
            <a:r>
              <a:rPr lang="sr-Cyrl-RS" sz="4000" dirty="0">
                <a:solidFill>
                  <a:schemeClr val="tx1"/>
                </a:solidFill>
                <a:latin typeface="Calibri" panose="020F0502020204030204" pitchFamily="34" charset="0"/>
                <a:cs typeface="Calibri" panose="020F0502020204030204" pitchFamily="34" charset="0"/>
              </a:rPr>
              <a:t/>
            </a:r>
            <a:br>
              <a:rPr lang="sr-Cyrl-RS" sz="4000" dirty="0">
                <a:solidFill>
                  <a:schemeClr val="tx1"/>
                </a:solidFill>
                <a:latin typeface="Calibri" panose="020F0502020204030204" pitchFamily="34" charset="0"/>
                <a:cs typeface="Calibri" panose="020F0502020204030204" pitchFamily="34" charset="0"/>
              </a:rPr>
            </a:br>
            <a:r>
              <a:rPr lang="sr-Cyrl-RS" sz="2400" dirty="0">
                <a:solidFill>
                  <a:schemeClr val="tx1"/>
                </a:solidFill>
                <a:latin typeface="Calibri" panose="020F0502020204030204" pitchFamily="34" charset="0"/>
                <a:cs typeface="Calibri" panose="020F0502020204030204" pitchFamily="34" charset="0"/>
              </a:rPr>
              <a:t>ФИЗИЧКО И ДРУШТВЕНО ГЕОГРАФСКЕ ОДЛИКЕ</a:t>
            </a:r>
            <a:endParaRPr lang="en-US" sz="2400" dirty="0">
              <a:solidFill>
                <a:schemeClr val="tx1"/>
              </a:solidFill>
              <a:latin typeface="Calibri" panose="020F0502020204030204" pitchFamily="34" charset="0"/>
              <a:cs typeface="Calibri" panose="020F0502020204030204" pitchFamily="34" charset="0"/>
            </a:endParaRPr>
          </a:p>
        </p:txBody>
      </p:sp>
      <p:sp>
        <p:nvSpPr>
          <p:cNvPr id="3" name="Subtitle 2"/>
          <p:cNvSpPr>
            <a:spLocks noGrp="1"/>
          </p:cNvSpPr>
          <p:nvPr>
            <p:ph type="subTitle" idx="1"/>
          </p:nvPr>
        </p:nvSpPr>
        <p:spPr>
          <a:xfrm>
            <a:off x="2278077" y="5915024"/>
            <a:ext cx="7787034" cy="524101"/>
          </a:xfrm>
        </p:spPr>
        <p:txBody>
          <a:bodyPr>
            <a:normAutofit fontScale="85000" lnSpcReduction="20000"/>
          </a:bodyPr>
          <a:lstStyle/>
          <a:p>
            <a:r>
              <a:rPr lang="sr-Cyrl-RS" dirty="0">
                <a:solidFill>
                  <a:srgbClr val="FF0000"/>
                </a:solidFill>
              </a:rPr>
              <a:t>За данас вам треба , уџбеник за 9.разред, свеска, радна свеска и атлас</a:t>
            </a:r>
            <a:endParaRPr lang="en-US" dirty="0">
              <a:solidFill>
                <a:srgbClr val="FF0000"/>
              </a:solidFill>
            </a:endParaRPr>
          </a:p>
        </p:txBody>
      </p:sp>
    </p:spTree>
    <p:extLst>
      <p:ext uri="{BB962C8B-B14F-4D97-AF65-F5344CB8AC3E}">
        <p14:creationId xmlns:p14="http://schemas.microsoft.com/office/powerpoint/2010/main" val="4281650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4327" y="52232"/>
            <a:ext cx="8596668" cy="447675"/>
          </a:xfrm>
        </p:spPr>
        <p:txBody>
          <a:bodyPr>
            <a:noAutofit/>
          </a:bodyPr>
          <a:lstStyle/>
          <a:p>
            <a:pPr algn="ctr"/>
            <a:r>
              <a:rPr lang="sr-Cyrl-RS" sz="2400" dirty="0">
                <a:solidFill>
                  <a:schemeClr val="tx1"/>
                </a:solidFill>
              </a:rPr>
              <a:t>   </a:t>
            </a:r>
            <a:br>
              <a:rPr lang="sr-Cyrl-RS" sz="2400" dirty="0">
                <a:solidFill>
                  <a:schemeClr val="tx1"/>
                </a:solidFill>
              </a:rPr>
            </a:br>
            <a:r>
              <a:rPr lang="sr-Cyrl-RS" sz="2400" dirty="0">
                <a:solidFill>
                  <a:schemeClr val="tx1"/>
                </a:solidFill>
              </a:rPr>
              <a:t>   РЕЉЕФ</a:t>
            </a:r>
            <a:endParaRPr lang="en-US" sz="2400" dirty="0">
              <a:solidFill>
                <a:schemeClr val="tx1"/>
              </a:solidFill>
            </a:endParaRPr>
          </a:p>
        </p:txBody>
      </p:sp>
      <p:sp>
        <p:nvSpPr>
          <p:cNvPr id="3" name="Content Placeholder 2"/>
          <p:cNvSpPr>
            <a:spLocks noGrp="1"/>
          </p:cNvSpPr>
          <p:nvPr>
            <p:ph idx="1"/>
          </p:nvPr>
        </p:nvSpPr>
        <p:spPr>
          <a:xfrm>
            <a:off x="655131" y="585710"/>
            <a:ext cx="10980278" cy="2533650"/>
          </a:xfrm>
        </p:spPr>
        <p:txBody>
          <a:bodyPr>
            <a:normAutofit fontScale="62500" lnSpcReduction="20000"/>
          </a:bodyPr>
          <a:lstStyle/>
          <a:p>
            <a:pPr marL="0" indent="0">
              <a:buNone/>
            </a:pPr>
            <a:r>
              <a:rPr lang="sr-Cyrl-RS" sz="2900" dirty="0">
                <a:solidFill>
                  <a:srgbClr val="C00000"/>
                </a:solidFill>
              </a:rPr>
              <a:t> </a:t>
            </a:r>
          </a:p>
          <a:p>
            <a:pPr marL="0" indent="0">
              <a:buNone/>
            </a:pPr>
            <a:endParaRPr lang="sr-Cyrl-RS" sz="2600" dirty="0"/>
          </a:p>
          <a:p>
            <a:pPr marL="0" indent="0">
              <a:buNone/>
            </a:pPr>
            <a:r>
              <a:rPr lang="sr-Cyrl-RS" sz="2600" dirty="0"/>
              <a:t>Сјеверни дијелови ове регије припадају Ободу Панонске низије. Ту убрајамо  долину Уне и Сане и рудне и флишне планине средње висине ( Мајданска планина ) </a:t>
            </a:r>
          </a:p>
          <a:p>
            <a:pPr marL="0" indent="0">
              <a:buNone/>
            </a:pPr>
            <a:r>
              <a:rPr lang="sr-Cyrl-RS" sz="2600" dirty="0"/>
              <a:t>Јужни дио регије је у оквиру планинско-котлинске области. Чине га била и поља ( Грмеч, Осјеченица, Клековача, Луњевача )</a:t>
            </a:r>
          </a:p>
          <a:p>
            <a:pPr marL="0" indent="0">
              <a:buNone/>
            </a:pPr>
            <a:r>
              <a:rPr lang="sr-Cyrl-RS" sz="2600" dirty="0"/>
              <a:t>ГРМЕЧ – је кречњачка планина смјештена између Уне и Сане. Дуга је 65 км, широка до 18 км а виока 1605 </a:t>
            </a:r>
            <a:r>
              <a:rPr lang="en-US" sz="2600" dirty="0"/>
              <a:t>m</a:t>
            </a:r>
            <a:r>
              <a:rPr lang="sr-Cyrl-BA" sz="2600" dirty="0"/>
              <a:t> ( Црни врх ) </a:t>
            </a:r>
            <a:endParaRPr lang="sr-Cyrl-RS" sz="2600" dirty="0"/>
          </a:p>
          <a:p>
            <a:pPr marL="0" indent="0">
              <a:buNone/>
            </a:pPr>
            <a:r>
              <a:rPr lang="sr-Cyrl-RS" sz="2600" dirty="0"/>
              <a:t>   </a:t>
            </a:r>
            <a:endParaRPr lang="en-US" sz="2600" dirty="0"/>
          </a:p>
        </p:txBody>
      </p:sp>
      <p:pic>
        <p:nvPicPr>
          <p:cNvPr id="5" name="Slika 4">
            <a:extLst>
              <a:ext uri="{FF2B5EF4-FFF2-40B4-BE49-F238E27FC236}">
                <a16:creationId xmlns:a16="http://schemas.microsoft.com/office/drawing/2014/main" id="{C0DBCEF1-BE9B-4511-99DD-59AAAFB596E9}"/>
              </a:ext>
            </a:extLst>
          </p:cNvPr>
          <p:cNvPicPr>
            <a:picLocks noChangeAspect="1"/>
          </p:cNvPicPr>
          <p:nvPr/>
        </p:nvPicPr>
        <p:blipFill>
          <a:blip r:embed="rId2"/>
          <a:stretch>
            <a:fillRect/>
          </a:stretch>
        </p:blipFill>
        <p:spPr>
          <a:xfrm>
            <a:off x="1073426" y="3003856"/>
            <a:ext cx="10045148" cy="3480469"/>
          </a:xfrm>
          <a:prstGeom prst="rect">
            <a:avLst/>
          </a:prstGeom>
        </p:spPr>
      </p:pic>
    </p:spTree>
    <p:extLst>
      <p:ext uri="{BB962C8B-B14F-4D97-AF65-F5344CB8AC3E}">
        <p14:creationId xmlns:p14="http://schemas.microsoft.com/office/powerpoint/2010/main" val="2361737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7783092-90F6-479D-8CEE-34E64E7934B5}"/>
              </a:ext>
            </a:extLst>
          </p:cNvPr>
          <p:cNvSpPr>
            <a:spLocks noGrp="1"/>
          </p:cNvSpPr>
          <p:nvPr>
            <p:ph type="title"/>
          </p:nvPr>
        </p:nvSpPr>
        <p:spPr>
          <a:xfrm>
            <a:off x="304800" y="452717"/>
            <a:ext cx="11542643" cy="6107109"/>
          </a:xfrm>
        </p:spPr>
        <p:txBody>
          <a:bodyPr/>
          <a:lstStyle/>
          <a:p>
            <a:pPr algn="ctr"/>
            <a:r>
              <a:rPr lang="sr-Cyrl-BA" dirty="0"/>
              <a:t>Клима</a:t>
            </a:r>
            <a:br>
              <a:rPr lang="sr-Cyrl-BA" dirty="0"/>
            </a:br>
            <a:r>
              <a:rPr lang="sr-Cyrl-BA" sz="1600" dirty="0" err="1"/>
              <a:t>Клима</a:t>
            </a:r>
            <a:r>
              <a:rPr lang="sr-Cyrl-BA" sz="1600" dirty="0"/>
              <a:t> регије је </a:t>
            </a:r>
            <a:r>
              <a:rPr lang="sr-Cyrl-BA" sz="1600" dirty="0" err="1"/>
              <a:t>умјереноконтинентална</a:t>
            </a:r>
            <a:r>
              <a:rPr lang="sr-Cyrl-BA" sz="1600" dirty="0"/>
              <a:t> са топлим и сувим љетима, док су зиме умјерено хладне са доста падавина, углавном кише. Планинска клима, са доста снијега зими, влада на већим</a:t>
            </a:r>
            <a:br>
              <a:rPr lang="sr-Cyrl-BA" sz="1600" dirty="0"/>
            </a:br>
            <a:r>
              <a:rPr lang="sr-Cyrl-BA" sz="1600" dirty="0"/>
              <a:t>надморским висинама.</a:t>
            </a:r>
            <a:endParaRPr lang="sr-Cyrl-BA" dirty="0"/>
          </a:p>
        </p:txBody>
      </p:sp>
      <p:pic>
        <p:nvPicPr>
          <p:cNvPr id="5" name="Slika 4">
            <a:extLst>
              <a:ext uri="{FF2B5EF4-FFF2-40B4-BE49-F238E27FC236}">
                <a16:creationId xmlns:a16="http://schemas.microsoft.com/office/drawing/2014/main" id="{953B87C9-F375-43B5-A36D-7319BDB1BD41}"/>
              </a:ext>
            </a:extLst>
          </p:cNvPr>
          <p:cNvPicPr>
            <a:picLocks noChangeAspect="1"/>
          </p:cNvPicPr>
          <p:nvPr/>
        </p:nvPicPr>
        <p:blipFill>
          <a:blip r:embed="rId2"/>
          <a:stretch>
            <a:fillRect/>
          </a:stretch>
        </p:blipFill>
        <p:spPr>
          <a:xfrm>
            <a:off x="3617844" y="2111578"/>
            <a:ext cx="5764696" cy="4293705"/>
          </a:xfrm>
          <a:prstGeom prst="rect">
            <a:avLst/>
          </a:prstGeom>
        </p:spPr>
      </p:pic>
    </p:spTree>
    <p:extLst>
      <p:ext uri="{BB962C8B-B14F-4D97-AF65-F5344CB8AC3E}">
        <p14:creationId xmlns:p14="http://schemas.microsoft.com/office/powerpoint/2010/main" val="3097447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9FC2646-787A-436C-A378-CDEACB68CF49}"/>
              </a:ext>
            </a:extLst>
          </p:cNvPr>
          <p:cNvSpPr>
            <a:spLocks noGrp="1"/>
          </p:cNvSpPr>
          <p:nvPr>
            <p:ph type="title"/>
          </p:nvPr>
        </p:nvSpPr>
        <p:spPr>
          <a:xfrm>
            <a:off x="172279" y="452718"/>
            <a:ext cx="11847444" cy="6252882"/>
          </a:xfrm>
        </p:spPr>
        <p:txBody>
          <a:bodyPr/>
          <a:lstStyle/>
          <a:p>
            <a:pPr algn="ctr"/>
            <a:r>
              <a:rPr lang="sr-Cyrl-BA" dirty="0"/>
              <a:t>Хидрографија</a:t>
            </a:r>
            <a:br>
              <a:rPr lang="sr-Cyrl-BA" dirty="0"/>
            </a:br>
            <a:r>
              <a:rPr lang="sr-Cyrl-BA" sz="2000" dirty="0"/>
              <a:t>Због великих количина падавина регија је богата </a:t>
            </a:r>
            <a:r>
              <a:rPr lang="sr-Cyrl-BA" sz="2000"/>
              <a:t>површинским воденим </a:t>
            </a:r>
            <a:r>
              <a:rPr lang="sr-Cyrl-BA" sz="2000" dirty="0"/>
              <a:t>токовима. Све ријеке ове регије припадају површинском сливу. Најзначајнија је ријека Уна. Источним дијелом регије протиче Сана, десна притока Уне. Дуга је 146 км. Настаје од четири јака крашка врела а у Уну се </a:t>
            </a:r>
            <a:r>
              <a:rPr lang="sr-Cyrl-BA" sz="2000" dirty="0" err="1"/>
              <a:t>улијева</a:t>
            </a:r>
            <a:r>
              <a:rPr lang="sr-Cyrl-BA" sz="2000" dirty="0"/>
              <a:t> код Новог Града у Републици Српској.</a:t>
            </a:r>
            <a:br>
              <a:rPr lang="sr-Cyrl-BA" sz="2000" dirty="0"/>
            </a:br>
            <a:r>
              <a:rPr lang="sr-Cyrl-BA" sz="2000" dirty="0"/>
              <a:t/>
            </a:r>
            <a:br>
              <a:rPr lang="sr-Cyrl-BA" sz="2000" dirty="0"/>
            </a:br>
            <a:r>
              <a:rPr lang="sr-Cyrl-BA" sz="2000" dirty="0"/>
              <a:t/>
            </a:r>
            <a:br>
              <a:rPr lang="sr-Cyrl-BA" sz="2000" dirty="0"/>
            </a:br>
            <a:r>
              <a:rPr lang="sr-Cyrl-BA" sz="2000" dirty="0"/>
              <a:t/>
            </a:r>
            <a:br>
              <a:rPr lang="sr-Cyrl-BA" sz="2000" dirty="0"/>
            </a:br>
            <a:r>
              <a:rPr lang="sr-Cyrl-BA" sz="2000" dirty="0"/>
              <a:t/>
            </a:r>
            <a:br>
              <a:rPr lang="sr-Cyrl-BA" sz="2000" dirty="0"/>
            </a:br>
            <a:r>
              <a:rPr lang="sr-Cyrl-BA" sz="2000" dirty="0"/>
              <a:t/>
            </a:r>
            <a:br>
              <a:rPr lang="sr-Cyrl-BA" sz="2000" dirty="0"/>
            </a:br>
            <a:r>
              <a:rPr lang="sr-Cyrl-BA" sz="2000" dirty="0"/>
              <a:t/>
            </a:r>
            <a:br>
              <a:rPr lang="sr-Cyrl-BA" sz="2000" dirty="0"/>
            </a:br>
            <a:r>
              <a:rPr lang="sr-Cyrl-BA" sz="2000" dirty="0"/>
              <a:t/>
            </a:r>
            <a:br>
              <a:rPr lang="sr-Cyrl-BA" sz="2000" dirty="0"/>
            </a:br>
            <a:r>
              <a:rPr lang="sr-Cyrl-BA" sz="2000" dirty="0"/>
              <a:t/>
            </a:r>
            <a:br>
              <a:rPr lang="sr-Cyrl-BA" sz="2000" dirty="0"/>
            </a:br>
            <a:r>
              <a:rPr lang="sr-Cyrl-BA" sz="2000" dirty="0"/>
              <a:t/>
            </a:r>
            <a:br>
              <a:rPr lang="sr-Cyrl-BA" sz="2000" dirty="0"/>
            </a:br>
            <a:r>
              <a:rPr lang="sr-Cyrl-BA" sz="2000" dirty="0"/>
              <a:t/>
            </a:r>
            <a:br>
              <a:rPr lang="sr-Cyrl-BA" sz="2000" dirty="0"/>
            </a:br>
            <a:r>
              <a:rPr lang="sr-Cyrl-BA" sz="2000" dirty="0"/>
              <a:t/>
            </a:r>
            <a:br>
              <a:rPr lang="sr-Cyrl-BA" sz="2000" dirty="0"/>
            </a:br>
            <a:r>
              <a:rPr lang="sr-Cyrl-BA" sz="2000" dirty="0"/>
              <a:t>Ријека Уна представља посебно природно богатство регије. Усјекла је дубоку долину са клисурама  и кањонима  и са великим бројем брзака и водопада. </a:t>
            </a:r>
            <a:br>
              <a:rPr lang="sr-Cyrl-BA" sz="2000" dirty="0"/>
            </a:br>
            <a:r>
              <a:rPr lang="sr-Cyrl-BA" sz="2000" dirty="0"/>
              <a:t/>
            </a:r>
            <a:br>
              <a:rPr lang="sr-Cyrl-BA" sz="2000" dirty="0"/>
            </a:br>
            <a:r>
              <a:rPr lang="sr-Cyrl-BA" sz="2000" dirty="0"/>
              <a:t/>
            </a:r>
            <a:br>
              <a:rPr lang="sr-Cyrl-BA" sz="2000" dirty="0"/>
            </a:br>
            <a:r>
              <a:rPr lang="sr-Cyrl-BA" sz="2000" dirty="0"/>
              <a:t/>
            </a:r>
            <a:br>
              <a:rPr lang="sr-Cyrl-BA" sz="2000" dirty="0"/>
            </a:br>
            <a:r>
              <a:rPr lang="sr-Cyrl-BA" sz="2000" dirty="0"/>
              <a:t/>
            </a:r>
            <a:br>
              <a:rPr lang="sr-Cyrl-BA" sz="2000" dirty="0"/>
            </a:br>
            <a:r>
              <a:rPr lang="sr-Cyrl-BA" sz="2000" dirty="0"/>
              <a:t/>
            </a:r>
            <a:br>
              <a:rPr lang="sr-Cyrl-BA" sz="2000" dirty="0"/>
            </a:br>
            <a:r>
              <a:rPr lang="sr-Cyrl-BA" sz="2000" dirty="0"/>
              <a:t/>
            </a:r>
            <a:br>
              <a:rPr lang="sr-Cyrl-BA" sz="2000" dirty="0"/>
            </a:br>
            <a:r>
              <a:rPr lang="sr-Cyrl-BA" sz="2000" dirty="0"/>
              <a:t/>
            </a:r>
            <a:br>
              <a:rPr lang="sr-Cyrl-BA" sz="2000" dirty="0"/>
            </a:br>
            <a:r>
              <a:rPr lang="sr-Cyrl-BA" sz="2000" dirty="0"/>
              <a:t/>
            </a:r>
            <a:br>
              <a:rPr lang="sr-Cyrl-BA" sz="2000" dirty="0"/>
            </a:br>
            <a:endParaRPr lang="sr-Cyrl-BA" dirty="0"/>
          </a:p>
        </p:txBody>
      </p:sp>
      <p:pic>
        <p:nvPicPr>
          <p:cNvPr id="4" name="Slika 3">
            <a:extLst>
              <a:ext uri="{FF2B5EF4-FFF2-40B4-BE49-F238E27FC236}">
                <a16:creationId xmlns:a16="http://schemas.microsoft.com/office/drawing/2014/main" id="{84AE2063-855A-48D5-AD6F-EA91D92F05F1}"/>
              </a:ext>
            </a:extLst>
          </p:cNvPr>
          <p:cNvPicPr>
            <a:picLocks noChangeAspect="1"/>
          </p:cNvPicPr>
          <p:nvPr/>
        </p:nvPicPr>
        <p:blipFill>
          <a:blip r:embed="rId2"/>
          <a:stretch>
            <a:fillRect/>
          </a:stretch>
        </p:blipFill>
        <p:spPr>
          <a:xfrm>
            <a:off x="2107096" y="2419349"/>
            <a:ext cx="7262192" cy="3120059"/>
          </a:xfrm>
          <a:prstGeom prst="rect">
            <a:avLst/>
          </a:prstGeom>
        </p:spPr>
      </p:pic>
    </p:spTree>
    <p:extLst>
      <p:ext uri="{BB962C8B-B14F-4D97-AF65-F5344CB8AC3E}">
        <p14:creationId xmlns:p14="http://schemas.microsoft.com/office/powerpoint/2010/main" val="3841173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87E3FF3-E4C9-4DE8-8778-E13E26311474}"/>
              </a:ext>
            </a:extLst>
          </p:cNvPr>
          <p:cNvSpPr>
            <a:spLocks noGrp="1"/>
          </p:cNvSpPr>
          <p:nvPr>
            <p:ph type="title"/>
          </p:nvPr>
        </p:nvSpPr>
        <p:spPr>
          <a:xfrm>
            <a:off x="145774" y="452718"/>
            <a:ext cx="11237843" cy="6133612"/>
          </a:xfrm>
        </p:spPr>
        <p:txBody>
          <a:bodyPr/>
          <a:lstStyle/>
          <a:p>
            <a:r>
              <a:rPr lang="sr-Cyrl-BA" dirty="0"/>
              <a:t/>
            </a:r>
            <a:br>
              <a:rPr lang="sr-Cyrl-BA" dirty="0"/>
            </a:br>
            <a:r>
              <a:rPr lang="sr-Cyrl-BA" dirty="0"/>
              <a:t/>
            </a:r>
            <a:br>
              <a:rPr lang="sr-Cyrl-BA" dirty="0"/>
            </a:br>
            <a:r>
              <a:rPr lang="sr-Cyrl-BA" dirty="0"/>
              <a:t/>
            </a:r>
            <a:br>
              <a:rPr lang="sr-Cyrl-BA" dirty="0"/>
            </a:br>
            <a:r>
              <a:rPr lang="sr-Cyrl-BA" dirty="0"/>
              <a:t/>
            </a:r>
            <a:br>
              <a:rPr lang="sr-Cyrl-BA" dirty="0"/>
            </a:br>
            <a:r>
              <a:rPr lang="sr-Cyrl-BA" sz="2400" dirty="0"/>
              <a:t/>
            </a:r>
            <a:br>
              <a:rPr lang="sr-Cyrl-BA" sz="2400" dirty="0"/>
            </a:br>
            <a:r>
              <a:rPr lang="sr-Cyrl-BA" sz="2400" dirty="0"/>
              <a:t/>
            </a:r>
            <a:br>
              <a:rPr lang="sr-Cyrl-BA" sz="2400" dirty="0"/>
            </a:br>
            <a:r>
              <a:rPr lang="sr-Cyrl-BA" sz="2400" dirty="0"/>
              <a:t>  Мартин Брод, водопади на Уни                               Врело Сане</a:t>
            </a:r>
          </a:p>
        </p:txBody>
      </p:sp>
      <p:pic>
        <p:nvPicPr>
          <p:cNvPr id="2050" name="Picture 2" descr="Martin Brod – mjesto gdje Unac ljubi Unu | Furaj.ba">
            <a:extLst>
              <a:ext uri="{FF2B5EF4-FFF2-40B4-BE49-F238E27FC236}">
                <a16:creationId xmlns:a16="http://schemas.microsoft.com/office/drawing/2014/main" id="{9CF90487-2B2E-41F0-BB13-B329B7581E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74" y="271670"/>
            <a:ext cx="5137425" cy="3501886"/>
          </a:xfrm>
          <a:prstGeom prst="rect">
            <a:avLst/>
          </a:prstGeom>
          <a:noFill/>
          <a:extLst>
            <a:ext uri="{909E8E84-426E-40DD-AFC4-6F175D3DCCD1}">
              <a14:hiddenFill xmlns:a14="http://schemas.microsoft.com/office/drawing/2010/main">
                <a:solidFill>
                  <a:srgbClr val="FFFFFF"/>
                </a:solidFill>
              </a14:hiddenFill>
            </a:ext>
          </a:extLst>
        </p:spPr>
      </p:pic>
      <p:pic>
        <p:nvPicPr>
          <p:cNvPr id="6" name="Slika 5">
            <a:extLst>
              <a:ext uri="{FF2B5EF4-FFF2-40B4-BE49-F238E27FC236}">
                <a16:creationId xmlns:a16="http://schemas.microsoft.com/office/drawing/2014/main" id="{3B7839B3-7AEC-42DF-966F-BC68D4D889E4}"/>
              </a:ext>
            </a:extLst>
          </p:cNvPr>
          <p:cNvPicPr>
            <a:picLocks noChangeAspect="1"/>
          </p:cNvPicPr>
          <p:nvPr/>
        </p:nvPicPr>
        <p:blipFill>
          <a:blip r:embed="rId3"/>
          <a:stretch>
            <a:fillRect/>
          </a:stretch>
        </p:blipFill>
        <p:spPr>
          <a:xfrm>
            <a:off x="6096000" y="271670"/>
            <a:ext cx="5468729" cy="3495260"/>
          </a:xfrm>
          <a:prstGeom prst="rect">
            <a:avLst/>
          </a:prstGeom>
        </p:spPr>
      </p:pic>
    </p:spTree>
    <p:extLst>
      <p:ext uri="{BB962C8B-B14F-4D97-AF65-F5344CB8AC3E}">
        <p14:creationId xmlns:p14="http://schemas.microsoft.com/office/powerpoint/2010/main" val="964257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EF9FB3D-B36E-473A-B655-824038201DF7}"/>
              </a:ext>
            </a:extLst>
          </p:cNvPr>
          <p:cNvSpPr>
            <a:spLocks noGrp="1"/>
          </p:cNvSpPr>
          <p:nvPr>
            <p:ph type="title"/>
          </p:nvPr>
        </p:nvSpPr>
        <p:spPr/>
        <p:txBody>
          <a:bodyPr/>
          <a:lstStyle/>
          <a:p>
            <a:r>
              <a:rPr lang="sr-Cyrl-BA" dirty="0"/>
              <a:t>Друштвено-географске одлике</a:t>
            </a:r>
          </a:p>
        </p:txBody>
      </p:sp>
      <p:sp>
        <p:nvSpPr>
          <p:cNvPr id="3" name="Čuvar mesta za sadržaj 2">
            <a:extLst>
              <a:ext uri="{FF2B5EF4-FFF2-40B4-BE49-F238E27FC236}">
                <a16:creationId xmlns:a16="http://schemas.microsoft.com/office/drawing/2014/main" id="{28855171-6B7F-4249-A29D-5738781DA1E8}"/>
              </a:ext>
            </a:extLst>
          </p:cNvPr>
          <p:cNvSpPr>
            <a:spLocks noGrp="1"/>
          </p:cNvSpPr>
          <p:nvPr>
            <p:ph idx="1"/>
          </p:nvPr>
        </p:nvSpPr>
        <p:spPr>
          <a:xfrm>
            <a:off x="384314" y="1219200"/>
            <a:ext cx="11025808" cy="5029199"/>
          </a:xfrm>
        </p:spPr>
        <p:txBody>
          <a:bodyPr/>
          <a:lstStyle/>
          <a:p>
            <a:r>
              <a:rPr lang="sr-Cyrl-BA" dirty="0"/>
              <a:t>Овој регији припада Унско-сански кантон</a:t>
            </a:r>
          </a:p>
          <a:p>
            <a:r>
              <a:rPr lang="sr-Cyrl-BA" dirty="0"/>
              <a:t>По попису из 2013. године ова регија има 299.343 становника.</a:t>
            </a:r>
          </a:p>
          <a:p>
            <a:r>
              <a:rPr lang="sr-Cyrl-BA" dirty="0"/>
              <a:t>Саобраћајни значај регије је веома значајан</a:t>
            </a:r>
          </a:p>
          <a:p>
            <a:r>
              <a:rPr lang="sr-Cyrl-BA" dirty="0"/>
              <a:t>Једино енергетско постројење у регији је хидроелектрана Слапови. </a:t>
            </a:r>
            <a:endParaRPr lang="en-US" dirty="0"/>
          </a:p>
          <a:p>
            <a:endParaRPr lang="en-US" dirty="0"/>
          </a:p>
          <a:p>
            <a:r>
              <a:rPr lang="sr-Cyrl-BA" dirty="0"/>
              <a:t>                                                               </a:t>
            </a:r>
            <a:endParaRPr lang="en-US" dirty="0"/>
          </a:p>
          <a:p>
            <a:endParaRPr lang="en-US" dirty="0"/>
          </a:p>
          <a:p>
            <a:endParaRPr lang="en-US" dirty="0"/>
          </a:p>
          <a:p>
            <a:endParaRPr lang="en-US" dirty="0"/>
          </a:p>
          <a:p>
            <a:endParaRPr lang="en-US" dirty="0"/>
          </a:p>
          <a:p>
            <a:pPr marL="0" indent="0">
              <a:buNone/>
            </a:pPr>
            <a:r>
              <a:rPr lang="en-US" dirty="0"/>
              <a:t>          </a:t>
            </a:r>
            <a:r>
              <a:rPr lang="sr-Cyrl-BA" dirty="0"/>
              <a:t>      </a:t>
            </a:r>
            <a:r>
              <a:rPr lang="en-US" dirty="0"/>
              <a:t> </a:t>
            </a:r>
            <a:r>
              <a:rPr lang="sr-Cyrl-BA" dirty="0"/>
              <a:t> </a:t>
            </a:r>
            <a:r>
              <a:rPr lang="sr-Cyrl-BA" sz="1800" dirty="0"/>
              <a:t>Унска пруга</a:t>
            </a:r>
            <a:r>
              <a:rPr lang="en-US" sz="1800" dirty="0"/>
              <a:t>                                  </a:t>
            </a:r>
            <a:r>
              <a:rPr lang="sr-Cyrl-BA" sz="1800" dirty="0"/>
              <a:t>      </a:t>
            </a:r>
            <a:r>
              <a:rPr lang="en-US" sz="1800" dirty="0"/>
              <a:t> </a:t>
            </a:r>
            <a:r>
              <a:rPr lang="sr-Cyrl-BA" sz="1600" dirty="0"/>
              <a:t>Хидроелектрана Слапови на ријеци Уни</a:t>
            </a:r>
          </a:p>
        </p:txBody>
      </p:sp>
      <p:pic>
        <p:nvPicPr>
          <p:cNvPr id="4" name="Slika 3">
            <a:extLst>
              <a:ext uri="{FF2B5EF4-FFF2-40B4-BE49-F238E27FC236}">
                <a16:creationId xmlns:a16="http://schemas.microsoft.com/office/drawing/2014/main" id="{5E7D150D-BB2F-453E-BC10-8DC0EF49AC99}"/>
              </a:ext>
            </a:extLst>
          </p:cNvPr>
          <p:cNvPicPr>
            <a:picLocks noChangeAspect="1"/>
          </p:cNvPicPr>
          <p:nvPr/>
        </p:nvPicPr>
        <p:blipFill>
          <a:blip r:embed="rId2"/>
          <a:stretch>
            <a:fillRect/>
          </a:stretch>
        </p:blipFill>
        <p:spPr>
          <a:xfrm>
            <a:off x="646111" y="3084030"/>
            <a:ext cx="3886132" cy="2349362"/>
          </a:xfrm>
          <a:prstGeom prst="rect">
            <a:avLst/>
          </a:prstGeom>
        </p:spPr>
      </p:pic>
      <p:pic>
        <p:nvPicPr>
          <p:cNvPr id="5" name="Slika 4">
            <a:extLst>
              <a:ext uri="{FF2B5EF4-FFF2-40B4-BE49-F238E27FC236}">
                <a16:creationId xmlns:a16="http://schemas.microsoft.com/office/drawing/2014/main" id="{C3A8B0F0-F6EB-4F70-AF7F-74A2BC155F26}"/>
              </a:ext>
            </a:extLst>
          </p:cNvPr>
          <p:cNvPicPr>
            <a:picLocks noChangeAspect="1"/>
          </p:cNvPicPr>
          <p:nvPr/>
        </p:nvPicPr>
        <p:blipFill>
          <a:blip r:embed="rId3"/>
          <a:stretch>
            <a:fillRect/>
          </a:stretch>
        </p:blipFill>
        <p:spPr>
          <a:xfrm>
            <a:off x="5444434" y="3105978"/>
            <a:ext cx="4733235" cy="2305466"/>
          </a:xfrm>
          <a:prstGeom prst="rect">
            <a:avLst/>
          </a:prstGeom>
        </p:spPr>
      </p:pic>
    </p:spTree>
    <p:extLst>
      <p:ext uri="{BB962C8B-B14F-4D97-AF65-F5344CB8AC3E}">
        <p14:creationId xmlns:p14="http://schemas.microsoft.com/office/powerpoint/2010/main" val="3566186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Čuvar mesta za sadržaj 2">
            <a:extLst>
              <a:ext uri="{FF2B5EF4-FFF2-40B4-BE49-F238E27FC236}">
                <a16:creationId xmlns:a16="http://schemas.microsoft.com/office/drawing/2014/main" id="{537C5693-2C95-4B57-B5E4-DF6A152D3483}"/>
              </a:ext>
            </a:extLst>
          </p:cNvPr>
          <p:cNvSpPr>
            <a:spLocks noGrp="1"/>
          </p:cNvSpPr>
          <p:nvPr>
            <p:ph idx="1"/>
          </p:nvPr>
        </p:nvSpPr>
        <p:spPr>
          <a:xfrm>
            <a:off x="291548" y="238540"/>
            <a:ext cx="11728174" cy="6009860"/>
          </a:xfrm>
        </p:spPr>
        <p:txBody>
          <a:bodyPr/>
          <a:lstStyle/>
          <a:p>
            <a:r>
              <a:rPr lang="sr-Cyrl-BA" dirty="0"/>
              <a:t>Бихаћ је сједиште једне од највећих пивара и БиХ</a:t>
            </a:r>
          </a:p>
          <a:p>
            <a:r>
              <a:rPr lang="sr-Cyrl-BA" dirty="0"/>
              <a:t>Бихаћка мљекара која је у власништву њемачке фирме </a:t>
            </a:r>
            <a:r>
              <a:rPr lang="en-US" dirty="0" err="1"/>
              <a:t>Meggle</a:t>
            </a:r>
            <a:r>
              <a:rPr lang="en-US" dirty="0"/>
              <a:t>, </a:t>
            </a:r>
            <a:r>
              <a:rPr lang="sr-Cyrl-BA" dirty="0"/>
              <a:t>такође је једна од водећих у БиХ</a:t>
            </a:r>
          </a:p>
          <a:p>
            <a:r>
              <a:rPr lang="sr-Cyrl-BA" dirty="0"/>
              <a:t>Изузетан привредни потенцијал регије је туризам. Он се базира на искориштавању природних љепота ријеке Уне</a:t>
            </a:r>
            <a:endParaRPr lang="sr-Latn-BA" dirty="0"/>
          </a:p>
          <a:p>
            <a:endParaRPr lang="sr-Latn-BA" dirty="0"/>
          </a:p>
          <a:p>
            <a:endParaRPr lang="sr-Latn-BA" dirty="0"/>
          </a:p>
          <a:p>
            <a:endParaRPr lang="sr-Latn-BA" dirty="0"/>
          </a:p>
          <a:p>
            <a:endParaRPr lang="sr-Latn-BA" dirty="0"/>
          </a:p>
          <a:p>
            <a:endParaRPr lang="sr-Latn-BA" dirty="0"/>
          </a:p>
          <a:p>
            <a:endParaRPr lang="sr-Latn-BA" dirty="0"/>
          </a:p>
          <a:p>
            <a:pPr marL="0" indent="0">
              <a:buNone/>
            </a:pPr>
            <a:r>
              <a:rPr lang="sr-Cyrl-BA" dirty="0"/>
              <a:t>             </a:t>
            </a:r>
            <a:r>
              <a:rPr lang="sr-Cyrl-BA" dirty="0" err="1"/>
              <a:t>Рафтинг</a:t>
            </a:r>
            <a:r>
              <a:rPr lang="sr-Cyrl-BA" dirty="0"/>
              <a:t> на ријеци Уни</a:t>
            </a:r>
            <a:r>
              <a:rPr lang="en-US" dirty="0"/>
              <a:t>                                            </a:t>
            </a:r>
            <a:r>
              <a:rPr lang="sr-Cyrl-BA" dirty="0"/>
              <a:t>             Бања Гата</a:t>
            </a:r>
          </a:p>
          <a:p>
            <a:pPr marL="0" indent="0">
              <a:buNone/>
            </a:pPr>
            <a:endParaRPr lang="sr-Cyrl-BA" dirty="0"/>
          </a:p>
        </p:txBody>
      </p:sp>
      <p:pic>
        <p:nvPicPr>
          <p:cNvPr id="2" name="Slika 1">
            <a:extLst>
              <a:ext uri="{FF2B5EF4-FFF2-40B4-BE49-F238E27FC236}">
                <a16:creationId xmlns:a16="http://schemas.microsoft.com/office/drawing/2014/main" id="{35F1524D-F520-4975-ABFF-1D75D80D069E}"/>
              </a:ext>
            </a:extLst>
          </p:cNvPr>
          <p:cNvPicPr>
            <a:picLocks noChangeAspect="1"/>
          </p:cNvPicPr>
          <p:nvPr/>
        </p:nvPicPr>
        <p:blipFill>
          <a:blip r:embed="rId2"/>
          <a:stretch>
            <a:fillRect/>
          </a:stretch>
        </p:blipFill>
        <p:spPr>
          <a:xfrm>
            <a:off x="450574" y="2109581"/>
            <a:ext cx="4613230" cy="2594942"/>
          </a:xfrm>
          <a:prstGeom prst="rect">
            <a:avLst/>
          </a:prstGeom>
        </p:spPr>
      </p:pic>
      <p:pic>
        <p:nvPicPr>
          <p:cNvPr id="4" name="Slika 3">
            <a:extLst>
              <a:ext uri="{FF2B5EF4-FFF2-40B4-BE49-F238E27FC236}">
                <a16:creationId xmlns:a16="http://schemas.microsoft.com/office/drawing/2014/main" id="{56D25BCD-4D70-4DC4-BDCB-E6025291567C}"/>
              </a:ext>
            </a:extLst>
          </p:cNvPr>
          <p:cNvPicPr>
            <a:picLocks noChangeAspect="1"/>
          </p:cNvPicPr>
          <p:nvPr/>
        </p:nvPicPr>
        <p:blipFill>
          <a:blip r:embed="rId3"/>
          <a:stretch>
            <a:fillRect/>
          </a:stretch>
        </p:blipFill>
        <p:spPr>
          <a:xfrm>
            <a:off x="6095999" y="2109582"/>
            <a:ext cx="4956314" cy="2729684"/>
          </a:xfrm>
          <a:prstGeom prst="rect">
            <a:avLst/>
          </a:prstGeom>
        </p:spPr>
      </p:pic>
    </p:spTree>
    <p:extLst>
      <p:ext uri="{BB962C8B-B14F-4D97-AF65-F5344CB8AC3E}">
        <p14:creationId xmlns:p14="http://schemas.microsoft.com/office/powerpoint/2010/main" val="3726897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B820021-2699-4CA5-8CAB-9614504029A4}"/>
              </a:ext>
            </a:extLst>
          </p:cNvPr>
          <p:cNvSpPr>
            <a:spLocks noGrp="1"/>
          </p:cNvSpPr>
          <p:nvPr>
            <p:ph type="title"/>
          </p:nvPr>
        </p:nvSpPr>
        <p:spPr>
          <a:xfrm>
            <a:off x="646111" y="452717"/>
            <a:ext cx="11267593" cy="6213125"/>
          </a:xfrm>
        </p:spPr>
        <p:txBody>
          <a:bodyPr/>
          <a:lstStyle/>
          <a:p>
            <a:r>
              <a:rPr lang="sr-Cyrl-BA" sz="1800" dirty="0"/>
              <a:t>Бихаћ је највећи град Регије. Налази се у Бихаћкој котлини.</a:t>
            </a:r>
            <a:br>
              <a:rPr lang="sr-Cyrl-BA" sz="1800" dirty="0"/>
            </a:br>
            <a:r>
              <a:rPr lang="sr-Cyrl-BA" sz="1800" dirty="0"/>
              <a:t/>
            </a:r>
            <a:br>
              <a:rPr lang="sr-Cyrl-BA" sz="1800" dirty="0"/>
            </a:br>
            <a:r>
              <a:rPr lang="sr-Cyrl-BA" sz="1800" dirty="0"/>
              <a:t/>
            </a:r>
            <a:br>
              <a:rPr lang="sr-Cyrl-BA" sz="1800" dirty="0"/>
            </a:br>
            <a:r>
              <a:rPr lang="sr-Cyrl-BA" sz="1800" dirty="0"/>
              <a:t/>
            </a:r>
            <a:br>
              <a:rPr lang="sr-Cyrl-BA" sz="1800" dirty="0"/>
            </a:br>
            <a:r>
              <a:rPr lang="sr-Cyrl-BA" sz="1800" dirty="0"/>
              <a:t/>
            </a:r>
            <a:br>
              <a:rPr lang="sr-Cyrl-BA" sz="1800" dirty="0"/>
            </a:br>
            <a:r>
              <a:rPr lang="sr-Cyrl-BA" sz="1800" dirty="0"/>
              <a:t/>
            </a:r>
            <a:br>
              <a:rPr lang="sr-Cyrl-BA" sz="1800" dirty="0"/>
            </a:br>
            <a:r>
              <a:rPr lang="sr-Cyrl-BA" sz="1800" dirty="0"/>
              <a:t/>
            </a:r>
            <a:br>
              <a:rPr lang="sr-Cyrl-BA" sz="1800" dirty="0"/>
            </a:br>
            <a:r>
              <a:rPr lang="sr-Cyrl-BA" sz="1800" dirty="0"/>
              <a:t/>
            </a:r>
            <a:br>
              <a:rPr lang="sr-Cyrl-BA" sz="1800" dirty="0"/>
            </a:br>
            <a:r>
              <a:rPr lang="sr-Cyrl-BA" sz="1800" dirty="0"/>
              <a:t/>
            </a:r>
            <a:br>
              <a:rPr lang="sr-Cyrl-BA" sz="1800" dirty="0"/>
            </a:br>
            <a:r>
              <a:rPr lang="sr-Cyrl-BA" sz="1800" dirty="0"/>
              <a:t/>
            </a:r>
            <a:br>
              <a:rPr lang="sr-Cyrl-BA" sz="1800" dirty="0"/>
            </a:br>
            <a:r>
              <a:rPr lang="sr-Cyrl-BA" sz="1800" dirty="0"/>
              <a:t/>
            </a:r>
            <a:br>
              <a:rPr lang="sr-Cyrl-BA" sz="1800" dirty="0"/>
            </a:br>
            <a:r>
              <a:rPr lang="sr-Cyrl-BA" sz="1800" dirty="0"/>
              <a:t/>
            </a:r>
            <a:br>
              <a:rPr lang="sr-Cyrl-BA" sz="1800" dirty="0"/>
            </a:br>
            <a:r>
              <a:rPr lang="sr-Cyrl-BA" sz="1800" dirty="0"/>
              <a:t/>
            </a:r>
            <a:br>
              <a:rPr lang="sr-Cyrl-BA" sz="1800" dirty="0"/>
            </a:br>
            <a:r>
              <a:rPr lang="sr-Cyrl-BA" sz="1800" dirty="0"/>
              <a:t/>
            </a:r>
            <a:br>
              <a:rPr lang="sr-Cyrl-BA" sz="1800" dirty="0"/>
            </a:br>
            <a:r>
              <a:rPr lang="sr-Cyrl-BA" sz="1800" dirty="0"/>
              <a:t/>
            </a:r>
            <a:br>
              <a:rPr lang="sr-Cyrl-BA" sz="1800" dirty="0"/>
            </a:br>
            <a:r>
              <a:rPr lang="sr-Cyrl-BA" sz="1800" dirty="0"/>
              <a:t/>
            </a:r>
            <a:br>
              <a:rPr lang="sr-Cyrl-BA" sz="1800" dirty="0"/>
            </a:br>
            <a:r>
              <a:rPr lang="sr-Cyrl-BA" sz="1800" dirty="0"/>
              <a:t/>
            </a:r>
            <a:br>
              <a:rPr lang="sr-Cyrl-BA" sz="1800" dirty="0"/>
            </a:br>
            <a:r>
              <a:rPr lang="sr-Cyrl-BA" sz="1800" dirty="0"/>
              <a:t>                                                                              Бихаћ</a:t>
            </a:r>
          </a:p>
        </p:txBody>
      </p:sp>
      <p:pic>
        <p:nvPicPr>
          <p:cNvPr id="4" name="Slika 3">
            <a:extLst>
              <a:ext uri="{FF2B5EF4-FFF2-40B4-BE49-F238E27FC236}">
                <a16:creationId xmlns:a16="http://schemas.microsoft.com/office/drawing/2014/main" id="{8C3EB0F8-40A0-4478-AFC6-A736E27C4080}"/>
              </a:ext>
            </a:extLst>
          </p:cNvPr>
          <p:cNvPicPr>
            <a:picLocks noChangeAspect="1"/>
          </p:cNvPicPr>
          <p:nvPr/>
        </p:nvPicPr>
        <p:blipFill>
          <a:blip r:embed="rId2"/>
          <a:stretch>
            <a:fillRect/>
          </a:stretch>
        </p:blipFill>
        <p:spPr>
          <a:xfrm>
            <a:off x="1736035" y="1307256"/>
            <a:ext cx="8454887" cy="3655908"/>
          </a:xfrm>
          <a:prstGeom prst="rect">
            <a:avLst/>
          </a:prstGeom>
        </p:spPr>
      </p:pic>
    </p:spTree>
    <p:extLst>
      <p:ext uri="{BB962C8B-B14F-4D97-AF65-F5344CB8AC3E}">
        <p14:creationId xmlns:p14="http://schemas.microsoft.com/office/powerpoint/2010/main" val="2335999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B820021-2699-4CA5-8CAB-9614504029A4}"/>
              </a:ext>
            </a:extLst>
          </p:cNvPr>
          <p:cNvSpPr>
            <a:spLocks noGrp="1"/>
          </p:cNvSpPr>
          <p:nvPr>
            <p:ph type="title"/>
          </p:nvPr>
        </p:nvSpPr>
        <p:spPr>
          <a:xfrm>
            <a:off x="646111" y="452717"/>
            <a:ext cx="11267593" cy="6213125"/>
          </a:xfrm>
        </p:spPr>
        <p:txBody>
          <a:bodyPr/>
          <a:lstStyle/>
          <a:p>
            <a:r>
              <a:rPr lang="sr-Cyrl-BA" sz="1800" dirty="0"/>
              <a:t/>
            </a:r>
            <a:br>
              <a:rPr lang="sr-Cyrl-BA" sz="1800" dirty="0"/>
            </a:br>
            <a:r>
              <a:rPr lang="sr-Cyrl-BA" sz="1800" dirty="0"/>
              <a:t>Остали већи градови су : Велика </a:t>
            </a:r>
            <a:r>
              <a:rPr lang="sr-Cyrl-BA" sz="1800" dirty="0" err="1"/>
              <a:t>Кладуша</a:t>
            </a:r>
            <a:r>
              <a:rPr lang="sr-Cyrl-BA" sz="1800" dirty="0"/>
              <a:t>, </a:t>
            </a:r>
            <a:r>
              <a:rPr lang="sr-Cyrl-BA" sz="1800" dirty="0" err="1"/>
              <a:t>Цазин</a:t>
            </a:r>
            <a:r>
              <a:rPr lang="sr-Cyrl-BA" sz="1800" dirty="0"/>
              <a:t>, Босанска Крупа, Сански Мост, Босански Петровац, Кључ и Дрвар.</a:t>
            </a:r>
            <a:r>
              <a:rPr lang="sr-Latn-BA" sz="1800" dirty="0"/>
              <a:t/>
            </a:r>
            <a:br>
              <a:rPr lang="sr-Latn-BA" sz="1800" dirty="0"/>
            </a:br>
            <a:r>
              <a:rPr lang="sr-Latn-BA" sz="1800" dirty="0"/>
              <a:t/>
            </a:r>
            <a:br>
              <a:rPr lang="sr-Latn-BA" sz="1800" dirty="0"/>
            </a:br>
            <a:r>
              <a:rPr lang="sr-Latn-BA" sz="1800" dirty="0"/>
              <a:t/>
            </a:r>
            <a:br>
              <a:rPr lang="sr-Latn-BA" sz="1800" dirty="0"/>
            </a:br>
            <a:r>
              <a:rPr lang="sr-Latn-BA" sz="1800" dirty="0"/>
              <a:t/>
            </a:r>
            <a:br>
              <a:rPr lang="sr-Latn-BA" sz="1800" dirty="0"/>
            </a:br>
            <a:r>
              <a:rPr lang="sr-Latn-BA" sz="1800" dirty="0"/>
              <a:t/>
            </a:r>
            <a:br>
              <a:rPr lang="sr-Latn-BA" sz="1800" dirty="0"/>
            </a:br>
            <a:r>
              <a:rPr lang="sr-Latn-BA" sz="1800" dirty="0"/>
              <a:t/>
            </a:r>
            <a:br>
              <a:rPr lang="sr-Latn-BA" sz="1800" dirty="0"/>
            </a:br>
            <a:r>
              <a:rPr lang="sr-Latn-BA" sz="1800" dirty="0"/>
              <a:t/>
            </a:r>
            <a:br>
              <a:rPr lang="sr-Latn-BA" sz="1800" dirty="0"/>
            </a:br>
            <a:r>
              <a:rPr lang="sr-Latn-BA" sz="1800" dirty="0"/>
              <a:t/>
            </a:r>
            <a:br>
              <a:rPr lang="sr-Latn-BA" sz="1800" dirty="0"/>
            </a:br>
            <a:r>
              <a:rPr lang="sr-Latn-BA" sz="1800" dirty="0"/>
              <a:t/>
            </a:r>
            <a:br>
              <a:rPr lang="sr-Latn-BA" sz="1800" dirty="0"/>
            </a:br>
            <a:r>
              <a:rPr lang="sr-Latn-BA" sz="1800" dirty="0"/>
              <a:t/>
            </a:r>
            <a:br>
              <a:rPr lang="sr-Latn-BA" sz="1800" dirty="0"/>
            </a:br>
            <a:r>
              <a:rPr lang="sr-Cyrl-BA" sz="1800" dirty="0"/>
              <a:t>             </a:t>
            </a:r>
            <a:r>
              <a:rPr lang="sr-Latn-BA" sz="1800" dirty="0"/>
              <a:t>  </a:t>
            </a:r>
            <a:r>
              <a:rPr lang="sr-Cyrl-BA" sz="1800" dirty="0"/>
              <a:t>        </a:t>
            </a:r>
            <a:r>
              <a:rPr lang="sr-Cyrl-BA" sz="1800" dirty="0" err="1"/>
              <a:t>Цазин</a:t>
            </a:r>
            <a:r>
              <a:rPr lang="en-US" sz="1800" dirty="0"/>
              <a:t>                                                                                   </a:t>
            </a:r>
            <a:r>
              <a:rPr lang="sr-Cyrl-BA" sz="1800" dirty="0"/>
              <a:t>Велика </a:t>
            </a:r>
            <a:r>
              <a:rPr lang="sr-Cyrl-BA" sz="1800" dirty="0" err="1"/>
              <a:t>Кладуша</a:t>
            </a:r>
            <a:r>
              <a:rPr lang="sr-Cyrl-BA" sz="1800" dirty="0"/>
              <a:t/>
            </a:r>
            <a:br>
              <a:rPr lang="sr-Cyrl-BA" sz="1800" dirty="0"/>
            </a:br>
            <a:r>
              <a:rPr lang="sr-Cyrl-BA" sz="1800" dirty="0"/>
              <a:t/>
            </a:r>
            <a:br>
              <a:rPr lang="sr-Cyrl-BA" sz="1800" dirty="0"/>
            </a:br>
            <a:r>
              <a:rPr lang="sr-Cyrl-BA" sz="1800" dirty="0"/>
              <a:t/>
            </a:r>
            <a:br>
              <a:rPr lang="sr-Cyrl-BA" sz="1800" dirty="0"/>
            </a:br>
            <a:r>
              <a:rPr lang="sr-Cyrl-BA" sz="1800" dirty="0"/>
              <a:t/>
            </a:r>
            <a:br>
              <a:rPr lang="sr-Cyrl-BA" sz="1800" dirty="0"/>
            </a:br>
            <a:r>
              <a:rPr lang="sr-Cyrl-BA" sz="1800" dirty="0"/>
              <a:t/>
            </a:r>
            <a:br>
              <a:rPr lang="sr-Cyrl-BA" sz="1800" dirty="0"/>
            </a:br>
            <a:r>
              <a:rPr lang="sr-Cyrl-BA" sz="1800" dirty="0"/>
              <a:t/>
            </a:r>
            <a:br>
              <a:rPr lang="sr-Cyrl-BA" sz="1800" dirty="0"/>
            </a:br>
            <a:r>
              <a:rPr lang="sr-Cyrl-BA" sz="1800" dirty="0"/>
              <a:t/>
            </a:r>
            <a:br>
              <a:rPr lang="sr-Cyrl-BA" sz="1800" dirty="0"/>
            </a:br>
            <a:r>
              <a:rPr lang="sr-Cyrl-BA" sz="1800" dirty="0"/>
              <a:t/>
            </a:r>
            <a:br>
              <a:rPr lang="sr-Cyrl-BA" sz="1800" dirty="0"/>
            </a:br>
            <a:r>
              <a:rPr lang="sr-Cyrl-BA" sz="1800" dirty="0"/>
              <a:t/>
            </a:r>
            <a:br>
              <a:rPr lang="sr-Cyrl-BA" sz="1800" dirty="0"/>
            </a:br>
            <a:r>
              <a:rPr lang="sr-Cyrl-BA" sz="1800" dirty="0"/>
              <a:t/>
            </a:r>
            <a:br>
              <a:rPr lang="sr-Cyrl-BA" sz="1800" dirty="0"/>
            </a:br>
            <a:r>
              <a:rPr lang="sr-Cyrl-BA" sz="1800" dirty="0"/>
              <a:t/>
            </a:r>
            <a:br>
              <a:rPr lang="sr-Cyrl-BA" sz="1800" dirty="0"/>
            </a:br>
            <a:r>
              <a:rPr lang="sr-Cyrl-BA" sz="1800" dirty="0"/>
              <a:t/>
            </a:r>
            <a:br>
              <a:rPr lang="sr-Cyrl-BA" sz="1800" dirty="0"/>
            </a:br>
            <a:r>
              <a:rPr lang="sr-Cyrl-BA" sz="1800" dirty="0"/>
              <a:t/>
            </a:r>
            <a:br>
              <a:rPr lang="sr-Cyrl-BA" sz="1800" dirty="0"/>
            </a:br>
            <a:r>
              <a:rPr lang="sr-Cyrl-BA" sz="1800" dirty="0"/>
              <a:t/>
            </a:r>
            <a:br>
              <a:rPr lang="sr-Cyrl-BA" sz="1800" dirty="0"/>
            </a:br>
            <a:r>
              <a:rPr lang="sr-Cyrl-BA" sz="1800" dirty="0"/>
              <a:t/>
            </a:r>
            <a:br>
              <a:rPr lang="sr-Cyrl-BA" sz="1800" dirty="0"/>
            </a:br>
            <a:r>
              <a:rPr lang="sr-Cyrl-BA" sz="1800" dirty="0"/>
              <a:t>                                                                             </a:t>
            </a:r>
          </a:p>
        </p:txBody>
      </p:sp>
      <p:pic>
        <p:nvPicPr>
          <p:cNvPr id="3" name="Slika 2">
            <a:extLst>
              <a:ext uri="{FF2B5EF4-FFF2-40B4-BE49-F238E27FC236}">
                <a16:creationId xmlns:a16="http://schemas.microsoft.com/office/drawing/2014/main" id="{76731F68-F98E-4CE5-AE90-692DBD34AE89}"/>
              </a:ext>
            </a:extLst>
          </p:cNvPr>
          <p:cNvPicPr>
            <a:picLocks noChangeAspect="1"/>
          </p:cNvPicPr>
          <p:nvPr/>
        </p:nvPicPr>
        <p:blipFill>
          <a:blip r:embed="rId2"/>
          <a:stretch>
            <a:fillRect/>
          </a:stretch>
        </p:blipFill>
        <p:spPr>
          <a:xfrm>
            <a:off x="871398" y="1379112"/>
            <a:ext cx="3992150" cy="2269152"/>
          </a:xfrm>
          <a:prstGeom prst="rect">
            <a:avLst/>
          </a:prstGeom>
        </p:spPr>
      </p:pic>
      <p:pic>
        <p:nvPicPr>
          <p:cNvPr id="5" name="Slika 4">
            <a:extLst>
              <a:ext uri="{FF2B5EF4-FFF2-40B4-BE49-F238E27FC236}">
                <a16:creationId xmlns:a16="http://schemas.microsoft.com/office/drawing/2014/main" id="{75F784D5-16AC-4E57-8515-8C89D7B967FA}"/>
              </a:ext>
            </a:extLst>
          </p:cNvPr>
          <p:cNvPicPr>
            <a:picLocks noChangeAspect="1"/>
          </p:cNvPicPr>
          <p:nvPr/>
        </p:nvPicPr>
        <p:blipFill>
          <a:blip r:embed="rId3"/>
          <a:stretch>
            <a:fillRect/>
          </a:stretch>
        </p:blipFill>
        <p:spPr>
          <a:xfrm>
            <a:off x="7142921" y="1236921"/>
            <a:ext cx="3737114" cy="2411343"/>
          </a:xfrm>
          <a:prstGeom prst="rect">
            <a:avLst/>
          </a:prstGeom>
        </p:spPr>
      </p:pic>
    </p:spTree>
    <p:extLst>
      <p:ext uri="{BB962C8B-B14F-4D97-AF65-F5344CB8AC3E}">
        <p14:creationId xmlns:p14="http://schemas.microsoft.com/office/powerpoint/2010/main" val="85767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A5931BE-CE88-4DCB-91CA-2439F843E7F6}"/>
              </a:ext>
            </a:extLst>
          </p:cNvPr>
          <p:cNvSpPr>
            <a:spLocks noGrp="1"/>
          </p:cNvSpPr>
          <p:nvPr>
            <p:ph type="title"/>
          </p:nvPr>
        </p:nvSpPr>
        <p:spPr/>
        <p:txBody>
          <a:bodyPr/>
          <a:lstStyle/>
          <a:p>
            <a:r>
              <a:rPr lang="sr-Cyrl-BA" dirty="0"/>
              <a:t>                Домаћа задаћа</a:t>
            </a:r>
          </a:p>
        </p:txBody>
      </p:sp>
      <p:sp>
        <p:nvSpPr>
          <p:cNvPr id="3" name="Čuvar mesta za sadržaj 2">
            <a:extLst>
              <a:ext uri="{FF2B5EF4-FFF2-40B4-BE49-F238E27FC236}">
                <a16:creationId xmlns:a16="http://schemas.microsoft.com/office/drawing/2014/main" id="{FF027CB5-18AE-4052-8D48-A7A8D82B59C7}"/>
              </a:ext>
            </a:extLst>
          </p:cNvPr>
          <p:cNvSpPr>
            <a:spLocks noGrp="1"/>
          </p:cNvSpPr>
          <p:nvPr>
            <p:ph idx="1"/>
          </p:nvPr>
        </p:nvSpPr>
        <p:spPr>
          <a:xfrm>
            <a:off x="291548" y="1311966"/>
            <a:ext cx="9758305" cy="4936434"/>
          </a:xfrm>
        </p:spPr>
        <p:txBody>
          <a:bodyPr/>
          <a:lstStyle/>
          <a:p>
            <a:r>
              <a:rPr lang="sr-Cyrl-BA" dirty="0"/>
              <a:t>Истражити о Бушком језеру на простору Ливањске регије, као и о ријеци Уни </a:t>
            </a:r>
            <a:r>
              <a:rPr lang="sr-Cyrl-BA" dirty="0"/>
              <a:t>у</a:t>
            </a:r>
            <a:r>
              <a:rPr lang="sr-Cyrl-BA" dirty="0" smtClean="0"/>
              <a:t> Бихаћкој регији.</a:t>
            </a:r>
          </a:p>
          <a:p>
            <a:r>
              <a:rPr lang="sr-Cyrl-BA" smtClean="0"/>
              <a:t>Направити кратке записе у свеске за географију и прослиједити својим наставницима</a:t>
            </a:r>
            <a:r>
              <a:rPr lang="sr-Cyrl-BA"/>
              <a:t>.</a:t>
            </a:r>
            <a:endParaRPr lang="sr-Cyrl-BA" dirty="0"/>
          </a:p>
        </p:txBody>
      </p:sp>
    </p:spTree>
    <p:extLst>
      <p:ext uri="{BB962C8B-B14F-4D97-AF65-F5344CB8AC3E}">
        <p14:creationId xmlns:p14="http://schemas.microsoft.com/office/powerpoint/2010/main" val="1745136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798" y="824313"/>
            <a:ext cx="8581792" cy="384561"/>
          </a:xfrm>
        </p:spPr>
        <p:txBody>
          <a:bodyPr>
            <a:normAutofit fontScale="90000"/>
          </a:bodyPr>
          <a:lstStyle/>
          <a:p>
            <a:r>
              <a:rPr lang="sr-Cyrl-RS" sz="2000" dirty="0">
                <a:solidFill>
                  <a:schemeClr val="accent2">
                    <a:lumMod val="50000"/>
                  </a:schemeClr>
                </a:solidFill>
              </a:rPr>
              <a:t>                                                </a:t>
            </a:r>
            <a:r>
              <a:rPr lang="sr-Cyrl-RS" sz="2000" dirty="0">
                <a:solidFill>
                  <a:schemeClr val="tx1"/>
                </a:solidFill>
              </a:rPr>
              <a:t>ГРАНИЦЕ И ПОЛОЖАЈ</a:t>
            </a:r>
            <a:br>
              <a:rPr lang="sr-Cyrl-RS" sz="2000" dirty="0">
                <a:solidFill>
                  <a:schemeClr val="tx1"/>
                </a:solidFill>
              </a:rPr>
            </a:br>
            <a:endParaRPr lang="en-US" sz="2000" dirty="0">
              <a:solidFill>
                <a:schemeClr val="tx1"/>
              </a:solidFill>
            </a:endParaRPr>
          </a:p>
        </p:txBody>
      </p:sp>
      <p:pic>
        <p:nvPicPr>
          <p:cNvPr id="12"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138284" y="1399374"/>
            <a:ext cx="4337935" cy="3664911"/>
          </a:xfrm>
          <a:prstGeom prst="rect">
            <a:avLst/>
          </a:prstGeom>
        </p:spPr>
      </p:pic>
      <p:sp>
        <p:nvSpPr>
          <p:cNvPr id="6" name="TextBox 5"/>
          <p:cNvSpPr txBox="1"/>
          <p:nvPr/>
        </p:nvSpPr>
        <p:spPr>
          <a:xfrm>
            <a:off x="174640" y="1399374"/>
            <a:ext cx="6496050" cy="3908762"/>
          </a:xfrm>
          <a:prstGeom prst="rect">
            <a:avLst/>
          </a:prstGeom>
          <a:noFill/>
        </p:spPr>
        <p:txBody>
          <a:bodyPr wrap="square" rtlCol="0">
            <a:spAutoFit/>
          </a:bodyPr>
          <a:lstStyle/>
          <a:p>
            <a:r>
              <a:rPr lang="sr-Cyrl-RS" dirty="0"/>
              <a:t>Мостарско-ливањска регија се налази на крајњем југу Федерације БиХ, и има динарски правац пружања.</a:t>
            </a:r>
          </a:p>
          <a:p>
            <a:endParaRPr lang="sr-Cyrl-RS" dirty="0"/>
          </a:p>
          <a:p>
            <a:r>
              <a:rPr lang="sr-Cyrl-RS" dirty="0"/>
              <a:t>На сјевероистоку ова регија граничи са Сарајевско-зеничком регијом, на истоку са Требињско-Фочанском регијом, на сјеверозападу са Бихаћком регијом, на сјеверу са Бањалучком регијом док је на западу граница са Републиком Хрватском.                                                </a:t>
            </a:r>
          </a:p>
          <a:p>
            <a:pPr marL="285750" indent="-285750">
              <a:buFontTx/>
              <a:buChar char="-"/>
            </a:pPr>
            <a:endParaRPr lang="sr-Cyrl-RS" dirty="0"/>
          </a:p>
          <a:p>
            <a:pPr marL="285750" indent="-285750">
              <a:buFontTx/>
              <a:buChar char="-"/>
            </a:pPr>
            <a:endParaRPr lang="sr-Cyrl-RS" dirty="0"/>
          </a:p>
          <a:p>
            <a:endParaRPr lang="sr-Cyrl-RS" dirty="0"/>
          </a:p>
          <a:p>
            <a:r>
              <a:rPr lang="sr-Cyrl-RS" sz="1600" dirty="0"/>
              <a:t>ИЗУЗЕТНО ПОВОЉАН САОБРАЋАЈНИ ПОЛОЖАЈ АЛИ НЕДОВОЉНО ИСКОРИШТЕН</a:t>
            </a:r>
            <a:endParaRPr lang="en-US" sz="1600" dirty="0"/>
          </a:p>
        </p:txBody>
      </p:sp>
      <p:cxnSp>
        <p:nvCxnSpPr>
          <p:cNvPr id="14" name="Straight Arrow Connector 13"/>
          <p:cNvCxnSpPr/>
          <p:nvPr/>
        </p:nvCxnSpPr>
        <p:spPr>
          <a:xfrm>
            <a:off x="5781675" y="2457450"/>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ight Arrow 18"/>
          <p:cNvSpPr/>
          <p:nvPr/>
        </p:nvSpPr>
        <p:spPr>
          <a:xfrm rot="20716727" flipV="1">
            <a:off x="6427350" y="3625535"/>
            <a:ext cx="2487387" cy="304109"/>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0" name="Right Arrow 19"/>
          <p:cNvSpPr/>
          <p:nvPr/>
        </p:nvSpPr>
        <p:spPr>
          <a:xfrm rot="434103" flipV="1">
            <a:off x="6550246" y="3639090"/>
            <a:ext cx="2787745" cy="276997"/>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67346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4327" y="52232"/>
            <a:ext cx="8596668" cy="447675"/>
          </a:xfrm>
        </p:spPr>
        <p:txBody>
          <a:bodyPr>
            <a:noAutofit/>
          </a:bodyPr>
          <a:lstStyle/>
          <a:p>
            <a:pPr algn="ctr"/>
            <a:r>
              <a:rPr lang="sr-Cyrl-RS" sz="2400" dirty="0">
                <a:solidFill>
                  <a:schemeClr val="tx1"/>
                </a:solidFill>
              </a:rPr>
              <a:t>   </a:t>
            </a:r>
            <a:br>
              <a:rPr lang="sr-Cyrl-RS" sz="2400" dirty="0">
                <a:solidFill>
                  <a:schemeClr val="tx1"/>
                </a:solidFill>
              </a:rPr>
            </a:br>
            <a:r>
              <a:rPr lang="sr-Cyrl-RS" sz="2400" dirty="0">
                <a:solidFill>
                  <a:schemeClr val="tx1"/>
                </a:solidFill>
              </a:rPr>
              <a:t>   РЕЉЕФ</a:t>
            </a:r>
            <a:endParaRPr lang="en-US" sz="2400" dirty="0">
              <a:solidFill>
                <a:schemeClr val="tx1"/>
              </a:solidFill>
            </a:endParaRPr>
          </a:p>
        </p:txBody>
      </p:sp>
      <p:sp>
        <p:nvSpPr>
          <p:cNvPr id="3" name="Content Placeholder 2"/>
          <p:cNvSpPr>
            <a:spLocks noGrp="1"/>
          </p:cNvSpPr>
          <p:nvPr>
            <p:ph idx="1"/>
          </p:nvPr>
        </p:nvSpPr>
        <p:spPr>
          <a:xfrm>
            <a:off x="655131" y="585710"/>
            <a:ext cx="10980278" cy="2533650"/>
          </a:xfrm>
        </p:spPr>
        <p:txBody>
          <a:bodyPr>
            <a:normAutofit fontScale="25000" lnSpcReduction="20000"/>
          </a:bodyPr>
          <a:lstStyle/>
          <a:p>
            <a:pPr marL="0" indent="0">
              <a:buNone/>
            </a:pPr>
            <a:r>
              <a:rPr lang="sr-Cyrl-RS" sz="2900" dirty="0">
                <a:solidFill>
                  <a:srgbClr val="C00000"/>
                </a:solidFill>
              </a:rPr>
              <a:t> </a:t>
            </a:r>
          </a:p>
          <a:p>
            <a:pPr marL="0" indent="0">
              <a:buNone/>
            </a:pPr>
            <a:endParaRPr lang="sr-Cyrl-RS" sz="5500" dirty="0"/>
          </a:p>
          <a:p>
            <a:pPr marL="0" indent="0">
              <a:buNone/>
            </a:pPr>
            <a:r>
              <a:rPr lang="sr-Cyrl-RS" sz="7200" dirty="0"/>
              <a:t>Рељефно ова регија припада планинско-котлинској и Јадранској области.</a:t>
            </a:r>
          </a:p>
          <a:p>
            <a:pPr marL="0" indent="0">
              <a:buNone/>
            </a:pPr>
            <a:r>
              <a:rPr lang="sr-Cyrl-RS" sz="7200" dirty="0"/>
              <a:t>Западни дио регије је област била и поља ( Луњевача, Виторог, Старетина и Динара )</a:t>
            </a:r>
          </a:p>
          <a:p>
            <a:pPr marL="0" indent="0">
              <a:buNone/>
            </a:pPr>
            <a:r>
              <a:rPr lang="sr-Cyrl-RS" sz="7200" dirty="0"/>
              <a:t>Источни дио регије чине кречњачке планине Високог босанскохерцеговачког крша: </a:t>
            </a:r>
            <a:endParaRPr lang="sr-Latn-BA" sz="7200"/>
          </a:p>
          <a:p>
            <a:pPr marL="0" indent="0">
              <a:buNone/>
            </a:pPr>
            <a:r>
              <a:rPr lang="sr-Cyrl-RS" sz="7200"/>
              <a:t>( </a:t>
            </a:r>
            <a:r>
              <a:rPr lang="sr-Cyrl-RS" sz="7200" dirty="0"/>
              <a:t>Чабуља, Чврсница, Прењ и Вележ )</a:t>
            </a:r>
          </a:p>
          <a:p>
            <a:pPr marL="0" indent="0">
              <a:buNone/>
            </a:pPr>
            <a:r>
              <a:rPr lang="sr-Cyrl-RS" sz="7200" dirty="0"/>
              <a:t>Приморска област регије обухвата ниску Херцеговину ( Хумине, Хутово блато, Мостарско блато и Попово поље </a:t>
            </a:r>
            <a:r>
              <a:rPr lang="sr-Cyrl-RS" sz="5500" dirty="0"/>
              <a:t>)</a:t>
            </a:r>
          </a:p>
          <a:p>
            <a:pPr marL="0" indent="0">
              <a:buNone/>
            </a:pPr>
            <a:endParaRPr lang="sr-Cyrl-RS" sz="2600" dirty="0"/>
          </a:p>
          <a:p>
            <a:pPr marL="0" indent="0">
              <a:buNone/>
            </a:pPr>
            <a:r>
              <a:rPr lang="sr-Cyrl-RS" sz="2600" dirty="0"/>
              <a:t>   </a:t>
            </a:r>
            <a:endParaRPr lang="en-US" sz="2600" dirty="0"/>
          </a:p>
        </p:txBody>
      </p:sp>
      <p:pic>
        <p:nvPicPr>
          <p:cNvPr id="4" name="Slika 3">
            <a:extLst>
              <a:ext uri="{FF2B5EF4-FFF2-40B4-BE49-F238E27FC236}">
                <a16:creationId xmlns:a16="http://schemas.microsoft.com/office/drawing/2014/main" id="{3556B142-4752-404F-8F97-C67467FA0DBF}"/>
              </a:ext>
            </a:extLst>
          </p:cNvPr>
          <p:cNvPicPr>
            <a:picLocks noChangeAspect="1"/>
          </p:cNvPicPr>
          <p:nvPr/>
        </p:nvPicPr>
        <p:blipFill>
          <a:blip r:embed="rId2"/>
          <a:stretch>
            <a:fillRect/>
          </a:stretch>
        </p:blipFill>
        <p:spPr>
          <a:xfrm>
            <a:off x="535861" y="3429000"/>
            <a:ext cx="4876800" cy="2857500"/>
          </a:xfrm>
          <a:prstGeom prst="rect">
            <a:avLst/>
          </a:prstGeom>
        </p:spPr>
      </p:pic>
      <p:pic>
        <p:nvPicPr>
          <p:cNvPr id="6" name="Slika 5">
            <a:extLst>
              <a:ext uri="{FF2B5EF4-FFF2-40B4-BE49-F238E27FC236}">
                <a16:creationId xmlns:a16="http://schemas.microsoft.com/office/drawing/2014/main" id="{DC5F694C-AD40-480A-BCCC-40E0AEF53BEE}"/>
              </a:ext>
            </a:extLst>
          </p:cNvPr>
          <p:cNvPicPr>
            <a:picLocks noChangeAspect="1"/>
          </p:cNvPicPr>
          <p:nvPr/>
        </p:nvPicPr>
        <p:blipFill>
          <a:blip r:embed="rId3"/>
          <a:stretch>
            <a:fillRect/>
          </a:stretch>
        </p:blipFill>
        <p:spPr>
          <a:xfrm>
            <a:off x="6440557" y="3414790"/>
            <a:ext cx="4876801" cy="2857500"/>
          </a:xfrm>
          <a:prstGeom prst="rect">
            <a:avLst/>
          </a:prstGeom>
        </p:spPr>
      </p:pic>
    </p:spTree>
    <p:extLst>
      <p:ext uri="{BB962C8B-B14F-4D97-AF65-F5344CB8AC3E}">
        <p14:creationId xmlns:p14="http://schemas.microsoft.com/office/powerpoint/2010/main" val="571463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043" y="609601"/>
            <a:ext cx="9008959" cy="6758608"/>
          </a:xfrm>
        </p:spPr>
        <p:txBody>
          <a:bodyPr>
            <a:noAutofit/>
          </a:bodyPr>
          <a:lstStyle/>
          <a:p>
            <a:pPr algn="ctr"/>
            <a:r>
              <a:rPr lang="sr-Cyrl-RS" sz="2400" dirty="0">
                <a:solidFill>
                  <a:schemeClr val="tx2"/>
                </a:solidFill>
              </a:rPr>
              <a:t>КЛИМА И БИЉНИ СВИЈЕТ</a:t>
            </a:r>
            <a:endParaRPr lang="en-US" sz="2400" dirty="0">
              <a:solidFill>
                <a:schemeClr val="tx2"/>
              </a:solidFill>
            </a:endParaRPr>
          </a:p>
        </p:txBody>
      </p:sp>
      <p:sp>
        <p:nvSpPr>
          <p:cNvPr id="3" name="Content Placeholder 2"/>
          <p:cNvSpPr>
            <a:spLocks noGrp="1"/>
          </p:cNvSpPr>
          <p:nvPr>
            <p:ph sz="half" idx="1"/>
          </p:nvPr>
        </p:nvSpPr>
        <p:spPr>
          <a:xfrm>
            <a:off x="807948" y="1438275"/>
            <a:ext cx="4764088" cy="2105027"/>
          </a:xfrm>
        </p:spPr>
        <p:txBody>
          <a:bodyPr>
            <a:normAutofit fontScale="25000" lnSpcReduction="20000"/>
          </a:bodyPr>
          <a:lstStyle/>
          <a:p>
            <a:pPr marL="0" indent="0">
              <a:buNone/>
            </a:pPr>
            <a:endParaRPr lang="sr-Cyrl-RS" dirty="0"/>
          </a:p>
          <a:p>
            <a:pPr marL="0" indent="0">
              <a:buNone/>
            </a:pPr>
            <a:r>
              <a:rPr lang="sr-Cyrl-BA" sz="7200" dirty="0"/>
              <a:t>Регија је веома различита у климатском погледу</a:t>
            </a:r>
          </a:p>
          <a:p>
            <a:pPr marL="0" indent="0">
              <a:buNone/>
            </a:pPr>
            <a:r>
              <a:rPr lang="sr-Cyrl-BA" sz="7200" dirty="0"/>
              <a:t>Динарске планине-</a:t>
            </a:r>
            <a:r>
              <a:rPr lang="sr-Cyrl-BA" sz="7200" b="1" dirty="0"/>
              <a:t>планински климат</a:t>
            </a:r>
          </a:p>
          <a:p>
            <a:pPr marL="0" indent="0">
              <a:buNone/>
            </a:pPr>
            <a:r>
              <a:rPr lang="sr-Cyrl-BA" sz="7200" dirty="0"/>
              <a:t>Уски појас уз Јадранско море и уз доњи ток Неретве, све до Мостара, имају </a:t>
            </a:r>
            <a:r>
              <a:rPr lang="sr-Cyrl-BA" sz="7200" b="1" dirty="0"/>
              <a:t>средоземну климу.</a:t>
            </a:r>
          </a:p>
          <a:p>
            <a:pPr marL="0" indent="0">
              <a:buNone/>
            </a:pPr>
            <a:r>
              <a:rPr lang="sr-Cyrl-BA" sz="7200" dirty="0"/>
              <a:t>Низак рељеф и широка отвореност према Јадранском мору , условили су да поједина крашка поља  ( Попово поље )  и средњи ток ријеке Неретве имају </a:t>
            </a:r>
            <a:r>
              <a:rPr lang="sr-Cyrl-BA" sz="7200" b="1" dirty="0"/>
              <a:t>измијењено средоземну климу.</a:t>
            </a:r>
          </a:p>
          <a:p>
            <a:pPr marL="0" indent="0">
              <a:buNone/>
            </a:pPr>
            <a:r>
              <a:rPr lang="sr-Cyrl-BA" sz="7200" b="1" dirty="0"/>
              <a:t> Биљни свијет: </a:t>
            </a:r>
            <a:r>
              <a:rPr lang="sr-Cyrl-BA" sz="7200" dirty="0"/>
              <a:t>природна шумска вегетација регије је у великој мјери уништена</a:t>
            </a:r>
          </a:p>
          <a:p>
            <a:pPr marL="0" indent="0">
              <a:buNone/>
            </a:pPr>
            <a:r>
              <a:rPr lang="sr-Cyrl-BA" sz="7200" b="1" dirty="0"/>
              <a:t>-</a:t>
            </a:r>
            <a:r>
              <a:rPr lang="sr-Cyrl-BA" sz="7200" dirty="0"/>
              <a:t>голети, шикара и макија</a:t>
            </a:r>
          </a:p>
          <a:p>
            <a:pPr marL="0" indent="0">
              <a:buNone/>
            </a:pPr>
            <a:endParaRPr lang="en-US" sz="7200" b="1" dirty="0"/>
          </a:p>
        </p:txBody>
      </p:sp>
      <p:sp>
        <p:nvSpPr>
          <p:cNvPr id="4" name="Content Placeholder 3"/>
          <p:cNvSpPr>
            <a:spLocks noGrp="1"/>
          </p:cNvSpPr>
          <p:nvPr>
            <p:ph sz="half" idx="2"/>
          </p:nvPr>
        </p:nvSpPr>
        <p:spPr>
          <a:xfrm>
            <a:off x="536748" y="1086678"/>
            <a:ext cx="5559252" cy="5314122"/>
          </a:xfrm>
        </p:spPr>
        <p:txBody>
          <a:bodyPr>
            <a:normAutofit fontScale="25000" lnSpcReduction="20000"/>
          </a:bodyPr>
          <a:lstStyle/>
          <a:p>
            <a:pPr marL="0" indent="0">
              <a:buNone/>
            </a:pPr>
            <a:endParaRPr lang="sr-Cyrl-RS" dirty="0"/>
          </a:p>
          <a:p>
            <a:pPr marL="0" indent="0">
              <a:buNone/>
            </a:pPr>
            <a:endParaRPr lang="sr-Cyrl-RS" dirty="0"/>
          </a:p>
        </p:txBody>
      </p:sp>
      <p:pic>
        <p:nvPicPr>
          <p:cNvPr id="6" name="Slika 5">
            <a:extLst>
              <a:ext uri="{FF2B5EF4-FFF2-40B4-BE49-F238E27FC236}">
                <a16:creationId xmlns:a16="http://schemas.microsoft.com/office/drawing/2014/main" id="{59994D9A-8D87-43BA-8638-0557AFFBE6E8}"/>
              </a:ext>
            </a:extLst>
          </p:cNvPr>
          <p:cNvPicPr>
            <a:picLocks noChangeAspect="1"/>
          </p:cNvPicPr>
          <p:nvPr/>
        </p:nvPicPr>
        <p:blipFill>
          <a:blip r:embed="rId2"/>
          <a:stretch>
            <a:fillRect/>
          </a:stretch>
        </p:blipFill>
        <p:spPr>
          <a:xfrm>
            <a:off x="7009663" y="1687719"/>
            <a:ext cx="4528677" cy="4112039"/>
          </a:xfrm>
          <a:prstGeom prst="rect">
            <a:avLst/>
          </a:prstGeom>
        </p:spPr>
      </p:pic>
    </p:spTree>
    <p:extLst>
      <p:ext uri="{BB962C8B-B14F-4D97-AF65-F5344CB8AC3E}">
        <p14:creationId xmlns:p14="http://schemas.microsoft.com/office/powerpoint/2010/main" val="2263449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8850" y="452718"/>
            <a:ext cx="6343650" cy="623607"/>
          </a:xfrm>
        </p:spPr>
        <p:txBody>
          <a:bodyPr/>
          <a:lstStyle/>
          <a:p>
            <a:pPr algn="ctr"/>
            <a:r>
              <a:rPr lang="sr-Cyrl-RS" sz="2400" dirty="0"/>
              <a:t>ВОДЕ</a:t>
            </a:r>
            <a:endParaRPr lang="en-US" sz="2400" dirty="0"/>
          </a:p>
        </p:txBody>
      </p:sp>
      <p:sp>
        <p:nvSpPr>
          <p:cNvPr id="3" name="Content Placeholder 2"/>
          <p:cNvSpPr>
            <a:spLocks noGrp="1"/>
          </p:cNvSpPr>
          <p:nvPr>
            <p:ph sz="half" idx="1"/>
          </p:nvPr>
        </p:nvSpPr>
        <p:spPr>
          <a:xfrm>
            <a:off x="297380" y="1076325"/>
            <a:ext cx="5722420" cy="3324224"/>
          </a:xfrm>
        </p:spPr>
        <p:txBody>
          <a:bodyPr>
            <a:normAutofit/>
          </a:bodyPr>
          <a:lstStyle/>
          <a:p>
            <a:pPr marL="0" indent="0">
              <a:buNone/>
            </a:pPr>
            <a:r>
              <a:rPr lang="sr-Cyrl-RS" dirty="0">
                <a:solidFill>
                  <a:schemeClr val="accent5">
                    <a:lumMod val="60000"/>
                    <a:lumOff val="40000"/>
                  </a:schemeClr>
                </a:solidFill>
              </a:rPr>
              <a:t>Ријеке</a:t>
            </a:r>
          </a:p>
          <a:p>
            <a:pPr marL="0" indent="0">
              <a:buNone/>
            </a:pPr>
            <a:r>
              <a:rPr lang="sr-Cyrl-RS" dirty="0"/>
              <a:t>Све ријеке припадају сливу Јадранског мора</a:t>
            </a:r>
          </a:p>
          <a:p>
            <a:pPr marL="0" indent="0">
              <a:buNone/>
            </a:pPr>
            <a:r>
              <a:rPr lang="sr-Cyrl-RS" dirty="0"/>
              <a:t>Многе ријеке ове регије настају од јаких крашких врела (  Буна и  Брегава  )</a:t>
            </a:r>
          </a:p>
          <a:p>
            <a:pPr marL="0" indent="0">
              <a:buNone/>
            </a:pPr>
            <a:r>
              <a:rPr lang="sr-Cyrl-RS" dirty="0"/>
              <a:t>Велики број понорница ( Врлика, Требижат )</a:t>
            </a:r>
          </a:p>
          <a:p>
            <a:pPr marL="0" indent="0">
              <a:buNone/>
            </a:pPr>
            <a:r>
              <a:rPr lang="sr-Cyrl-RS" dirty="0"/>
              <a:t>Највећа и најзначајнија ријека је Неретва </a:t>
            </a:r>
          </a:p>
        </p:txBody>
      </p:sp>
      <p:sp>
        <p:nvSpPr>
          <p:cNvPr id="12" name="TextBox 11"/>
          <p:cNvSpPr txBox="1"/>
          <p:nvPr/>
        </p:nvSpPr>
        <p:spPr>
          <a:xfrm>
            <a:off x="297380" y="4400550"/>
            <a:ext cx="4693721" cy="369332"/>
          </a:xfrm>
          <a:prstGeom prst="rect">
            <a:avLst/>
          </a:prstGeom>
          <a:noFill/>
          <a:ln>
            <a:noFill/>
          </a:ln>
        </p:spPr>
        <p:txBody>
          <a:bodyPr wrap="square" rtlCol="0">
            <a:spAutoFit/>
          </a:bodyPr>
          <a:lstStyle/>
          <a:p>
            <a:endParaRPr lang="sr-Cyrl-RS" dirty="0">
              <a:solidFill>
                <a:schemeClr val="bg2">
                  <a:lumMod val="60000"/>
                  <a:lumOff val="40000"/>
                </a:schemeClr>
              </a:solidFill>
            </a:endParaRPr>
          </a:p>
        </p:txBody>
      </p:sp>
      <p:sp>
        <p:nvSpPr>
          <p:cNvPr id="23" name="TextBox 22"/>
          <p:cNvSpPr txBox="1"/>
          <p:nvPr/>
        </p:nvSpPr>
        <p:spPr>
          <a:xfrm rot="10800000" flipH="1" flipV="1">
            <a:off x="8150004" y="3596571"/>
            <a:ext cx="2110490" cy="307777"/>
          </a:xfrm>
          <a:prstGeom prst="rect">
            <a:avLst/>
          </a:prstGeom>
          <a:noFill/>
        </p:spPr>
        <p:txBody>
          <a:bodyPr wrap="square" rtlCol="0">
            <a:spAutoFit/>
          </a:bodyPr>
          <a:lstStyle/>
          <a:p>
            <a:r>
              <a:rPr lang="sr-Cyrl-BA" sz="1400" b="1" dirty="0"/>
              <a:t>         Борачко језеро</a:t>
            </a:r>
            <a:endParaRPr lang="sr-Cyrl-RS" sz="1400" b="1" dirty="0"/>
          </a:p>
        </p:txBody>
      </p:sp>
      <p:sp>
        <p:nvSpPr>
          <p:cNvPr id="24" name="TextBox 23"/>
          <p:cNvSpPr txBox="1"/>
          <p:nvPr/>
        </p:nvSpPr>
        <p:spPr>
          <a:xfrm rot="10800000" flipH="1" flipV="1">
            <a:off x="7832034" y="479996"/>
            <a:ext cx="2671936" cy="307777"/>
          </a:xfrm>
          <a:prstGeom prst="rect">
            <a:avLst/>
          </a:prstGeom>
          <a:noFill/>
        </p:spPr>
        <p:txBody>
          <a:bodyPr wrap="square" rtlCol="0">
            <a:spAutoFit/>
          </a:bodyPr>
          <a:lstStyle/>
          <a:p>
            <a:r>
              <a:rPr lang="sr-Latn-BA" sz="1400" b="1" dirty="0"/>
              <a:t>                     </a:t>
            </a:r>
            <a:r>
              <a:rPr lang="sr-Cyrl-RS" sz="1400" b="1" dirty="0"/>
              <a:t>Неретва</a:t>
            </a:r>
            <a:endParaRPr lang="en-US" sz="1400" b="1" dirty="0"/>
          </a:p>
        </p:txBody>
      </p:sp>
      <p:pic>
        <p:nvPicPr>
          <p:cNvPr id="6" name="Čuvar mesta za sadržaj 5">
            <a:extLst>
              <a:ext uri="{FF2B5EF4-FFF2-40B4-BE49-F238E27FC236}">
                <a16:creationId xmlns:a16="http://schemas.microsoft.com/office/drawing/2014/main" id="{EB44BD97-187A-4496-A822-C1000C5EACDF}"/>
              </a:ext>
            </a:extLst>
          </p:cNvPr>
          <p:cNvPicPr>
            <a:picLocks noGrp="1" noChangeAspect="1"/>
          </p:cNvPicPr>
          <p:nvPr>
            <p:ph sz="half" idx="2"/>
          </p:nvPr>
        </p:nvPicPr>
        <p:blipFill>
          <a:blip r:embed="rId2"/>
          <a:stretch>
            <a:fillRect/>
          </a:stretch>
        </p:blipFill>
        <p:spPr>
          <a:xfrm>
            <a:off x="7147811" y="817611"/>
            <a:ext cx="4395788" cy="2699915"/>
          </a:xfrm>
          <a:prstGeom prst="rect">
            <a:avLst/>
          </a:prstGeom>
        </p:spPr>
      </p:pic>
      <p:pic>
        <p:nvPicPr>
          <p:cNvPr id="4" name="Slika 3">
            <a:extLst>
              <a:ext uri="{FF2B5EF4-FFF2-40B4-BE49-F238E27FC236}">
                <a16:creationId xmlns:a16="http://schemas.microsoft.com/office/drawing/2014/main" id="{71513087-5C70-4D7C-AC7A-D510F4C8FCB8}"/>
              </a:ext>
            </a:extLst>
          </p:cNvPr>
          <p:cNvPicPr>
            <a:picLocks noChangeAspect="1"/>
          </p:cNvPicPr>
          <p:nvPr/>
        </p:nvPicPr>
        <p:blipFill>
          <a:blip r:embed="rId3"/>
          <a:stretch>
            <a:fillRect/>
          </a:stretch>
        </p:blipFill>
        <p:spPr>
          <a:xfrm>
            <a:off x="7147810" y="3882420"/>
            <a:ext cx="4395788" cy="2796676"/>
          </a:xfrm>
          <a:prstGeom prst="rect">
            <a:avLst/>
          </a:prstGeom>
        </p:spPr>
      </p:pic>
    </p:spTree>
    <p:extLst>
      <p:ext uri="{BB962C8B-B14F-4D97-AF65-F5344CB8AC3E}">
        <p14:creationId xmlns:p14="http://schemas.microsoft.com/office/powerpoint/2010/main" val="1653078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4BC9BAB-0515-4798-AAE0-D4D774FF5F00}"/>
              </a:ext>
            </a:extLst>
          </p:cNvPr>
          <p:cNvSpPr>
            <a:spLocks noGrp="1"/>
          </p:cNvSpPr>
          <p:nvPr>
            <p:ph type="title"/>
          </p:nvPr>
        </p:nvSpPr>
        <p:spPr/>
        <p:txBody>
          <a:bodyPr/>
          <a:lstStyle/>
          <a:p>
            <a:pPr algn="ctr"/>
            <a:r>
              <a:rPr lang="sr-Cyrl-BA" sz="2800" dirty="0"/>
              <a:t>Друштвено-географска обиљежја </a:t>
            </a:r>
          </a:p>
        </p:txBody>
      </p:sp>
      <p:sp>
        <p:nvSpPr>
          <p:cNvPr id="3" name="Čuvar mesta za sadržaj 2">
            <a:extLst>
              <a:ext uri="{FF2B5EF4-FFF2-40B4-BE49-F238E27FC236}">
                <a16:creationId xmlns:a16="http://schemas.microsoft.com/office/drawing/2014/main" id="{7C096182-265C-4152-9DBD-82892AA9B726}"/>
              </a:ext>
            </a:extLst>
          </p:cNvPr>
          <p:cNvSpPr>
            <a:spLocks noGrp="1"/>
          </p:cNvSpPr>
          <p:nvPr>
            <p:ph sz="half" idx="1"/>
          </p:nvPr>
        </p:nvSpPr>
        <p:spPr>
          <a:xfrm>
            <a:off x="463826" y="1113183"/>
            <a:ext cx="11224591" cy="5526156"/>
          </a:xfrm>
        </p:spPr>
        <p:txBody>
          <a:bodyPr>
            <a:normAutofit/>
          </a:bodyPr>
          <a:lstStyle/>
          <a:p>
            <a:pPr marL="0" indent="0">
              <a:buNone/>
            </a:pPr>
            <a:r>
              <a:rPr lang="sr-Cyrl-BA" sz="1400" b="1" dirty="0"/>
              <a:t>Становништво</a:t>
            </a:r>
          </a:p>
          <a:p>
            <a:pPr marL="0" indent="0">
              <a:buNone/>
            </a:pPr>
            <a:r>
              <a:rPr lang="sr-Cyrl-BA" sz="1400" dirty="0"/>
              <a:t>Према резултатима пописа из 2013.год. у Мостарско-</a:t>
            </a:r>
            <a:r>
              <a:rPr lang="sr-Cyrl-BA" sz="1400" dirty="0" err="1"/>
              <a:t>Ливањској</a:t>
            </a:r>
            <a:r>
              <a:rPr lang="sr-Cyrl-BA" sz="1400" dirty="0"/>
              <a:t> регији је живјело 424.898 становника</a:t>
            </a:r>
          </a:p>
          <a:p>
            <a:pPr marL="0" indent="0">
              <a:buNone/>
            </a:pPr>
            <a:r>
              <a:rPr lang="sr-Cyrl-BA" sz="1400" dirty="0"/>
              <a:t>Густина насељености је неравномјерна </a:t>
            </a:r>
          </a:p>
          <a:p>
            <a:pPr marL="0" indent="0">
              <a:buNone/>
            </a:pPr>
            <a:r>
              <a:rPr lang="sr-Cyrl-BA" sz="1400" dirty="0"/>
              <a:t>Планински и крашки </a:t>
            </a:r>
            <a:r>
              <a:rPr lang="sr-Cyrl-BA" sz="1400" dirty="0" err="1"/>
              <a:t>предјели</a:t>
            </a:r>
            <a:r>
              <a:rPr lang="sr-Cyrl-BA" sz="1400" dirty="0"/>
              <a:t> на западу све више постају </a:t>
            </a:r>
            <a:r>
              <a:rPr lang="sr-Cyrl-BA" sz="1400" dirty="0" err="1"/>
              <a:t>депопулацијски</a:t>
            </a:r>
            <a:r>
              <a:rPr lang="sr-Cyrl-BA" sz="1400" dirty="0"/>
              <a:t>.</a:t>
            </a:r>
          </a:p>
          <a:p>
            <a:pPr marL="0" indent="0">
              <a:buNone/>
            </a:pPr>
            <a:r>
              <a:rPr lang="sr-Cyrl-BA" sz="1400" b="1" dirty="0"/>
              <a:t>Привреда</a:t>
            </a:r>
          </a:p>
          <a:p>
            <a:pPr marL="0" indent="0">
              <a:buNone/>
            </a:pPr>
            <a:r>
              <a:rPr lang="sr-Cyrl-BA" sz="1400" dirty="0"/>
              <a:t>Пољопривреда је једна од најважнијих привредних дјелатности у регији.</a:t>
            </a:r>
          </a:p>
          <a:p>
            <a:pPr marL="0" indent="0">
              <a:buNone/>
            </a:pPr>
            <a:r>
              <a:rPr lang="sr-Cyrl-BA" sz="1400" dirty="0"/>
              <a:t>Најплодније земљиште налази се око доњег тока Неретве, гдје климатски услови погодују узгоју дувана, винове лозе, раног воћа и поврћа</a:t>
            </a:r>
          </a:p>
        </p:txBody>
      </p:sp>
      <p:pic>
        <p:nvPicPr>
          <p:cNvPr id="7" name="Slika 6">
            <a:extLst>
              <a:ext uri="{FF2B5EF4-FFF2-40B4-BE49-F238E27FC236}">
                <a16:creationId xmlns:a16="http://schemas.microsoft.com/office/drawing/2014/main" id="{84EC8199-C209-4746-8314-D0474F56507E}"/>
              </a:ext>
            </a:extLst>
          </p:cNvPr>
          <p:cNvPicPr>
            <a:picLocks noChangeAspect="1"/>
          </p:cNvPicPr>
          <p:nvPr/>
        </p:nvPicPr>
        <p:blipFill>
          <a:blip r:embed="rId2"/>
          <a:stretch>
            <a:fillRect/>
          </a:stretch>
        </p:blipFill>
        <p:spPr>
          <a:xfrm>
            <a:off x="503583" y="3808131"/>
            <a:ext cx="4717774" cy="2831208"/>
          </a:xfrm>
          <a:prstGeom prst="rect">
            <a:avLst/>
          </a:prstGeom>
        </p:spPr>
      </p:pic>
      <p:pic>
        <p:nvPicPr>
          <p:cNvPr id="8" name="Slika 7">
            <a:extLst>
              <a:ext uri="{FF2B5EF4-FFF2-40B4-BE49-F238E27FC236}">
                <a16:creationId xmlns:a16="http://schemas.microsoft.com/office/drawing/2014/main" id="{9F8A481C-DE2C-4D19-94D3-BE7FA5497063}"/>
              </a:ext>
            </a:extLst>
          </p:cNvPr>
          <p:cNvPicPr>
            <a:picLocks noChangeAspect="1"/>
          </p:cNvPicPr>
          <p:nvPr/>
        </p:nvPicPr>
        <p:blipFill>
          <a:blip r:embed="rId3"/>
          <a:stretch>
            <a:fillRect/>
          </a:stretch>
        </p:blipFill>
        <p:spPr>
          <a:xfrm>
            <a:off x="6626086" y="3817184"/>
            <a:ext cx="4518991" cy="2892286"/>
          </a:xfrm>
          <a:prstGeom prst="rect">
            <a:avLst/>
          </a:prstGeom>
        </p:spPr>
      </p:pic>
    </p:spTree>
    <p:extLst>
      <p:ext uri="{BB962C8B-B14F-4D97-AF65-F5344CB8AC3E}">
        <p14:creationId xmlns:p14="http://schemas.microsoft.com/office/powerpoint/2010/main" val="3708908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CA373B1-D97A-4D5B-8E3F-2445B87CC4C7}"/>
              </a:ext>
            </a:extLst>
          </p:cNvPr>
          <p:cNvSpPr>
            <a:spLocks noGrp="1"/>
          </p:cNvSpPr>
          <p:nvPr>
            <p:ph type="title"/>
          </p:nvPr>
        </p:nvSpPr>
        <p:spPr>
          <a:xfrm>
            <a:off x="251791" y="452717"/>
            <a:ext cx="11039061" cy="6186622"/>
          </a:xfrm>
        </p:spPr>
        <p:txBody>
          <a:bodyPr/>
          <a:lstStyle/>
          <a:p>
            <a:r>
              <a:rPr lang="sr-Cyrl-BA" sz="1800" b="1" dirty="0"/>
              <a:t>Туризам</a:t>
            </a:r>
            <a:br>
              <a:rPr lang="sr-Cyrl-BA" sz="1800" b="1" dirty="0"/>
            </a:br>
            <a:r>
              <a:rPr lang="sr-Cyrl-BA" sz="1800" dirty="0" err="1"/>
              <a:t>Туризам</a:t>
            </a:r>
            <a:r>
              <a:rPr lang="sr-Cyrl-BA" sz="1800" dirty="0"/>
              <a:t> регије има велике могућности за развој. То се нарочито односи на љетњи, градски и вјерски туризам.</a:t>
            </a:r>
            <a:br>
              <a:rPr lang="sr-Cyrl-BA" sz="1800" dirty="0"/>
            </a:br>
            <a:r>
              <a:rPr lang="sr-Cyrl-BA" sz="1800" dirty="0"/>
              <a:t/>
            </a:r>
            <a:br>
              <a:rPr lang="sr-Cyrl-BA" sz="1800" dirty="0"/>
            </a:br>
            <a:r>
              <a:rPr lang="sr-Cyrl-BA" sz="1800" dirty="0"/>
              <a:t/>
            </a:r>
            <a:br>
              <a:rPr lang="sr-Cyrl-BA" sz="1800" dirty="0"/>
            </a:br>
            <a:r>
              <a:rPr lang="sr-Cyrl-BA" sz="1800" dirty="0"/>
              <a:t/>
            </a:r>
            <a:br>
              <a:rPr lang="sr-Cyrl-BA" sz="1800" dirty="0"/>
            </a:br>
            <a:r>
              <a:rPr lang="sr-Cyrl-BA" sz="1800" dirty="0"/>
              <a:t/>
            </a:r>
            <a:br>
              <a:rPr lang="sr-Cyrl-BA" sz="1800" dirty="0"/>
            </a:br>
            <a:r>
              <a:rPr lang="sr-Cyrl-BA" sz="1800" dirty="0"/>
              <a:t/>
            </a:r>
            <a:br>
              <a:rPr lang="sr-Cyrl-BA" sz="1800" dirty="0"/>
            </a:br>
            <a:r>
              <a:rPr lang="sr-Cyrl-BA" sz="1800" dirty="0"/>
              <a:t/>
            </a:r>
            <a:br>
              <a:rPr lang="sr-Cyrl-BA" sz="1800" dirty="0"/>
            </a:br>
            <a:r>
              <a:rPr lang="sr-Cyrl-BA" sz="1800" dirty="0"/>
              <a:t/>
            </a:r>
            <a:br>
              <a:rPr lang="sr-Cyrl-BA" sz="1800" dirty="0"/>
            </a:br>
            <a:r>
              <a:rPr lang="sr-Cyrl-BA" sz="1400" dirty="0" err="1"/>
              <a:t>Неум</a:t>
            </a:r>
            <a:r>
              <a:rPr lang="sr-Cyrl-BA" sz="1400" dirty="0"/>
              <a:t> се развио од малог рибарског насеља                                             </a:t>
            </a:r>
            <a:r>
              <a:rPr lang="sr-Cyrl-BA" sz="1400" dirty="0" err="1"/>
              <a:t>Међугорје</a:t>
            </a:r>
            <a:r>
              <a:rPr lang="sr-Cyrl-BA" sz="1400" dirty="0"/>
              <a:t> је средиште вјерског туризма.</a:t>
            </a:r>
            <a:br>
              <a:rPr lang="sr-Cyrl-BA" sz="1400" dirty="0"/>
            </a:br>
            <a:r>
              <a:rPr lang="sr-Cyrl-BA" sz="1400" dirty="0"/>
              <a:t>у један од највећих туристичких центара у БиХ                                             Годишње га посјети више стотина хиљада </a:t>
            </a:r>
            <a:br>
              <a:rPr lang="sr-Cyrl-BA" sz="1400" dirty="0"/>
            </a:br>
            <a:r>
              <a:rPr lang="sr-Cyrl-BA" sz="1400" dirty="0"/>
              <a:t>                                                                                                                                  вјерника.</a:t>
            </a:r>
            <a:br>
              <a:rPr lang="sr-Cyrl-BA" sz="1400" dirty="0"/>
            </a:br>
            <a:r>
              <a:rPr lang="sr-Cyrl-BA" sz="1400" dirty="0"/>
              <a:t/>
            </a:r>
            <a:br>
              <a:rPr lang="sr-Cyrl-BA" sz="1400" dirty="0"/>
            </a:br>
            <a:r>
              <a:rPr lang="sr-Cyrl-BA" sz="1400" dirty="0"/>
              <a:t/>
            </a:r>
            <a:br>
              <a:rPr lang="sr-Cyrl-BA" sz="1400" dirty="0"/>
            </a:br>
            <a:r>
              <a:rPr lang="sr-Cyrl-BA" sz="1400" dirty="0"/>
              <a:t/>
            </a:r>
            <a:br>
              <a:rPr lang="sr-Cyrl-BA" sz="1400" dirty="0"/>
            </a:br>
            <a:r>
              <a:rPr lang="sr-Cyrl-BA" sz="1400" dirty="0"/>
              <a:t/>
            </a:r>
            <a:br>
              <a:rPr lang="sr-Cyrl-BA" sz="1400" dirty="0"/>
            </a:br>
            <a:r>
              <a:rPr lang="sr-Cyrl-BA" sz="1400" dirty="0"/>
              <a:t/>
            </a:r>
            <a:br>
              <a:rPr lang="sr-Cyrl-BA" sz="1400" dirty="0"/>
            </a:br>
            <a:r>
              <a:rPr lang="sr-Cyrl-BA" sz="1400" dirty="0"/>
              <a:t/>
            </a:r>
            <a:br>
              <a:rPr lang="sr-Cyrl-BA" sz="1400" dirty="0"/>
            </a:br>
            <a:r>
              <a:rPr lang="sr-Cyrl-BA" sz="1400" dirty="0"/>
              <a:t/>
            </a:r>
            <a:br>
              <a:rPr lang="sr-Cyrl-BA" sz="1400" dirty="0"/>
            </a:br>
            <a:r>
              <a:rPr lang="sr-Cyrl-BA" sz="1400" dirty="0"/>
              <a:t/>
            </a:r>
            <a:br>
              <a:rPr lang="sr-Cyrl-BA" sz="1400" dirty="0"/>
            </a:br>
            <a:r>
              <a:rPr lang="sr-Cyrl-BA" sz="1400" dirty="0"/>
              <a:t/>
            </a:r>
            <a:br>
              <a:rPr lang="sr-Cyrl-BA" sz="1400" dirty="0"/>
            </a:br>
            <a:r>
              <a:rPr lang="sr-Cyrl-BA" sz="1400" dirty="0"/>
              <a:t/>
            </a:r>
            <a:br>
              <a:rPr lang="sr-Cyrl-BA" sz="1400" dirty="0"/>
            </a:br>
            <a:r>
              <a:rPr lang="sr-Cyrl-BA" sz="1400" dirty="0"/>
              <a:t/>
            </a:r>
            <a:br>
              <a:rPr lang="sr-Cyrl-BA" sz="1400" dirty="0"/>
            </a:br>
            <a:r>
              <a:rPr lang="sr-Cyrl-BA" sz="1400" dirty="0"/>
              <a:t>        Манастир Завала у Поповом пољу                                                        Мостар-центар туризма Мостарске регије</a:t>
            </a:r>
            <a:r>
              <a:rPr lang="sr-Cyrl-BA" sz="1800" dirty="0"/>
              <a:t/>
            </a:r>
            <a:br>
              <a:rPr lang="sr-Cyrl-BA" sz="1800" dirty="0"/>
            </a:br>
            <a:endParaRPr lang="sr-Cyrl-BA" sz="1800" b="1" dirty="0"/>
          </a:p>
        </p:txBody>
      </p:sp>
      <p:pic>
        <p:nvPicPr>
          <p:cNvPr id="5" name="Slika 4">
            <a:extLst>
              <a:ext uri="{FF2B5EF4-FFF2-40B4-BE49-F238E27FC236}">
                <a16:creationId xmlns:a16="http://schemas.microsoft.com/office/drawing/2014/main" id="{567EEF7C-5DDF-4A5B-9A00-218DE03E8BA7}"/>
              </a:ext>
            </a:extLst>
          </p:cNvPr>
          <p:cNvPicPr>
            <a:picLocks noChangeAspect="1"/>
          </p:cNvPicPr>
          <p:nvPr/>
        </p:nvPicPr>
        <p:blipFill>
          <a:blip r:embed="rId2"/>
          <a:stretch>
            <a:fillRect/>
          </a:stretch>
        </p:blipFill>
        <p:spPr>
          <a:xfrm>
            <a:off x="251791" y="1507435"/>
            <a:ext cx="4200939" cy="1692965"/>
          </a:xfrm>
          <a:prstGeom prst="rect">
            <a:avLst/>
          </a:prstGeom>
        </p:spPr>
      </p:pic>
      <p:pic>
        <p:nvPicPr>
          <p:cNvPr id="6" name="Slika 5">
            <a:extLst>
              <a:ext uri="{FF2B5EF4-FFF2-40B4-BE49-F238E27FC236}">
                <a16:creationId xmlns:a16="http://schemas.microsoft.com/office/drawing/2014/main" id="{88F8A48A-E51C-42FF-853E-0EF3BB6748C9}"/>
              </a:ext>
            </a:extLst>
          </p:cNvPr>
          <p:cNvPicPr>
            <a:picLocks noChangeAspect="1"/>
          </p:cNvPicPr>
          <p:nvPr/>
        </p:nvPicPr>
        <p:blipFill>
          <a:blip r:embed="rId3"/>
          <a:stretch>
            <a:fillRect/>
          </a:stretch>
        </p:blipFill>
        <p:spPr>
          <a:xfrm>
            <a:off x="6255025" y="1393134"/>
            <a:ext cx="4452731" cy="1921565"/>
          </a:xfrm>
          <a:prstGeom prst="rect">
            <a:avLst/>
          </a:prstGeom>
        </p:spPr>
      </p:pic>
      <p:pic>
        <p:nvPicPr>
          <p:cNvPr id="7" name="Slika 6">
            <a:extLst>
              <a:ext uri="{FF2B5EF4-FFF2-40B4-BE49-F238E27FC236}">
                <a16:creationId xmlns:a16="http://schemas.microsoft.com/office/drawing/2014/main" id="{2F29F60B-8889-4747-B393-4BCA4CED9C0E}"/>
              </a:ext>
            </a:extLst>
          </p:cNvPr>
          <p:cNvPicPr>
            <a:picLocks noChangeAspect="1"/>
          </p:cNvPicPr>
          <p:nvPr/>
        </p:nvPicPr>
        <p:blipFill>
          <a:blip r:embed="rId4"/>
          <a:stretch>
            <a:fillRect/>
          </a:stretch>
        </p:blipFill>
        <p:spPr>
          <a:xfrm>
            <a:off x="251791" y="3748941"/>
            <a:ext cx="4200939" cy="2341857"/>
          </a:xfrm>
          <a:prstGeom prst="rect">
            <a:avLst/>
          </a:prstGeom>
        </p:spPr>
      </p:pic>
      <p:pic>
        <p:nvPicPr>
          <p:cNvPr id="8" name="Slika 7">
            <a:extLst>
              <a:ext uri="{FF2B5EF4-FFF2-40B4-BE49-F238E27FC236}">
                <a16:creationId xmlns:a16="http://schemas.microsoft.com/office/drawing/2014/main" id="{58651B10-BB45-4BEE-96EF-A5EBB980FFBE}"/>
              </a:ext>
            </a:extLst>
          </p:cNvPr>
          <p:cNvPicPr>
            <a:picLocks noChangeAspect="1"/>
          </p:cNvPicPr>
          <p:nvPr/>
        </p:nvPicPr>
        <p:blipFill>
          <a:blip r:embed="rId5"/>
          <a:stretch>
            <a:fillRect/>
          </a:stretch>
        </p:blipFill>
        <p:spPr>
          <a:xfrm>
            <a:off x="6255026" y="3893653"/>
            <a:ext cx="4452730" cy="1921565"/>
          </a:xfrm>
          <a:prstGeom prst="rect">
            <a:avLst/>
          </a:prstGeom>
        </p:spPr>
      </p:pic>
    </p:spTree>
    <p:extLst>
      <p:ext uri="{BB962C8B-B14F-4D97-AF65-F5344CB8AC3E}">
        <p14:creationId xmlns:p14="http://schemas.microsoft.com/office/powerpoint/2010/main" val="211212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4F1A349-189B-43ED-BBBE-A3A67D04D234}"/>
              </a:ext>
            </a:extLst>
          </p:cNvPr>
          <p:cNvSpPr>
            <a:spLocks noGrp="1"/>
          </p:cNvSpPr>
          <p:nvPr>
            <p:ph type="title"/>
          </p:nvPr>
        </p:nvSpPr>
        <p:spPr>
          <a:xfrm>
            <a:off x="646111" y="452717"/>
            <a:ext cx="9404723" cy="4172291"/>
          </a:xfrm>
        </p:spPr>
        <p:txBody>
          <a:bodyPr/>
          <a:lstStyle/>
          <a:p>
            <a:pPr algn="ctr"/>
            <a:r>
              <a:rPr lang="sr-Cyrl-BA" dirty="0"/>
              <a:t/>
            </a:r>
            <a:br>
              <a:rPr lang="sr-Cyrl-BA" dirty="0"/>
            </a:br>
            <a:r>
              <a:rPr lang="sr-Cyrl-BA" dirty="0"/>
              <a:t/>
            </a:r>
            <a:br>
              <a:rPr lang="sr-Cyrl-BA" dirty="0"/>
            </a:br>
            <a:r>
              <a:rPr lang="sr-Cyrl-BA" dirty="0"/>
              <a:t/>
            </a:r>
            <a:br>
              <a:rPr lang="sr-Cyrl-BA" dirty="0"/>
            </a:br>
            <a:r>
              <a:rPr lang="sr-Cyrl-BA"/>
              <a:t/>
            </a:r>
            <a:br>
              <a:rPr lang="sr-Cyrl-BA"/>
            </a:br>
            <a:r>
              <a:rPr lang="sr-Cyrl-BA"/>
              <a:t>         </a:t>
            </a:r>
            <a:r>
              <a:rPr lang="sr-Cyrl-BA" b="1"/>
              <a:t>БИХАЋКА </a:t>
            </a:r>
            <a:r>
              <a:rPr lang="sr-Cyrl-BA" b="1" dirty="0"/>
              <a:t>РЕГИЈА</a:t>
            </a:r>
          </a:p>
        </p:txBody>
      </p:sp>
    </p:spTree>
    <p:extLst>
      <p:ext uri="{BB962C8B-B14F-4D97-AF65-F5344CB8AC3E}">
        <p14:creationId xmlns:p14="http://schemas.microsoft.com/office/powerpoint/2010/main" val="1778318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798" y="824313"/>
            <a:ext cx="8581792" cy="384561"/>
          </a:xfrm>
        </p:spPr>
        <p:txBody>
          <a:bodyPr>
            <a:normAutofit fontScale="90000"/>
          </a:bodyPr>
          <a:lstStyle/>
          <a:p>
            <a:r>
              <a:rPr lang="sr-Cyrl-RS" sz="2000" dirty="0">
                <a:solidFill>
                  <a:schemeClr val="accent2">
                    <a:lumMod val="50000"/>
                  </a:schemeClr>
                </a:solidFill>
              </a:rPr>
              <a:t>                                                </a:t>
            </a:r>
            <a:r>
              <a:rPr lang="sr-Cyrl-RS" sz="2000" dirty="0">
                <a:solidFill>
                  <a:schemeClr val="tx1"/>
                </a:solidFill>
              </a:rPr>
              <a:t>ГРАНИЦЕ И ПОЛОЖАЈ</a:t>
            </a:r>
            <a:br>
              <a:rPr lang="sr-Cyrl-RS" sz="2000" dirty="0">
                <a:solidFill>
                  <a:schemeClr val="tx1"/>
                </a:solidFill>
              </a:rPr>
            </a:br>
            <a:endParaRPr lang="en-US" sz="2000" dirty="0">
              <a:solidFill>
                <a:schemeClr val="tx1"/>
              </a:solidFill>
            </a:endParaRPr>
          </a:p>
        </p:txBody>
      </p:sp>
      <p:pic>
        <p:nvPicPr>
          <p:cNvPr id="12"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138284" y="1399374"/>
            <a:ext cx="4337935" cy="3664911"/>
          </a:xfrm>
          <a:prstGeom prst="rect">
            <a:avLst/>
          </a:prstGeom>
        </p:spPr>
      </p:pic>
      <p:sp>
        <p:nvSpPr>
          <p:cNvPr id="6" name="TextBox 5"/>
          <p:cNvSpPr txBox="1"/>
          <p:nvPr/>
        </p:nvSpPr>
        <p:spPr>
          <a:xfrm>
            <a:off x="174640" y="1399374"/>
            <a:ext cx="6496050" cy="2031325"/>
          </a:xfrm>
          <a:prstGeom prst="rect">
            <a:avLst/>
          </a:prstGeom>
          <a:noFill/>
        </p:spPr>
        <p:txBody>
          <a:bodyPr wrap="square" rtlCol="0">
            <a:spAutoFit/>
          </a:bodyPr>
          <a:lstStyle/>
          <a:p>
            <a:r>
              <a:rPr lang="sr-Cyrl-BA" dirty="0"/>
              <a:t>Бихаћка регија обухвата сјеверозападни дио Босне и </a:t>
            </a:r>
            <a:r>
              <a:rPr lang="sr-Cyrl-BA" dirty="0" err="1"/>
              <a:t>Херцеговине.Простире</a:t>
            </a:r>
            <a:r>
              <a:rPr lang="sr-Cyrl-BA" dirty="0"/>
              <a:t> се око средњег и горњег тока ријеке Уне, између Хрватске, Бањалучке регије Републике Српске и </a:t>
            </a:r>
            <a:r>
              <a:rPr lang="sr-Cyrl-BA" dirty="0" err="1"/>
              <a:t>Ливањске</a:t>
            </a:r>
            <a:r>
              <a:rPr lang="sr-Cyrl-BA" dirty="0"/>
              <a:t> регије </a:t>
            </a:r>
            <a:r>
              <a:rPr lang="sr-Cyrl-BA" dirty="0" err="1"/>
              <a:t>ФБиХ</a:t>
            </a:r>
            <a:r>
              <a:rPr lang="sr-Cyrl-BA" dirty="0"/>
              <a:t>.</a:t>
            </a:r>
          </a:p>
          <a:p>
            <a:r>
              <a:rPr lang="sr-Cyrl-BA" b="1" dirty="0"/>
              <a:t>ГЕОГРАФКСИ </a:t>
            </a:r>
            <a:r>
              <a:rPr lang="sr-Cyrl-BA" b="1" dirty="0" smtClean="0"/>
              <a:t>ПОЛ</a:t>
            </a:r>
            <a:r>
              <a:rPr lang="sr-Cyrl-RS" b="1" dirty="0"/>
              <a:t>О</a:t>
            </a:r>
            <a:r>
              <a:rPr lang="sr-Cyrl-BA" b="1" dirty="0" smtClean="0"/>
              <a:t>ЖАЈ </a:t>
            </a:r>
            <a:r>
              <a:rPr lang="sr-Cyrl-BA" b="1" dirty="0"/>
              <a:t>ПОВОЉАН АЛИ НЕДОВОЉНО </a:t>
            </a:r>
            <a:r>
              <a:rPr lang="sr-Cyrl-BA" b="1" dirty="0" smtClean="0"/>
              <a:t>ИСКОРИШТЕН</a:t>
            </a:r>
            <a:endParaRPr lang="sr-Cyrl-RS" b="1" dirty="0"/>
          </a:p>
          <a:p>
            <a:endParaRPr lang="sr-Cyrl-RS" dirty="0"/>
          </a:p>
        </p:txBody>
      </p:sp>
      <p:cxnSp>
        <p:nvCxnSpPr>
          <p:cNvPr id="14" name="Straight Arrow Connector 13"/>
          <p:cNvCxnSpPr/>
          <p:nvPr/>
        </p:nvCxnSpPr>
        <p:spPr>
          <a:xfrm>
            <a:off x="5781675" y="2457450"/>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ight Arrow 18"/>
          <p:cNvSpPr/>
          <p:nvPr/>
        </p:nvSpPr>
        <p:spPr>
          <a:xfrm rot="20716727" flipV="1">
            <a:off x="6087584" y="2138114"/>
            <a:ext cx="1633807" cy="21785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371821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9</TotalTime>
  <Words>592</Words>
  <Application>Microsoft Office PowerPoint</Application>
  <PresentationFormat>Widescreen</PresentationFormat>
  <Paragraphs>86</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Century Gothic</vt:lpstr>
      <vt:lpstr>Wingdings 3</vt:lpstr>
      <vt:lpstr>Ion</vt:lpstr>
      <vt:lpstr>МОСТАРСКО-ЛИВАЊСКА  И БИХАЋКА РЕГИЈА  ФИЗИЧКО И ДРУШТВЕНО ГЕОГРАФСКЕ ОДЛИКЕ</vt:lpstr>
      <vt:lpstr>                                                ГРАНИЦЕ И ПОЛОЖАЈ </vt:lpstr>
      <vt:lpstr>       РЕЉЕФ</vt:lpstr>
      <vt:lpstr>КЛИМА И БИЉНИ СВИЈЕТ</vt:lpstr>
      <vt:lpstr>ВОДЕ</vt:lpstr>
      <vt:lpstr>Друштвено-географска обиљежја </vt:lpstr>
      <vt:lpstr>Туризам Туризам регије има велике могућности за развој. То се нарочито односи на љетњи, градски и вјерски туризам.        Неум се развио од малог рибарског насеља                                             Међугорје је средиште вјерског туризма. у један од највећих туристичких центара у БиХ                                             Годишње га посјети више стотина хиљада                                                                                                                                    вјерника.                    Манастир Завала у Поповом пољу                                                        Мостар-центар туризма Мостарске регије </vt:lpstr>
      <vt:lpstr>             БИХАЋКА РЕГИЈА</vt:lpstr>
      <vt:lpstr>                                                ГРАНИЦЕ И ПОЛОЖАЈ </vt:lpstr>
      <vt:lpstr>       РЕЉЕФ</vt:lpstr>
      <vt:lpstr>Клима Клима регије је умјереноконтинентална са топлим и сувим љетима, док су зиме умјерено хладне са доста падавина, углавном кише. Планинска клима, са доста снијега зими, влада на већим надморским висинама.</vt:lpstr>
      <vt:lpstr>Хидрографија Због великих количина падавина регија је богата површинским воденим токовима. Све ријеке ове регије припадају површинском сливу. Најзначајнија је ријека Уна. Источним дијелом регије протиче Сана, десна притока Уне. Дуга је 146 км. Настаје од четири јака крашка врела а у Уну се улијева код Новог Града у Републици Српској.            Ријека Уна представља посебно природно богатство регије. Усјекла је дубоку долину са клисурама  и кањонима  и са великим бројем брзака и водопада.          </vt:lpstr>
      <vt:lpstr>        Мартин Брод, водопади на Уни                               Врело Сане</vt:lpstr>
      <vt:lpstr>Друштвено-географске одлике</vt:lpstr>
      <vt:lpstr>PowerPoint Presentation</vt:lpstr>
      <vt:lpstr>Бихаћ је највећи град Регије. Налази се у Бихаћкој котлини.                                                                                               Бихаћ</vt:lpstr>
      <vt:lpstr> Остали већи градови су : Велика Кладуша, Цазин, Босанска Крупа, Сански Мост, Босански Петровац, Кључ и Дрвар.                                 Цазин                                                                                   Велика Кладуша                                                                                            </vt:lpstr>
      <vt:lpstr>                Домаћа задаћа</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ИСТОЧНОСАРАЈЕВСКО-ЗВОРНИЧКА РЕГИЈА ФИЗИЧКО-ГЕОГРАФСКЕ И ДРУШТВЕНО ГЕОГРАФСКЕ ОДЛИКЕ</dc:title>
  <dc:creator>Danijela Lolic</dc:creator>
  <cp:lastModifiedBy>NEMANJA</cp:lastModifiedBy>
  <cp:revision>98</cp:revision>
  <dcterms:created xsi:type="dcterms:W3CDTF">2020-04-09T17:25:27Z</dcterms:created>
  <dcterms:modified xsi:type="dcterms:W3CDTF">2020-05-09T17:01:01Z</dcterms:modified>
</cp:coreProperties>
</file>