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  <p:sldMasterId id="2147483842" r:id="rId2"/>
  </p:sldMasterIdLst>
  <p:sldIdLst>
    <p:sldId id="256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4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734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67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160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99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69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5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15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91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6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36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3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96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48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380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36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60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2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1908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567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041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290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78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593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6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9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8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1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2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2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3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1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AA03-A708-4326-82B0-60AEB1D6FEE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A66220-D1AA-4788-BC41-83584E29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300" y="-88900"/>
            <a:ext cx="9356723" cy="3996267"/>
          </a:xfrm>
        </p:spPr>
        <p:txBody>
          <a:bodyPr>
            <a:normAutofit/>
          </a:bodyPr>
          <a:lstStyle/>
          <a:p>
            <a:pPr algn="ctr"/>
            <a:r>
              <a:rPr lang="sr-Cyrl-RS" sz="5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СЛИЧНОСТ ТРОУГЛОВА</a:t>
            </a:r>
            <a:endParaRPr lang="en-US" sz="5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9177" y="4415367"/>
            <a:ext cx="6987645" cy="1388534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УТВРЂИВАЊЕ -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8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31" y="79862"/>
            <a:ext cx="10876169" cy="1604719"/>
          </a:xfrm>
        </p:spPr>
        <p:txBody>
          <a:bodyPr>
            <a:noAutofit/>
          </a:bodyPr>
          <a:lstStyle/>
          <a:p>
            <a:r>
              <a:rPr lang="sr-Latn-R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Задатак</a:t>
            </a:r>
            <a:br>
              <a:rPr lang="sr-Cyrl-R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Троугао АВС је сличан са троуглом А</a:t>
            </a:r>
            <a:r>
              <a:rPr lang="sr-Cyrl-R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Израчунати обиме тих троуглова ако су задане неке од њихових страница, АВ = </a:t>
            </a:r>
            <a:r>
              <a:rPr lang="sr-Latn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cm, A</a:t>
            </a:r>
            <a:r>
              <a:rPr lang="sr-Latn-R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R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r-Latn-R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</a:t>
            </a:r>
            <a:r>
              <a:rPr lang="sr-Cyrl-RS" sz="24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sr-Latn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BC = 9 cm </a:t>
            </a:r>
            <a:r>
              <a:rPr lang="sr-Cyrl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Latn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sr-Latn-R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R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 cm.</a:t>
            </a:r>
            <a:r>
              <a:rPr lang="sr-Latn-R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95131" y="1930400"/>
            <a:ext cx="179889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 =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4,8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</a:p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 = 9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R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R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6 </a:t>
            </a:r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607288" y="2039179"/>
                <a:ext cx="2450223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R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~ </a:t>
                </a:r>
                <a14:m>
                  <m:oMath xmlns:m="http://schemas.openxmlformats.org/officeDocument/2006/math">
                    <m:r>
                      <a:rPr lang="sr-Latn-R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: B</a:t>
                </a:r>
                <a:r>
                  <a:rPr lang="sr-Latn-R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k</a:t>
                </a:r>
              </a:p>
              <a:p>
                <a:r>
                  <a:rPr lang="sr-Cyrl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cm : 6 cm = k</a:t>
                </a:r>
              </a:p>
              <a:p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= 1,5</a:t>
                </a:r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288" y="2039179"/>
                <a:ext cx="2450223" cy="1323439"/>
              </a:xfrm>
              <a:prstGeom prst="rect">
                <a:avLst/>
              </a:prstGeom>
              <a:blipFill>
                <a:blip r:embed="rId2"/>
                <a:stretch>
                  <a:fillRect l="-2736" t="-2765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95132" y="3920745"/>
            <a:ext cx="3260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= AB + BC +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endParaRPr lang="sr-Latn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= 6 cm + 9 cm + 7,2 cm                                        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= 22 , 2 cm                                                            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+ 6 cm + 4,8 cm   </a:t>
            </a:r>
          </a:p>
          <a:p>
            <a:r>
              <a:rPr lang="sr-Latn-R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540500" y="3920745"/>
            <a:ext cx="465758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AB : A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k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k</a:t>
            </a:r>
          </a:p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</a:t>
            </a:r>
            <a:r>
              <a:rPr lang="sr-Latn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             AC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k ∙ A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cm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1,5    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1,5 ∙ 4,8 cm </a:t>
            </a:r>
          </a:p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sr-Latn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            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7,2 cm     </a:t>
            </a:r>
          </a:p>
          <a:p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</a:t>
            </a:r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304784" y="1870006"/>
            <a:ext cx="1628292" cy="2111925"/>
            <a:chOff x="3367846" y="1849327"/>
            <a:chExt cx="1628292" cy="2111925"/>
          </a:xfrm>
        </p:grpSpPr>
        <p:sp>
          <p:nvSpPr>
            <p:cNvPr id="5" name="Isosceles Triangle 4"/>
            <p:cNvSpPr/>
            <p:nvPr/>
          </p:nvSpPr>
          <p:spPr>
            <a:xfrm>
              <a:off x="3618534" y="2038143"/>
              <a:ext cx="1193800" cy="1739902"/>
            </a:xfrm>
            <a:prstGeom prst="triangle">
              <a:avLst>
                <a:gd name="adj" fmla="val 1408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dirty="0" smtClean="0"/>
                <a:t> 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618534" y="1849327"/>
              <a:ext cx="267666" cy="1706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67846" y="3779081"/>
              <a:ext cx="267666" cy="1706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28472" y="3790644"/>
              <a:ext cx="267666" cy="1706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08250" y="2342057"/>
            <a:ext cx="1396884" cy="1628311"/>
            <a:chOff x="5371572" y="2385817"/>
            <a:chExt cx="1396884" cy="1628311"/>
          </a:xfrm>
        </p:grpSpPr>
        <p:sp>
          <p:nvSpPr>
            <p:cNvPr id="6" name="Isosceles Triangle 5"/>
            <p:cNvSpPr/>
            <p:nvPr/>
          </p:nvSpPr>
          <p:spPr>
            <a:xfrm>
              <a:off x="5702300" y="2572584"/>
              <a:ext cx="838200" cy="1206497"/>
            </a:xfrm>
            <a:prstGeom prst="triangle">
              <a:avLst>
                <a:gd name="adj" fmla="val 11686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08891" y="2385817"/>
              <a:ext cx="455912" cy="1867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71572" y="3795164"/>
              <a:ext cx="455912" cy="1867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12544" y="3827361"/>
              <a:ext cx="455912" cy="1867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43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12" y="152401"/>
            <a:ext cx="9905999" cy="1549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Задатак</a:t>
            </a:r>
          </a:p>
          <a:p>
            <a:pPr marL="0" indent="0">
              <a:buNone/>
            </a:pPr>
            <a:r>
              <a:rPr lang="sr-Cyrl-R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Посматрајући слику одреди дужину </a:t>
            </a:r>
            <a:r>
              <a:rPr lang="sr-Latn-R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DC.</a:t>
            </a:r>
          </a:p>
          <a:p>
            <a:pPr marL="0" indent="0">
              <a:buNone/>
            </a:pPr>
            <a:r>
              <a:rPr lang="sr-Latn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sr-Latn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D</a:t>
            </a:r>
          </a:p>
          <a:p>
            <a:pPr marL="0" indent="0">
              <a:buNone/>
            </a:pPr>
            <a:r>
              <a:rPr lang="sr-Latn-R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Zadatak13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1955800"/>
            <a:ext cx="424338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72071" y="3722112"/>
            <a:ext cx="52530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АЕ : ВС = АВ : 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</a:p>
          <a:p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30 : 18 = 20 : x</a:t>
            </a:r>
          </a:p>
          <a:p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30 ∙ x = 20 ∙ 18</a:t>
            </a:r>
          </a:p>
          <a:p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30 ∙ x = 360</a:t>
            </a:r>
          </a:p>
          <a:p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x = 360 : 30</a:t>
            </a:r>
          </a:p>
          <a:p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x = 12</a:t>
            </a:r>
          </a:p>
          <a:p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Latn-R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 = 12</a:t>
            </a:r>
            <a:endParaRPr lang="sr-Cyrl-R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69072" y="1041906"/>
                <a:ext cx="5253039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2400" b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∢ EAB = </a:t>
                </a:r>
                <a:r>
                  <a:rPr lang="sr-Latn-RS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∢ BCD = 90°</a:t>
                </a:r>
              </a:p>
              <a:p>
                <a:r>
                  <a:rPr lang="sr-Latn-RS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∢ ABE = ∢ CDB = </a:t>
                </a:r>
                <a:r>
                  <a:rPr lang="el-GR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sr-Latn-RS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⇒ </a:t>
                </a:r>
              </a:p>
              <a:p>
                <a:r>
                  <a:rPr lang="sr-Latn-RS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∢ BEA = ∢ DBC ⇒ </a:t>
                </a:r>
              </a:p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ABE ~ </a:t>
                </a:r>
                <a14:m>
                  <m:oMath xmlns:m="http://schemas.openxmlformats.org/officeDocument/2006/math">
                    <m:r>
                      <a:rPr lang="sr-Latn-R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BCD</a:t>
                </a:r>
              </a:p>
              <a:p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Насупрот једнаких углова налазе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ce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пропорционалне странице.</a:t>
                </a:r>
                <a:endParaRPr lang="sr-Latn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sr-Cyrl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072" y="1041906"/>
                <a:ext cx="5253039" cy="3046988"/>
              </a:xfrm>
              <a:prstGeom prst="rect">
                <a:avLst/>
              </a:prstGeom>
              <a:blipFill>
                <a:blip r:embed="rId3"/>
                <a:stretch>
                  <a:fillRect l="-1858" t="-1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34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3767" y="317501"/>
                <a:ext cx="10549466" cy="6540499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sr-Latn-RS" sz="2400" b="1" u="sng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:r>
                  <a:rPr lang="sr-Cyrl-RS" sz="2400" b="1" u="sng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Задатак</a:t>
                </a:r>
                <a:endParaRPr lang="en-US" sz="2400" b="1" u="sng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sr-Cyrl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троугао АВС, основнице АВ = 10</a:t>
                </a:r>
                <a:r>
                  <a:rPr lang="en-U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cm</a:t>
                </a:r>
                <a:r>
                  <a:rPr lang="sr-Cyrl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њене висине </a:t>
                </a:r>
                <a:r>
                  <a:rPr lang="en-US" sz="2400" b="1" dirty="0" err="1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000" b="1" dirty="0" err="1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0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sr-Latn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cm</a:t>
                </a:r>
                <a:r>
                  <a:rPr lang="sr-Cyrl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уписан је правоугаоник </a:t>
                </a:r>
                <a:r>
                  <a:rPr lang="en-U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MNPQ</a:t>
                </a:r>
                <a:r>
                  <a:rPr lang="sr-Latn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(MN </a:t>
                </a:r>
                <a14:m>
                  <m:oMath xmlns:m="http://schemas.openxmlformats.org/officeDocument/2006/math">
                    <m:r>
                      <a:rPr lang="sr-Latn-RS" sz="2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sr-Latn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AB, P </a:t>
                </a:r>
                <a14:m>
                  <m:oMath xmlns:m="http://schemas.openxmlformats.org/officeDocument/2006/math">
                    <m:r>
                      <a:rPr lang="sr-Latn-RS" sz="2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sr-Latn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BC, Q </a:t>
                </a:r>
                <a14:m>
                  <m:oMath xmlns:m="http://schemas.openxmlformats.org/officeDocument/2006/math">
                    <m:r>
                      <a:rPr lang="sr-Latn-RS" sz="2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sr-Latn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AC)</a:t>
                </a:r>
                <a:r>
                  <a:rPr lang="sr-Cyrl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Израчунај површину правоугаоника ако је једна његова страница два пута дужа од друге.</a:t>
                </a:r>
                <a:endParaRPr lang="sr-Latn-RS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sr-Cyrl-RS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767" y="317501"/>
                <a:ext cx="10549466" cy="6540499"/>
              </a:xfrm>
              <a:blipFill>
                <a:blip r:embed="rId2"/>
                <a:stretch>
                  <a:fillRect l="-925" t="-746" r="-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25854" y="2042781"/>
            <a:ext cx="5651323" cy="4554025"/>
            <a:chOff x="127177" y="2024575"/>
            <a:chExt cx="5651323" cy="4554025"/>
          </a:xfrm>
        </p:grpSpPr>
        <p:sp>
          <p:nvSpPr>
            <p:cNvPr id="8" name="Rectangle 7"/>
            <p:cNvSpPr/>
            <p:nvPr/>
          </p:nvSpPr>
          <p:spPr>
            <a:xfrm>
              <a:off x="1728126" y="2024575"/>
              <a:ext cx="395644" cy="39745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C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127177" y="2476304"/>
              <a:ext cx="5651323" cy="4102296"/>
              <a:chOff x="127177" y="2476304"/>
              <a:chExt cx="5651323" cy="410229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5382856" y="5137630"/>
                <a:ext cx="395644" cy="40620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70C0"/>
                    </a:solidFill>
                  </a:rPr>
                  <a:t>B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118893" y="6172397"/>
                <a:ext cx="395644" cy="40620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Isosceles Triangle 3"/>
              <p:cNvSpPr/>
              <p:nvPr/>
            </p:nvSpPr>
            <p:spPr>
              <a:xfrm>
                <a:off x="967104" y="2476304"/>
                <a:ext cx="4396040" cy="2577286"/>
              </a:xfrm>
              <a:prstGeom prst="triangle">
                <a:avLst>
                  <a:gd name="adj" fmla="val 17333"/>
                </a:avLst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1333441" y="3947037"/>
                <a:ext cx="2359208" cy="1106552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743723" y="2476304"/>
                <a:ext cx="0" cy="257728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>
                <a:off x="739976" y="3743936"/>
                <a:ext cx="395644" cy="40620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Q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47302" y="5221673"/>
                <a:ext cx="395644" cy="40620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A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538788" y="5137631"/>
                <a:ext cx="395644" cy="40620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N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934431" y="3540835"/>
                <a:ext cx="395644" cy="40620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P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106312" y="5165645"/>
                <a:ext cx="395644" cy="40620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M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351826" y="3409519"/>
                <a:ext cx="549535" cy="48324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err="1" smtClean="0">
                    <a:solidFill>
                      <a:schemeClr val="tx1"/>
                    </a:solidFill>
                  </a:rPr>
                  <a:t>h</a:t>
                </a:r>
                <a:r>
                  <a:rPr lang="en-US" sz="1000" b="1" dirty="0" err="1" smtClean="0">
                    <a:solidFill>
                      <a:schemeClr val="tx1"/>
                    </a:solidFill>
                  </a:rPr>
                  <a:t>c</a:t>
                </a:r>
                <a:endParaRPr lang="en-US" sz="1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Left Brace 15"/>
              <p:cNvSpPr/>
              <p:nvPr/>
            </p:nvSpPr>
            <p:spPr>
              <a:xfrm rot="16200000">
                <a:off x="2879642" y="3656593"/>
                <a:ext cx="527011" cy="4396043"/>
              </a:xfrm>
              <a:prstGeom prst="leftBrace">
                <a:avLst>
                  <a:gd name="adj1" fmla="val 8333"/>
                  <a:gd name="adj2" fmla="val 49842"/>
                </a:avLst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Left Brace 17"/>
              <p:cNvSpPr/>
              <p:nvPr/>
            </p:nvSpPr>
            <p:spPr>
              <a:xfrm rot="10800000">
                <a:off x="1841691" y="2509571"/>
                <a:ext cx="378227" cy="2530012"/>
              </a:xfrm>
              <a:prstGeom prst="leftBrace">
                <a:avLst>
                  <a:gd name="adj1" fmla="val 8333"/>
                  <a:gd name="adj2" fmla="val 49842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Left Brace 18"/>
              <p:cNvSpPr/>
              <p:nvPr/>
            </p:nvSpPr>
            <p:spPr>
              <a:xfrm>
                <a:off x="1333441" y="2537585"/>
                <a:ext cx="212461" cy="1367432"/>
              </a:xfrm>
              <a:prstGeom prst="leftBrace">
                <a:avLst>
                  <a:gd name="adj1" fmla="val 8333"/>
                  <a:gd name="adj2" fmla="val 49287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27177" y="3038333"/>
                <a:ext cx="881693" cy="40620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>
                    <a:solidFill>
                      <a:schemeClr val="tx1"/>
                    </a:solidFill>
                  </a:rPr>
                  <a:t>h</a:t>
                </a:r>
                <a:r>
                  <a:rPr lang="en-US" sz="1100" b="1" dirty="0" err="1" smtClean="0">
                    <a:solidFill>
                      <a:schemeClr val="tx1"/>
                    </a:solidFill>
                  </a:rPr>
                  <a:t>c</a:t>
                </a:r>
                <a:r>
                  <a:rPr lang="en-US" sz="11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-x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134496" y="5137631"/>
                <a:ext cx="556832" cy="40620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2x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790615" y="4353240"/>
                <a:ext cx="395644" cy="40620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x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5861282" y="22233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= c = 10 cm</a:t>
            </a:r>
          </a:p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 = 5 cm</a:t>
            </a:r>
          </a:p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 = 2 PN</a:t>
            </a:r>
          </a:p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8184937" y="2244924"/>
                <a:ext cx="35052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PN = x</a:t>
                </a:r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MN = 2x 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∢ CAB = </a:t>
                </a:r>
                <a:r>
                  <a:rPr lang="sr-Latn-RS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∢ CQP </a:t>
                </a:r>
              </a:p>
              <a:p>
                <a:r>
                  <a:rPr lang="sr-Latn-RS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∢  ABC = ∢ QPC</a:t>
                </a:r>
              </a:p>
              <a:p>
                <a:r>
                  <a:rPr lang="sr-Latn-RS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∢  ACB </a:t>
                </a:r>
                <a:r>
                  <a:rPr lang="sr-Cyrl-RS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је заједнички </a:t>
                </a:r>
                <a:r>
                  <a:rPr lang="sr-Cyrl-RS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угао</a:t>
                </a:r>
                <a:r>
                  <a:rPr lang="sr-Latn-RS" sz="20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⇒ </a:t>
                </a:r>
                <a:endParaRPr lang="sr-Cyrl-RS" sz="2000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R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sr-Cyrl-R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~ </a:t>
                </a:r>
                <a14:m>
                  <m:oMath xmlns:m="http://schemas.openxmlformats.org/officeDocument/2006/math">
                    <m:r>
                      <a:rPr lang="sr-Latn-R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QPC</a:t>
                </a: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937" y="2244924"/>
                <a:ext cx="3505200" cy="1631216"/>
              </a:xfrm>
              <a:prstGeom prst="rect">
                <a:avLst/>
              </a:prstGeom>
              <a:blipFill>
                <a:blip r:embed="rId3"/>
                <a:stretch>
                  <a:fillRect l="-1913" t="-1866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099485" y="3734484"/>
            <a:ext cx="350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: QP = h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(h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x)</a:t>
            </a:r>
          </a:p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: 2x = 5 : (5 – x)</a:t>
            </a:r>
          </a:p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∙ (5 – x) = 2x ∙ 5</a:t>
            </a:r>
          </a:p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– 10x = 10x</a:t>
            </a:r>
          </a:p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20x = 50</a:t>
            </a:r>
          </a:p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x = 2,5 cm = PN </a:t>
            </a:r>
          </a:p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2x = 5 cm = MN</a:t>
            </a:r>
          </a:p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MN ∙ PN</a:t>
            </a:r>
          </a:p>
          <a:p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12,5 cm²</a:t>
            </a:r>
            <a:endParaRPr lang="sr-Latn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82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71228" y="213020"/>
                <a:ext cx="9990666" cy="1797936"/>
              </a:xfrm>
            </p:spPr>
            <p:txBody>
              <a:bodyPr>
                <a:normAutofit fontScale="90000"/>
              </a:bodyPr>
              <a:lstStyle/>
              <a:p>
                <a:r>
                  <a:rPr lang="sr-Cyrl-RS" sz="2400" b="1" u="sng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задатак</a:t>
                </a:r>
                <a:r>
                  <a:rPr lang="sr-Cyrl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Cyrl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Примјеном сличности на правоугли троугао АВС одреди дужину катета и хипотенузине висине, ако је хипотенуза с = 13</a:t>
                </a:r>
                <a:r>
                  <a:rPr lang="sr-Latn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cm</a:t>
                </a:r>
                <a:r>
                  <a:rPr lang="sr-Cyrl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одсјечак на хипотенузи    </a:t>
                </a:r>
                <a:r>
                  <a:rPr lang="sr-Latn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2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</m:num>
                      <m:den>
                        <m:r>
                          <a:rPr lang="sr-Latn-RS" sz="2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sr-Latn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cm</a:t>
                </a:r>
                <a:r>
                  <a:rPr lang="sr-Cyrl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sr-Cyrl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RS" sz="2400" b="1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r-Cyrl-RS" sz="24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endPara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71228" y="213020"/>
                <a:ext cx="9990666" cy="1797936"/>
              </a:xfrm>
              <a:blipFill>
                <a:blip r:embed="rId2"/>
                <a:stretch>
                  <a:fillRect l="-794" t="-2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60161" y="1674143"/>
                <a:ext cx="4228339" cy="1464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= 13 cm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</a:t>
                </a:r>
                <a:r>
                  <a:rPr lang="sr-Latn-R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2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</m:num>
                      <m:den>
                        <m:r>
                          <a:rPr lang="sr-Latn-RS" sz="2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sr-Latn-R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</a:p>
              <a:p>
                <a:r>
                  <a:rPr lang="sr-Latn-R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b, h = ?</a:t>
                </a:r>
              </a:p>
              <a:p>
                <a:endPara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161" y="1674143"/>
                <a:ext cx="4228339" cy="1464825"/>
              </a:xfrm>
              <a:prstGeom prst="rect">
                <a:avLst/>
              </a:prstGeom>
              <a:blipFill>
                <a:blip r:embed="rId3"/>
                <a:stretch>
                  <a:fillRect l="-1441" t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504420" y="1715424"/>
                <a:ext cx="4228339" cy="1601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2000" b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 = p + q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c – q</a:t>
                </a:r>
              </a:p>
              <a:p>
                <a:r>
                  <a:rPr lang="sr-Latn-R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13 </a:t>
                </a:r>
                <a:r>
                  <a:rPr lang="sr-Latn-R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sr-Latn-R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</m:num>
                      <m:den>
                        <m:r>
                          <a:rPr lang="sr-Latn-R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den>
                    </m:f>
                  </m:oMath>
                </a14:m>
                <a:endParaRPr lang="sr-Latn-R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𝟏𝟒𝟒</m:t>
                        </m:r>
                      </m:num>
                      <m:den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sr-Latn-R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420" y="1715424"/>
                <a:ext cx="4228339" cy="1601657"/>
              </a:xfrm>
              <a:prstGeom prst="rect">
                <a:avLst/>
              </a:prstGeom>
              <a:blipFill>
                <a:blip r:embed="rId4"/>
                <a:stretch>
                  <a:fillRect l="-1441" t="-1901" b="-1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861635" y="3806896"/>
                <a:ext cx="4228339" cy="2388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RS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  </m:t>
                    </m:r>
                  </m:oMath>
                </a14:m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~</a:t>
                </a:r>
                <a:r>
                  <a:rPr lang="sr-Latn-RS" sz="20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 </m:t>
                    </m:r>
                  </m:oMath>
                </a14:m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DBC 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: a = a : q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a² = c ∙ q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a² = 13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20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</m:num>
                      <m:den>
                        <m:r>
                          <a:rPr lang="sr-Latn-RS" sz="20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den>
                    </m:f>
                  </m:oMath>
                </a14:m>
                <a:endParaRPr lang="sr-Latn-R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a² = 25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5 cm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sr-Latn-R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635" y="3806896"/>
                <a:ext cx="4228339" cy="2388154"/>
              </a:xfrm>
              <a:prstGeom prst="rect">
                <a:avLst/>
              </a:prstGeom>
              <a:blipFill>
                <a:blip r:embed="rId5"/>
                <a:stretch>
                  <a:fillRect l="-1587" t="-1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225479" y="3811449"/>
                <a:ext cx="4228339" cy="2383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RS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  </m:t>
                    </m:r>
                  </m:oMath>
                </a14:m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~</a:t>
                </a:r>
                <a:r>
                  <a:rPr lang="sr-Latn-RS" sz="20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 </m:t>
                    </m:r>
                    <m:r>
                      <a:rPr lang="sr-Latn-RS" sz="20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𝐀𝐃𝐂</m:t>
                    </m:r>
                  </m:oMath>
                </a14:m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: b = b : p</a:t>
                </a:r>
              </a:p>
              <a:p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 = c ∙ p</a:t>
                </a:r>
              </a:p>
              <a:p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 = 13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𝟏𝟒𝟒</m:t>
                        </m:r>
                      </m:num>
                      <m:den>
                        <m:r>
                          <a:rPr lang="sr-Latn-RS" sz="20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den>
                    </m:f>
                  </m:oMath>
                </a14:m>
                <a:endParaRPr lang="sr-Latn-R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 = 144</a:t>
                </a:r>
              </a:p>
              <a:p>
                <a:r>
                  <a:rPr lang="sr-Latn-R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12 cm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sr-Latn-R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5479" y="3811449"/>
                <a:ext cx="4228339" cy="2383601"/>
              </a:xfrm>
              <a:prstGeom prst="rect">
                <a:avLst/>
              </a:prstGeom>
              <a:blipFill>
                <a:blip r:embed="rId6"/>
                <a:stretch>
                  <a:fillRect l="-1441" t="-1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455809" y="3811449"/>
                <a:ext cx="4228339" cy="3277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RS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  </m:t>
                    </m:r>
                  </m:oMath>
                </a14:m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ADC ~</a:t>
                </a:r>
                <a:r>
                  <a:rPr lang="sr-Latn-RS" sz="20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 </m:t>
                    </m:r>
                    <m:r>
                      <a:rPr lang="sr-Latn-RS" sz="20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𝐃𝐁𝐂</m:t>
                    </m:r>
                  </m:oMath>
                </a14:m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: h = h : q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h² = q ∙ p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</m:num>
                      <m:den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𝟏𝟒𝟒</m:t>
                        </m:r>
                      </m:num>
                      <m:den>
                        <m:r>
                          <a:rPr lang="sr-Latn-RS" sz="20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den>
                    </m:f>
                  </m:oMath>
                </a14:m>
                <a:endParaRPr lang="sr-Latn-R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sr-Latn-R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𝟔𝟎𝟎</m:t>
                        </m:r>
                      </m:num>
                      <m:den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𝟏𝟔𝟗</m:t>
                        </m:r>
                      </m:den>
                    </m:f>
                  </m:oMath>
                </a14:m>
                <a:endParaRPr lang="sr-Latn-R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sr-Latn-R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𝟔𝟎</m:t>
                        </m:r>
                      </m:num>
                      <m:den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cm</a:t>
                </a:r>
              </a:p>
              <a:p>
                <a:r>
                  <a:rPr lang="sr-Latn-R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sr-Latn-R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5809" y="3811449"/>
                <a:ext cx="4228339" cy="3277372"/>
              </a:xfrm>
              <a:prstGeom prst="rect">
                <a:avLst/>
              </a:prstGeom>
              <a:blipFill>
                <a:blip r:embed="rId7"/>
                <a:stretch>
                  <a:fillRect l="-1441" t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260336" y="2406555"/>
            <a:ext cx="3911600" cy="3497128"/>
            <a:chOff x="260336" y="2406555"/>
            <a:chExt cx="3911600" cy="349712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83958" y="2817558"/>
              <a:ext cx="1392981" cy="1672853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991010" y="2831979"/>
              <a:ext cx="1941732" cy="1629589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583958" y="4461568"/>
              <a:ext cx="3334713" cy="43263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976939" y="2817558"/>
              <a:ext cx="0" cy="165122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004415" y="4274093"/>
              <a:ext cx="113229" cy="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117645" y="4274093"/>
              <a:ext cx="0" cy="187475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93092" y="3192507"/>
              <a:ext cx="297251" cy="259583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004413" y="3098768"/>
              <a:ext cx="285261" cy="328083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60336" y="4533674"/>
              <a:ext cx="450257" cy="36052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47292" y="3690037"/>
              <a:ext cx="450257" cy="36052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66393" y="4533674"/>
              <a:ext cx="520611" cy="36052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51299" y="4584147"/>
              <a:ext cx="450257" cy="36052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21679" y="4533674"/>
              <a:ext cx="450257" cy="3605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723670" y="4533674"/>
              <a:ext cx="450257" cy="36052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65882" y="2406555"/>
              <a:ext cx="450257" cy="36052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30191" y="3192507"/>
              <a:ext cx="450257" cy="36052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98558" y="3183223"/>
              <a:ext cx="450257" cy="36052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Left Brace 21"/>
            <p:cNvSpPr/>
            <p:nvPr/>
          </p:nvSpPr>
          <p:spPr>
            <a:xfrm rot="16200000">
              <a:off x="1938530" y="3568474"/>
              <a:ext cx="555215" cy="3264357"/>
            </a:xfrm>
            <a:prstGeom prst="leftBrac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51203" y="5543154"/>
              <a:ext cx="450257" cy="36052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67218" y="4191000"/>
              <a:ext cx="133514" cy="27056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369920" y="4191000"/>
              <a:ext cx="88013" cy="2417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15502" y="3445678"/>
              <a:ext cx="273830" cy="27056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138017" y="3411596"/>
              <a:ext cx="185321" cy="1884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17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/>
      <p:bldP spid="29" grpId="0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ЗАДАЋА</a:t>
            </a:r>
            <a:endParaRPr lang="en-US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Збирка задатака:</a:t>
            </a:r>
          </a:p>
          <a:p>
            <a:pPr algn="just"/>
            <a:r>
              <a:rPr lang="sr-Cyrl-R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89, задатак 50</a:t>
            </a:r>
          </a:p>
          <a:p>
            <a:pPr algn="just"/>
            <a:r>
              <a:rPr lang="sr-Cyrl-R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95, задатак 99</a:t>
            </a:r>
            <a:endParaRPr lang="en-US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95, задатак 103, а)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7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390</TotalTime>
  <Words>544</Words>
  <Application>Microsoft Office PowerPoint</Application>
  <PresentationFormat>Widescreen</PresentationFormat>
  <Paragraphs>131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Cambria Math</vt:lpstr>
      <vt:lpstr>Times New Roman</vt:lpstr>
      <vt:lpstr>Trebuchet MS</vt:lpstr>
      <vt:lpstr>Wingdings 3</vt:lpstr>
      <vt:lpstr>1_Facet</vt:lpstr>
      <vt:lpstr>Facet</vt:lpstr>
      <vt:lpstr>СЛИЧНОСТ ТРОУГЛОВА</vt:lpstr>
      <vt:lpstr>1.  Задатак Троугао АВС је сличан са троуглом А1В1С1. Израчунати обиме тих троуглова ако су задане неке од њихових страница, АВ = 6 cm, A1C1 = 4,8 cm, BC = 9 cm и B1C1 = 6 cm. </vt:lpstr>
      <vt:lpstr>PowerPoint Presentation</vt:lpstr>
      <vt:lpstr>PowerPoint Presentation</vt:lpstr>
      <vt:lpstr>4. задатак Примјеном сличности на правоугли троугао АВС одреди дужину катета и хипотенузине висине, ако је хипотенуза с = 13 cm и одсјечак на хипотенузи    q = 25/13 cm.     </vt:lpstr>
      <vt:lpstr>ЗАДАЋА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СЛИЧНОСТ ТРОУГЛОВА</dc:title>
  <dc:creator>Milana</dc:creator>
  <cp:lastModifiedBy>Milana</cp:lastModifiedBy>
  <cp:revision>51</cp:revision>
  <dcterms:created xsi:type="dcterms:W3CDTF">2020-05-16T13:44:39Z</dcterms:created>
  <dcterms:modified xsi:type="dcterms:W3CDTF">2020-05-17T21:16:27Z</dcterms:modified>
</cp:coreProperties>
</file>