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9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FFCC"/>
    <a:srgbClr val="00CC99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500" autoAdjust="0"/>
    <p:restoredTop sz="94836" autoAdjust="0"/>
  </p:normalViewPr>
  <p:slideViewPr>
    <p:cSldViewPr snapToGrid="0">
      <p:cViewPr varScale="1">
        <p:scale>
          <a:sx n="69" d="100"/>
          <a:sy n="69" d="100"/>
        </p:scale>
        <p:origin x="-8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5CEC57-E913-4BDB-9F71-0418D8B0FFE1}" type="doc">
      <dgm:prSet loTypeId="urn:microsoft.com/office/officeart/2005/8/layout/cycle7" loCatId="cycle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40E4FC7B-97C6-45DC-93FF-E22D3A787393}">
      <dgm:prSet phldrT="[Text]"/>
      <dgm:spPr/>
      <dgm:t>
        <a:bodyPr/>
        <a:lstStyle/>
        <a:p>
          <a:r>
            <a:rPr lang="sr-Cyrl-BA" b="1" dirty="0" smtClean="0"/>
            <a:t>Симетрала дужи</a:t>
          </a:r>
          <a:endParaRPr lang="en-US" b="1" dirty="0"/>
        </a:p>
      </dgm:t>
    </dgm:pt>
    <dgm:pt modelId="{8F1DA3EA-8B4E-4A99-A685-22CE80677E20}" type="parTrans" cxnId="{BEFCDBAF-A0BF-4BC7-A21D-AFFC75C41FAE}">
      <dgm:prSet/>
      <dgm:spPr/>
      <dgm:t>
        <a:bodyPr/>
        <a:lstStyle/>
        <a:p>
          <a:endParaRPr lang="en-US"/>
        </a:p>
      </dgm:t>
    </dgm:pt>
    <dgm:pt modelId="{FABA3515-29CB-45DE-A848-DEDAFD6220FC}" type="sibTrans" cxnId="{BEFCDBAF-A0BF-4BC7-A21D-AFFC75C41FAE}">
      <dgm:prSet/>
      <dgm:spPr/>
      <dgm:t>
        <a:bodyPr/>
        <a:lstStyle/>
        <a:p>
          <a:endParaRPr lang="en-US"/>
        </a:p>
      </dgm:t>
    </dgm:pt>
    <dgm:pt modelId="{6B258133-9324-461B-B664-479799AE0503}">
      <dgm:prSet phldrT="[Text]"/>
      <dgm:spPr/>
      <dgm:t>
        <a:bodyPr/>
        <a:lstStyle/>
        <a:p>
          <a:r>
            <a:rPr lang="sr-Cyrl-BA" b="1" dirty="0" smtClean="0"/>
            <a:t>Нормална је на дату дуж</a:t>
          </a:r>
          <a:endParaRPr lang="en-US" b="1" dirty="0"/>
        </a:p>
      </dgm:t>
    </dgm:pt>
    <dgm:pt modelId="{B68A15E8-C492-4326-8310-F325D3AA05DB}" type="parTrans" cxnId="{256B4943-ECE3-4F35-8FC5-BDA4D681B7BB}">
      <dgm:prSet/>
      <dgm:spPr/>
      <dgm:t>
        <a:bodyPr/>
        <a:lstStyle/>
        <a:p>
          <a:endParaRPr lang="en-US"/>
        </a:p>
      </dgm:t>
    </dgm:pt>
    <dgm:pt modelId="{EBCC3FCC-B5AC-42E8-81ED-ACF9C09E51AD}" type="sibTrans" cxnId="{256B4943-ECE3-4F35-8FC5-BDA4D681B7BB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6251CC75-8114-4091-BF8B-B70532958A47}">
      <dgm:prSet phldrT="[Text]"/>
      <dgm:spPr/>
      <dgm:t>
        <a:bodyPr/>
        <a:lstStyle/>
        <a:p>
          <a:r>
            <a:rPr lang="sr-Cyrl-BA" b="1" dirty="0" smtClean="0"/>
            <a:t>Полови дату дуж</a:t>
          </a:r>
          <a:endParaRPr lang="en-US" b="1" dirty="0"/>
        </a:p>
      </dgm:t>
    </dgm:pt>
    <dgm:pt modelId="{67A2BE68-E4D4-4D72-AB36-7B267FB26CBF}" type="parTrans" cxnId="{B648D3C4-9647-4F04-A0F1-C0A89E43B00E}">
      <dgm:prSet/>
      <dgm:spPr/>
      <dgm:t>
        <a:bodyPr/>
        <a:lstStyle/>
        <a:p>
          <a:endParaRPr lang="en-US"/>
        </a:p>
      </dgm:t>
    </dgm:pt>
    <dgm:pt modelId="{31E85633-CCD0-4702-8B7B-7CC0AF67DDCE}" type="sibTrans" cxnId="{B648D3C4-9647-4F04-A0F1-C0A89E43B00E}">
      <dgm:prSet/>
      <dgm:spPr/>
      <dgm:t>
        <a:bodyPr/>
        <a:lstStyle/>
        <a:p>
          <a:endParaRPr lang="en-US"/>
        </a:p>
      </dgm:t>
    </dgm:pt>
    <dgm:pt modelId="{BD027B44-F924-4598-A334-55A94AE7A264}" type="pres">
      <dgm:prSet presAssocID="{5D5CEC57-E913-4BDB-9F71-0418D8B0FFE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FAF51D-5BBA-4BF3-9040-229593A4B2CD}" type="pres">
      <dgm:prSet presAssocID="{40E4FC7B-97C6-45DC-93FF-E22D3A78739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57F55A-8BFA-4629-88CA-259F65ED4D57}" type="pres">
      <dgm:prSet presAssocID="{FABA3515-29CB-45DE-A848-DEDAFD6220F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9ADEE48-94F7-4EA1-987C-12DCB9D1D478}" type="pres">
      <dgm:prSet presAssocID="{FABA3515-29CB-45DE-A848-DEDAFD6220F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1E8BDBA-9E41-40AA-B4C3-F08840F8A5D9}" type="pres">
      <dgm:prSet presAssocID="{6B258133-9324-461B-B664-479799AE050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67D88-1B7D-46F3-9FEA-B2F2476E7244}" type="pres">
      <dgm:prSet presAssocID="{EBCC3FCC-B5AC-42E8-81ED-ACF9C09E51AD}" presName="sibTrans" presStyleLbl="sibTrans2D1" presStyleIdx="1" presStyleCnt="3" custAng="10649039" custLinFactNeighborX="4485" custLinFactNeighborY="12248"/>
      <dgm:spPr/>
      <dgm:t>
        <a:bodyPr/>
        <a:lstStyle/>
        <a:p>
          <a:endParaRPr lang="en-US"/>
        </a:p>
      </dgm:t>
    </dgm:pt>
    <dgm:pt modelId="{C1151C1A-EE4D-45AE-875C-899157E1BD00}" type="pres">
      <dgm:prSet presAssocID="{EBCC3FCC-B5AC-42E8-81ED-ACF9C09E51AD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725A9A33-FBE3-43A9-964A-C430481FD742}" type="pres">
      <dgm:prSet presAssocID="{6251CC75-8114-4091-BF8B-B70532958A4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1D89A-9522-4B08-9DDA-42D28B884CF0}" type="pres">
      <dgm:prSet presAssocID="{31E85633-CCD0-4702-8B7B-7CC0AF67DDCE}" presName="sibTrans" presStyleLbl="sibTrans2D1" presStyleIdx="2" presStyleCnt="3"/>
      <dgm:spPr/>
      <dgm:t>
        <a:bodyPr/>
        <a:lstStyle/>
        <a:p>
          <a:endParaRPr lang="en-US"/>
        </a:p>
      </dgm:t>
    </dgm:pt>
    <dgm:pt modelId="{199A10A7-2D1D-4CE5-8181-08B41E4EE0D9}" type="pres">
      <dgm:prSet presAssocID="{31E85633-CCD0-4702-8B7B-7CC0AF67DDCE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7765F70-1CCA-46E0-B169-C77F13D9509E}" type="presOf" srcId="{40E4FC7B-97C6-45DC-93FF-E22D3A787393}" destId="{B1FAF51D-5BBA-4BF3-9040-229593A4B2CD}" srcOrd="0" destOrd="0" presId="urn:microsoft.com/office/officeart/2005/8/layout/cycle7"/>
    <dgm:cxn modelId="{47BA8D51-06E1-4F25-995F-92681E9B3435}" type="presOf" srcId="{EBCC3FCC-B5AC-42E8-81ED-ACF9C09E51AD}" destId="{6C867D88-1B7D-46F3-9FEA-B2F2476E7244}" srcOrd="0" destOrd="0" presId="urn:microsoft.com/office/officeart/2005/8/layout/cycle7"/>
    <dgm:cxn modelId="{0E5FBBA7-EDB3-4425-835E-DFE3880A7002}" type="presOf" srcId="{FABA3515-29CB-45DE-A848-DEDAFD6220FC}" destId="{59ADEE48-94F7-4EA1-987C-12DCB9D1D478}" srcOrd="1" destOrd="0" presId="urn:microsoft.com/office/officeart/2005/8/layout/cycle7"/>
    <dgm:cxn modelId="{AEAFCB61-8BC9-4EC4-8422-D2CF844526F2}" type="presOf" srcId="{5D5CEC57-E913-4BDB-9F71-0418D8B0FFE1}" destId="{BD027B44-F924-4598-A334-55A94AE7A264}" srcOrd="0" destOrd="0" presId="urn:microsoft.com/office/officeart/2005/8/layout/cycle7"/>
    <dgm:cxn modelId="{2D44FE2D-03EE-44A9-9611-8B8109ADA501}" type="presOf" srcId="{31E85633-CCD0-4702-8B7B-7CC0AF67DDCE}" destId="{8C21D89A-9522-4B08-9DDA-42D28B884CF0}" srcOrd="0" destOrd="0" presId="urn:microsoft.com/office/officeart/2005/8/layout/cycle7"/>
    <dgm:cxn modelId="{94696E7C-42FB-42DB-BDE3-48FEF1B8B03B}" type="presOf" srcId="{FABA3515-29CB-45DE-A848-DEDAFD6220FC}" destId="{1157F55A-8BFA-4629-88CA-259F65ED4D57}" srcOrd="0" destOrd="0" presId="urn:microsoft.com/office/officeart/2005/8/layout/cycle7"/>
    <dgm:cxn modelId="{07DBC6E3-7D8E-4DD4-8B60-EADBB47E782B}" type="presOf" srcId="{6B258133-9324-461B-B664-479799AE0503}" destId="{71E8BDBA-9E41-40AA-B4C3-F08840F8A5D9}" srcOrd="0" destOrd="0" presId="urn:microsoft.com/office/officeart/2005/8/layout/cycle7"/>
    <dgm:cxn modelId="{256B4943-ECE3-4F35-8FC5-BDA4D681B7BB}" srcId="{5D5CEC57-E913-4BDB-9F71-0418D8B0FFE1}" destId="{6B258133-9324-461B-B664-479799AE0503}" srcOrd="1" destOrd="0" parTransId="{B68A15E8-C492-4326-8310-F325D3AA05DB}" sibTransId="{EBCC3FCC-B5AC-42E8-81ED-ACF9C09E51AD}"/>
    <dgm:cxn modelId="{52BBDC25-0A88-4B63-B633-24569777274B}" type="presOf" srcId="{6251CC75-8114-4091-BF8B-B70532958A47}" destId="{725A9A33-FBE3-43A9-964A-C430481FD742}" srcOrd="0" destOrd="0" presId="urn:microsoft.com/office/officeart/2005/8/layout/cycle7"/>
    <dgm:cxn modelId="{BEFCDBAF-A0BF-4BC7-A21D-AFFC75C41FAE}" srcId="{5D5CEC57-E913-4BDB-9F71-0418D8B0FFE1}" destId="{40E4FC7B-97C6-45DC-93FF-E22D3A787393}" srcOrd="0" destOrd="0" parTransId="{8F1DA3EA-8B4E-4A99-A685-22CE80677E20}" sibTransId="{FABA3515-29CB-45DE-A848-DEDAFD6220FC}"/>
    <dgm:cxn modelId="{B648D3C4-9647-4F04-A0F1-C0A89E43B00E}" srcId="{5D5CEC57-E913-4BDB-9F71-0418D8B0FFE1}" destId="{6251CC75-8114-4091-BF8B-B70532958A47}" srcOrd="2" destOrd="0" parTransId="{67A2BE68-E4D4-4D72-AB36-7B267FB26CBF}" sibTransId="{31E85633-CCD0-4702-8B7B-7CC0AF67DDCE}"/>
    <dgm:cxn modelId="{762C3AC5-8946-49DE-8C67-1073CAB8F534}" type="presOf" srcId="{31E85633-CCD0-4702-8B7B-7CC0AF67DDCE}" destId="{199A10A7-2D1D-4CE5-8181-08B41E4EE0D9}" srcOrd="1" destOrd="0" presId="urn:microsoft.com/office/officeart/2005/8/layout/cycle7"/>
    <dgm:cxn modelId="{2C25A30C-A363-43EA-A37D-11955A7BC0FD}" type="presOf" srcId="{EBCC3FCC-B5AC-42E8-81ED-ACF9C09E51AD}" destId="{C1151C1A-EE4D-45AE-875C-899157E1BD00}" srcOrd="1" destOrd="0" presId="urn:microsoft.com/office/officeart/2005/8/layout/cycle7"/>
    <dgm:cxn modelId="{E97AFAEA-7014-40B4-A978-71CCD9E941F9}" type="presParOf" srcId="{BD027B44-F924-4598-A334-55A94AE7A264}" destId="{B1FAF51D-5BBA-4BF3-9040-229593A4B2CD}" srcOrd="0" destOrd="0" presId="urn:microsoft.com/office/officeart/2005/8/layout/cycle7"/>
    <dgm:cxn modelId="{B2FB6F1D-7A7B-414C-9A1A-3368AAFF4AE0}" type="presParOf" srcId="{BD027B44-F924-4598-A334-55A94AE7A264}" destId="{1157F55A-8BFA-4629-88CA-259F65ED4D57}" srcOrd="1" destOrd="0" presId="urn:microsoft.com/office/officeart/2005/8/layout/cycle7"/>
    <dgm:cxn modelId="{569C0B76-0E33-4BE6-B3F4-1C28BCFC2201}" type="presParOf" srcId="{1157F55A-8BFA-4629-88CA-259F65ED4D57}" destId="{59ADEE48-94F7-4EA1-987C-12DCB9D1D478}" srcOrd="0" destOrd="0" presId="urn:microsoft.com/office/officeart/2005/8/layout/cycle7"/>
    <dgm:cxn modelId="{FD91BEFE-907B-4DE0-B69C-89B8071F704E}" type="presParOf" srcId="{BD027B44-F924-4598-A334-55A94AE7A264}" destId="{71E8BDBA-9E41-40AA-B4C3-F08840F8A5D9}" srcOrd="2" destOrd="0" presId="urn:microsoft.com/office/officeart/2005/8/layout/cycle7"/>
    <dgm:cxn modelId="{68F1AC32-FD43-4A65-96E6-EE8FDFC260A3}" type="presParOf" srcId="{BD027B44-F924-4598-A334-55A94AE7A264}" destId="{6C867D88-1B7D-46F3-9FEA-B2F2476E7244}" srcOrd="3" destOrd="0" presId="urn:microsoft.com/office/officeart/2005/8/layout/cycle7"/>
    <dgm:cxn modelId="{FFA77436-3680-49A1-BF94-4873475FB48B}" type="presParOf" srcId="{6C867D88-1B7D-46F3-9FEA-B2F2476E7244}" destId="{C1151C1A-EE4D-45AE-875C-899157E1BD00}" srcOrd="0" destOrd="0" presId="urn:microsoft.com/office/officeart/2005/8/layout/cycle7"/>
    <dgm:cxn modelId="{6F13E85A-EBCB-4482-ABC2-F251602971D0}" type="presParOf" srcId="{BD027B44-F924-4598-A334-55A94AE7A264}" destId="{725A9A33-FBE3-43A9-964A-C430481FD742}" srcOrd="4" destOrd="0" presId="urn:microsoft.com/office/officeart/2005/8/layout/cycle7"/>
    <dgm:cxn modelId="{2C91EDE1-5FB1-406F-8C63-F71C5638F179}" type="presParOf" srcId="{BD027B44-F924-4598-A334-55A94AE7A264}" destId="{8C21D89A-9522-4B08-9DDA-42D28B884CF0}" srcOrd="5" destOrd="0" presId="urn:microsoft.com/office/officeart/2005/8/layout/cycle7"/>
    <dgm:cxn modelId="{3487ADAB-E4EB-4525-A8FD-94D3A7D025FC}" type="presParOf" srcId="{8C21D89A-9522-4B08-9DDA-42D28B884CF0}" destId="{199A10A7-2D1D-4CE5-8181-08B41E4EE0D9}" srcOrd="0" destOrd="0" presId="urn:microsoft.com/office/officeart/2005/8/layout/cycle7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6651AD-DECF-475D-9682-AC4A6947A598}" type="doc">
      <dgm:prSet loTypeId="urn:microsoft.com/office/officeart/2005/8/layout/hChevron3" loCatId="process" qsTypeId="urn:microsoft.com/office/officeart/2005/8/quickstyle/3d7" qsCatId="3D" csTypeId="urn:microsoft.com/office/officeart/2005/8/colors/colorful2" csCatId="colorful" phldr="1"/>
      <dgm:spPr/>
    </dgm:pt>
    <dgm:pt modelId="{43A5A329-EEC4-4B18-99A0-29C3C2BEA681}">
      <dgm:prSet phldrT="[Text]"/>
      <dgm:spPr/>
      <dgm:t>
        <a:bodyPr/>
        <a:lstStyle/>
        <a:p>
          <a:r>
            <a:rPr lang="sr-Cyrl-BA" b="1" dirty="0" smtClean="0"/>
            <a:t>Нормално</a:t>
          </a:r>
          <a:endParaRPr lang="en-US" b="1" dirty="0"/>
        </a:p>
      </dgm:t>
    </dgm:pt>
    <dgm:pt modelId="{C8A16546-BA80-4716-A1EB-9A76E28E6190}" type="parTrans" cxnId="{C591D346-EFD5-4F7B-B75E-C778892187E7}">
      <dgm:prSet/>
      <dgm:spPr/>
      <dgm:t>
        <a:bodyPr/>
        <a:lstStyle/>
        <a:p>
          <a:endParaRPr lang="en-US"/>
        </a:p>
      </dgm:t>
    </dgm:pt>
    <dgm:pt modelId="{9857F764-E090-4AC5-BA87-B4A80B33C286}" type="sibTrans" cxnId="{C591D346-EFD5-4F7B-B75E-C778892187E7}">
      <dgm:prSet/>
      <dgm:spPr/>
      <dgm:t>
        <a:bodyPr/>
        <a:lstStyle/>
        <a:p>
          <a:endParaRPr lang="en-US"/>
        </a:p>
      </dgm:t>
    </dgm:pt>
    <dgm:pt modelId="{63A555F5-1A1D-4ABC-89B6-A43E23435363}">
      <dgm:prSet phldrT="[Text]"/>
      <dgm:spPr/>
      <dgm:t>
        <a:bodyPr/>
        <a:lstStyle/>
        <a:p>
          <a:r>
            <a:rPr lang="sr-Cyrl-BA" b="1" dirty="0" smtClean="0"/>
            <a:t>Окомито</a:t>
          </a:r>
          <a:endParaRPr lang="en-US" b="1" dirty="0"/>
        </a:p>
      </dgm:t>
    </dgm:pt>
    <dgm:pt modelId="{EEF9FBD7-7734-4AA2-9E98-D4F6629EC038}" type="parTrans" cxnId="{BF34D25B-D21A-48F6-899E-93B15AF6A443}">
      <dgm:prSet/>
      <dgm:spPr/>
      <dgm:t>
        <a:bodyPr/>
        <a:lstStyle/>
        <a:p>
          <a:endParaRPr lang="en-US"/>
        </a:p>
      </dgm:t>
    </dgm:pt>
    <dgm:pt modelId="{1442607C-84D2-4DA0-9C81-1DE243BEDFEE}" type="sibTrans" cxnId="{BF34D25B-D21A-48F6-899E-93B15AF6A443}">
      <dgm:prSet/>
      <dgm:spPr/>
      <dgm:t>
        <a:bodyPr/>
        <a:lstStyle/>
        <a:p>
          <a:endParaRPr lang="en-US"/>
        </a:p>
      </dgm:t>
    </dgm:pt>
    <dgm:pt modelId="{BFDBAA65-6E06-41ED-8E00-55E7CA86353D}">
      <dgm:prSet phldrT="[Text]"/>
      <dgm:spPr/>
      <dgm:t>
        <a:bodyPr/>
        <a:lstStyle/>
        <a:p>
          <a:r>
            <a:rPr lang="sr-Cyrl-BA" b="1" dirty="0" smtClean="0"/>
            <a:t>Пресјек под 90°</a:t>
          </a:r>
          <a:endParaRPr lang="en-US" b="1" dirty="0"/>
        </a:p>
      </dgm:t>
    </dgm:pt>
    <dgm:pt modelId="{228BEEEF-5201-4802-A466-F3C75362DF3D}" type="parTrans" cxnId="{4277A8AE-57DF-48E8-AC92-C62F2A594337}">
      <dgm:prSet/>
      <dgm:spPr/>
      <dgm:t>
        <a:bodyPr/>
        <a:lstStyle/>
        <a:p>
          <a:endParaRPr lang="en-US"/>
        </a:p>
      </dgm:t>
    </dgm:pt>
    <dgm:pt modelId="{502738C9-680E-4C48-A427-1992BAE61707}" type="sibTrans" cxnId="{4277A8AE-57DF-48E8-AC92-C62F2A594337}">
      <dgm:prSet/>
      <dgm:spPr/>
      <dgm:t>
        <a:bodyPr/>
        <a:lstStyle/>
        <a:p>
          <a:endParaRPr lang="en-US"/>
        </a:p>
      </dgm:t>
    </dgm:pt>
    <dgm:pt modelId="{7192599F-82AF-42E6-863C-BC66103B8C39}" type="pres">
      <dgm:prSet presAssocID="{D56651AD-DECF-475D-9682-AC4A6947A598}" presName="Name0" presStyleCnt="0">
        <dgm:presLayoutVars>
          <dgm:dir/>
          <dgm:resizeHandles val="exact"/>
        </dgm:presLayoutVars>
      </dgm:prSet>
      <dgm:spPr/>
    </dgm:pt>
    <dgm:pt modelId="{304DAF86-BA1E-4107-BF0B-F6463035B28D}" type="pres">
      <dgm:prSet presAssocID="{43A5A329-EEC4-4B18-99A0-29C3C2BEA681}" presName="parTxOnly" presStyleLbl="node1" presStyleIdx="0" presStyleCnt="3" custLinFactY="12826" custLinFactNeighborX="2197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D81708-2342-4353-8721-503C327586F0}" type="pres">
      <dgm:prSet presAssocID="{9857F764-E090-4AC5-BA87-B4A80B33C286}" presName="parSpace" presStyleCnt="0"/>
      <dgm:spPr/>
    </dgm:pt>
    <dgm:pt modelId="{8274B8B3-EA09-48E3-A306-885635219FDC}" type="pres">
      <dgm:prSet presAssocID="{63A555F5-1A1D-4ABC-89B6-A43E23435363}" presName="parTxOnly" presStyleLbl="node1" presStyleIdx="1" presStyleCnt="3" custLinFactY="15024" custLinFactNeighborX="1465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2FF118-61D6-45AB-8B61-DB265A2CD65D}" type="pres">
      <dgm:prSet presAssocID="{1442607C-84D2-4DA0-9C81-1DE243BEDFEE}" presName="parSpace" presStyleCnt="0"/>
      <dgm:spPr/>
    </dgm:pt>
    <dgm:pt modelId="{E998E504-CB2B-4736-85A1-09D7E2F3CD95}" type="pres">
      <dgm:prSet presAssocID="{BFDBAA65-6E06-41ED-8E00-55E7CA86353D}" presName="parTxOnly" presStyleLbl="node1" presStyleIdx="2" presStyleCnt="3" custLinFactY="1429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CE7CA5-6EAC-4698-824C-048D0230CB58}" type="presOf" srcId="{43A5A329-EEC4-4B18-99A0-29C3C2BEA681}" destId="{304DAF86-BA1E-4107-BF0B-F6463035B28D}" srcOrd="0" destOrd="0" presId="urn:microsoft.com/office/officeart/2005/8/layout/hChevron3"/>
    <dgm:cxn modelId="{7E6F7900-FBD1-4356-89D9-63DEAE616A69}" type="presOf" srcId="{BFDBAA65-6E06-41ED-8E00-55E7CA86353D}" destId="{E998E504-CB2B-4736-85A1-09D7E2F3CD95}" srcOrd="0" destOrd="0" presId="urn:microsoft.com/office/officeart/2005/8/layout/hChevron3"/>
    <dgm:cxn modelId="{1952BF17-FA23-4797-9281-177E2A8FC2C9}" type="presOf" srcId="{D56651AD-DECF-475D-9682-AC4A6947A598}" destId="{7192599F-82AF-42E6-863C-BC66103B8C39}" srcOrd="0" destOrd="0" presId="urn:microsoft.com/office/officeart/2005/8/layout/hChevron3"/>
    <dgm:cxn modelId="{9AB386E7-C929-4100-80E7-00CF26CB453F}" type="presOf" srcId="{63A555F5-1A1D-4ABC-89B6-A43E23435363}" destId="{8274B8B3-EA09-48E3-A306-885635219FDC}" srcOrd="0" destOrd="0" presId="urn:microsoft.com/office/officeart/2005/8/layout/hChevron3"/>
    <dgm:cxn modelId="{4277A8AE-57DF-48E8-AC92-C62F2A594337}" srcId="{D56651AD-DECF-475D-9682-AC4A6947A598}" destId="{BFDBAA65-6E06-41ED-8E00-55E7CA86353D}" srcOrd="2" destOrd="0" parTransId="{228BEEEF-5201-4802-A466-F3C75362DF3D}" sibTransId="{502738C9-680E-4C48-A427-1992BAE61707}"/>
    <dgm:cxn modelId="{C591D346-EFD5-4F7B-B75E-C778892187E7}" srcId="{D56651AD-DECF-475D-9682-AC4A6947A598}" destId="{43A5A329-EEC4-4B18-99A0-29C3C2BEA681}" srcOrd="0" destOrd="0" parTransId="{C8A16546-BA80-4716-A1EB-9A76E28E6190}" sibTransId="{9857F764-E090-4AC5-BA87-B4A80B33C286}"/>
    <dgm:cxn modelId="{BF34D25B-D21A-48F6-899E-93B15AF6A443}" srcId="{D56651AD-DECF-475D-9682-AC4A6947A598}" destId="{63A555F5-1A1D-4ABC-89B6-A43E23435363}" srcOrd="1" destOrd="0" parTransId="{EEF9FBD7-7734-4AA2-9E98-D4F6629EC038}" sibTransId="{1442607C-84D2-4DA0-9C81-1DE243BEDFEE}"/>
    <dgm:cxn modelId="{5147E80C-3E76-467B-A777-767223F23421}" type="presParOf" srcId="{7192599F-82AF-42E6-863C-BC66103B8C39}" destId="{304DAF86-BA1E-4107-BF0B-F6463035B28D}" srcOrd="0" destOrd="0" presId="urn:microsoft.com/office/officeart/2005/8/layout/hChevron3"/>
    <dgm:cxn modelId="{7CFBF0BB-F1D2-45C6-AFC2-19BC2A85CCE1}" type="presParOf" srcId="{7192599F-82AF-42E6-863C-BC66103B8C39}" destId="{7BD81708-2342-4353-8721-503C327586F0}" srcOrd="1" destOrd="0" presId="urn:microsoft.com/office/officeart/2005/8/layout/hChevron3"/>
    <dgm:cxn modelId="{C1990647-9BF7-4D8A-B805-C0B4DC58EC78}" type="presParOf" srcId="{7192599F-82AF-42E6-863C-BC66103B8C39}" destId="{8274B8B3-EA09-48E3-A306-885635219FDC}" srcOrd="2" destOrd="0" presId="urn:microsoft.com/office/officeart/2005/8/layout/hChevron3"/>
    <dgm:cxn modelId="{80512DBE-A249-4024-B3FF-16C8EA775768}" type="presParOf" srcId="{7192599F-82AF-42E6-863C-BC66103B8C39}" destId="{CF2FF118-61D6-45AB-8B61-DB265A2CD65D}" srcOrd="3" destOrd="0" presId="urn:microsoft.com/office/officeart/2005/8/layout/hChevron3"/>
    <dgm:cxn modelId="{04B06488-93C8-4B8B-A5AB-B0C0D7E0B45A}" type="presParOf" srcId="{7192599F-82AF-42E6-863C-BC66103B8C39}" destId="{E998E504-CB2B-4736-85A1-09D7E2F3CD95}" srcOrd="4" destOrd="0" presId="urn:microsoft.com/office/officeart/2005/8/layout/hChevron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D90A249A-4157-4877-B9EC-5A69B2ADCB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D4302-FE27-41E6-AFD5-5BC20C18B069}" type="slidenum">
              <a:rPr lang="en-US"/>
              <a:pPr/>
              <a:t>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D8AD0F6-5FD3-46B9-B57A-A9893826E8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7A7EC-9668-498F-8C84-E370603081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3F74F-3A00-4FAA-B897-298E7EBE2D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FF853-1387-4DFB-A4E8-FC3563169F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06F82-10FB-4CAE-8229-BAFB65DF6D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99AE1-78EE-45AA-A039-A459ECA6F7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C8C26-6017-46C0-8D1D-364F30279A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35101-8489-4C24-80BF-02842B90EB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DCFC1-AC63-4991-83A2-BD041BE934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25ED5-BDB1-47F5-A121-0FD6CCF778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9ED81-F5D3-44A6-9548-F05D9FC1A7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9EFAFDAC-BB1D-4883-ADC7-798069B20E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7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Симетрала дужи. </a:t>
            </a:r>
            <a:br>
              <a:rPr lang="sr-Cyrl-BA" dirty="0" smtClean="0"/>
            </a:br>
            <a:r>
              <a:rPr lang="sr-Cyrl-BA" dirty="0" smtClean="0"/>
              <a:t>Симетрала угла.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19393" y="5354782"/>
            <a:ext cx="5051425" cy="1295400"/>
          </a:xfrm>
        </p:spPr>
        <p:txBody>
          <a:bodyPr/>
          <a:lstStyle/>
          <a:p>
            <a:r>
              <a:rPr lang="sr-Cyrl-BA" i="1" dirty="0" smtClean="0"/>
              <a:t>Математика-6. разред</a:t>
            </a:r>
            <a:endParaRPr lang="en-US" i="1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0255" y="290945"/>
            <a:ext cx="4655127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0873" y="290945"/>
            <a:ext cx="4835236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u="sng" dirty="0" smtClean="0"/>
              <a:t>Симетрала угла</a:t>
            </a:r>
            <a:endParaRPr lang="en-US" sz="28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565564" y="1094509"/>
            <a:ext cx="6913418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Пар правих у равни је увијек симетрична фигура, па и у случају када се праве сијеку.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 bwMode="auto">
          <a:xfrm rot="5400000" flipH="1" flipV="1">
            <a:off x="1773383" y="2272145"/>
            <a:ext cx="1371600" cy="109450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 bwMode="auto">
          <a:xfrm>
            <a:off x="1898072" y="3463636"/>
            <a:ext cx="2022764" cy="138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31818" y="3449782"/>
            <a:ext cx="24938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Р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16036" y="3200400"/>
            <a:ext cx="3048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90800" y="2105891"/>
            <a:ext cx="1524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81055" y="2036618"/>
            <a:ext cx="4184072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accent2">
                    <a:lumMod val="75000"/>
                  </a:schemeClr>
                </a:solidFill>
              </a:rPr>
              <a:t>Да ли је добијена фигура осно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r-Cyrl-BA" sz="2400" dirty="0" smtClean="0">
                <a:solidFill>
                  <a:schemeClr val="accent2">
                    <a:lumMod val="75000"/>
                  </a:schemeClr>
                </a:solidFill>
              </a:rPr>
              <a:t>симетрична?</a:t>
            </a:r>
            <a:r>
              <a:rPr lang="sr-Latn-BA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1607127" y="2632367"/>
            <a:ext cx="2078182" cy="98366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97382" y="2438400"/>
            <a:ext cx="263236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b="1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51018" y="3519055"/>
            <a:ext cx="338554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895600" y="3283528"/>
            <a:ext cx="312906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b="1" dirty="0" smtClean="0">
                <a:solidFill>
                  <a:srgbClr val="FF0000"/>
                </a:solidFill>
              </a:rPr>
              <a:t> 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54982" y="2355273"/>
            <a:ext cx="872836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/>
              <a:t>ДА!!!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258291" y="2396836"/>
            <a:ext cx="720436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sr-Cyrl-BA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16727" y="2507673"/>
            <a:ext cx="540327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sr-Cyrl-BA" dirty="0" smtClean="0"/>
              <a:t>В</a:t>
            </a:r>
            <a:endParaRPr lang="en-US" dirty="0"/>
          </a:p>
        </p:txBody>
      </p:sp>
      <p:sp>
        <p:nvSpPr>
          <p:cNvPr id="27" name="Arc 26"/>
          <p:cNvSpPr/>
          <p:nvPr/>
        </p:nvSpPr>
        <p:spPr bwMode="auto">
          <a:xfrm>
            <a:off x="1357746" y="2452253"/>
            <a:ext cx="1773382" cy="3048001"/>
          </a:xfrm>
          <a:prstGeom prst="arc">
            <a:avLst>
              <a:gd name="adj1" fmla="val 16200000"/>
              <a:gd name="adj2" fmla="val 21262121"/>
            </a:avLst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 bwMode="auto">
          <a:xfrm rot="16200000" flipH="1">
            <a:off x="2369128" y="2784763"/>
            <a:ext cx="928252" cy="4294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433455" y="3089564"/>
            <a:ext cx="2479963" cy="317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/>
                <a:cs typeface="Calibri"/>
              </a:rPr>
              <a:t>|</a:t>
            </a:r>
            <a:r>
              <a:rPr lang="sr-Cyrl-BA" b="1" dirty="0" smtClean="0">
                <a:latin typeface="Calibri"/>
                <a:cs typeface="Calibri"/>
              </a:rPr>
              <a:t>РА| = |РВ|</a:t>
            </a:r>
            <a:endParaRPr lang="en-US" b="1" dirty="0"/>
          </a:p>
        </p:txBody>
      </p:sp>
      <p:pic>
        <p:nvPicPr>
          <p:cNvPr id="35" name="Picture 34" descr="i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846" y="2085306"/>
            <a:ext cx="1164574" cy="1379054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2840182" y="2701634"/>
            <a:ext cx="124691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405746" y="3629890"/>
            <a:ext cx="1468582" cy="317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Calibri"/>
                <a:cs typeface="Calibri"/>
              </a:rPr>
              <a:t> </a:t>
            </a:r>
            <a:r>
              <a:rPr lang="en-US" b="1" dirty="0" smtClean="0">
                <a:latin typeface="Calibri"/>
                <a:cs typeface="Calibri"/>
              </a:rPr>
              <a:t>|</a:t>
            </a:r>
            <a:r>
              <a:rPr lang="sr-Latn-BA" b="1" dirty="0" smtClean="0">
                <a:latin typeface="Calibri"/>
                <a:cs typeface="Calibri"/>
              </a:rPr>
              <a:t>AS| = |SB|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652656" y="3685309"/>
            <a:ext cx="349134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b="1" dirty="0" smtClean="0">
                <a:latin typeface="Cambria Math"/>
                <a:ea typeface="Cambria Math"/>
              </a:rPr>
              <a:t>⟹ </a:t>
            </a:r>
            <a:r>
              <a:rPr lang="sr-Cyrl-BA" b="1" dirty="0" smtClean="0">
                <a:latin typeface="Cambria Math"/>
                <a:ea typeface="Cambria Math"/>
              </a:rPr>
              <a:t>тетиве </a:t>
            </a:r>
            <a:r>
              <a:rPr lang="sr-Latn-BA" b="1" dirty="0" smtClean="0">
                <a:latin typeface="Cambria Math"/>
                <a:ea typeface="Cambria Math"/>
              </a:rPr>
              <a:t>AS </a:t>
            </a:r>
            <a:r>
              <a:rPr lang="sr-Cyrl-BA" b="1" dirty="0" smtClean="0">
                <a:latin typeface="Cambria Math"/>
                <a:ea typeface="Cambria Math"/>
              </a:rPr>
              <a:t>и </a:t>
            </a:r>
            <a:r>
              <a:rPr lang="sr-Latn-BA" b="1" dirty="0" smtClean="0">
                <a:latin typeface="Cambria Math"/>
                <a:ea typeface="Cambria Math"/>
              </a:rPr>
              <a:t>BS </a:t>
            </a:r>
            <a:r>
              <a:rPr lang="sr-Cyrl-BA" b="1" dirty="0" smtClean="0">
                <a:latin typeface="Cambria Math"/>
                <a:ea typeface="Cambria Math"/>
              </a:rPr>
              <a:t>су једнаке</a:t>
            </a:r>
            <a:r>
              <a:rPr lang="sr-Latn-BA" b="1" dirty="0" smtClean="0">
                <a:latin typeface="Cambria Math"/>
                <a:ea typeface="Cambria Math"/>
              </a:rPr>
              <a:t> </a:t>
            </a:r>
            <a:r>
              <a:rPr lang="sr-Cyrl-BA" b="1" dirty="0" smtClean="0">
                <a:latin typeface="Cambria Math"/>
                <a:ea typeface="Cambria Math"/>
              </a:rPr>
              <a:t>и</a:t>
            </a:r>
          </a:p>
          <a:p>
            <a:r>
              <a:rPr lang="sr-Cyrl-BA" b="1" dirty="0" smtClean="0">
                <a:latin typeface="Cambria Math"/>
                <a:ea typeface="Cambria Math"/>
              </a:rPr>
              <a:t>∢ </a:t>
            </a:r>
            <a:r>
              <a:rPr lang="sr-Latn-BA" b="1" dirty="0" smtClean="0">
                <a:latin typeface="Cambria Math"/>
                <a:ea typeface="Cambria Math"/>
              </a:rPr>
              <a:t>APS = ∢ BPS = ½ ∢APB</a:t>
            </a:r>
            <a:endParaRPr lang="en-US" b="1" dirty="0"/>
          </a:p>
        </p:txBody>
      </p:sp>
      <p:sp>
        <p:nvSpPr>
          <p:cNvPr id="46" name="Up Arrow Callout 45"/>
          <p:cNvSpPr/>
          <p:nvPr/>
        </p:nvSpPr>
        <p:spPr bwMode="auto">
          <a:xfrm>
            <a:off x="6414655" y="4308764"/>
            <a:ext cx="1787236" cy="1427018"/>
          </a:xfrm>
          <a:prstGeom prst="upArrowCallou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11636" y="4932218"/>
            <a:ext cx="16209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chemeClr val="accent2">
                    <a:lumMod val="75000"/>
                  </a:schemeClr>
                </a:solidFill>
              </a:rPr>
              <a:t>Права </a:t>
            </a:r>
            <a:r>
              <a:rPr lang="sr-Latn-BA" sz="2000" b="1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sr-Cyrl-BA" sz="2000" b="1" dirty="0" smtClean="0">
                <a:solidFill>
                  <a:schemeClr val="accent2">
                    <a:lumMod val="75000"/>
                  </a:schemeClr>
                </a:solidFill>
              </a:rPr>
              <a:t> је симетрала угла </a:t>
            </a:r>
            <a:r>
              <a:rPr lang="sr-Latn-BA" sz="2000" b="1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</a:rPr>
              <a:t>∢APB</a:t>
            </a:r>
            <a:r>
              <a:rPr lang="sr-Cyrl-BA" sz="2000" b="1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</a:rPr>
              <a:t>.</a:t>
            </a:r>
            <a:endParaRPr lang="en-US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440872" y="4391891"/>
            <a:ext cx="45581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i="1" dirty="0" smtClean="0">
                <a:solidFill>
                  <a:schemeClr val="accent2">
                    <a:lumMod val="75000"/>
                  </a:schemeClr>
                </a:solidFill>
              </a:rPr>
              <a:t>Симетрала угла је скуп свих тачака у равни једнако удаљених од правих на којима леже краци тога угла</a:t>
            </a:r>
            <a:r>
              <a:rPr lang="sr-Cyrl-BA" sz="24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0" name="Elbow Connector 49"/>
          <p:cNvCxnSpPr/>
          <p:nvPr/>
        </p:nvCxnSpPr>
        <p:spPr bwMode="auto">
          <a:xfrm rot="16200000" flipH="1">
            <a:off x="2362200" y="5714999"/>
            <a:ext cx="443345" cy="180109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620982" y="6137564"/>
            <a:ext cx="73013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/>
              <a:t>Симетрала угла дијели тај угао на два подударна угла.</a:t>
            </a:r>
            <a:endParaRPr lang="en-US" sz="2000" b="1" dirty="0"/>
          </a:p>
        </p:txBody>
      </p:sp>
      <p:sp>
        <p:nvSpPr>
          <p:cNvPr id="33" name="Oval 32"/>
          <p:cNvSpPr/>
          <p:nvPr/>
        </p:nvSpPr>
        <p:spPr bwMode="auto">
          <a:xfrm>
            <a:off x="2895600" y="2964873"/>
            <a:ext cx="45719" cy="45719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4" dur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20" grpId="0"/>
      <p:bldP spid="21" grpId="0"/>
      <p:bldP spid="22" grpId="0"/>
      <p:bldP spid="23" grpId="0"/>
      <p:bldP spid="25" grpId="0"/>
      <p:bldP spid="26" grpId="0"/>
      <p:bldP spid="27" grpId="0" animBg="1"/>
      <p:bldP spid="34" grpId="0"/>
      <p:bldP spid="40" grpId="0"/>
      <p:bldP spid="42" grpId="0"/>
      <p:bldP spid="46" grpId="0" animBg="1"/>
      <p:bldP spid="47" grpId="0"/>
      <p:bldP spid="51" grpId="0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1817" y="471055"/>
            <a:ext cx="6414655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u="sng" dirty="0" smtClean="0"/>
              <a:t>Пр.2) Изврши конструкцију симетрале угла:</a:t>
            </a:r>
            <a:endParaRPr lang="en-US" sz="2400" u="sng" dirty="0"/>
          </a:p>
        </p:txBody>
      </p:sp>
      <p:cxnSp>
        <p:nvCxnSpPr>
          <p:cNvPr id="4" name="Straight Connector 3"/>
          <p:cNvCxnSpPr/>
          <p:nvPr/>
        </p:nvCxnSpPr>
        <p:spPr bwMode="auto">
          <a:xfrm rot="5400000" flipH="1" flipV="1">
            <a:off x="1808019" y="1281546"/>
            <a:ext cx="1911927" cy="162098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1911927" y="2840182"/>
            <a:ext cx="2646218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40182" y="1524000"/>
            <a:ext cx="312906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dirty="0" smtClean="0"/>
              <a:t>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71455" y="2895600"/>
            <a:ext cx="312906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53490" y="2840182"/>
            <a:ext cx="364202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dirty="0" smtClean="0"/>
              <a:t>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11927" y="3588327"/>
            <a:ext cx="6123709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sr-Latn-BA" sz="2400" b="1" dirty="0" smtClean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sr-Cyrl-BA" sz="2400" b="1" dirty="0" smtClean="0">
                <a:solidFill>
                  <a:schemeClr val="accent2">
                    <a:lumMod val="75000"/>
                  </a:schemeClr>
                </a:solidFill>
              </a:rPr>
              <a:t>онструисаћемо кружницу </a:t>
            </a:r>
            <a:r>
              <a:rPr lang="sr-Latn-BA" sz="2400" b="1" dirty="0" smtClean="0">
                <a:solidFill>
                  <a:schemeClr val="accent2">
                    <a:lumMod val="75000"/>
                  </a:schemeClr>
                </a:solidFill>
              </a:rPr>
              <a:t>k(O, r).</a:t>
            </a:r>
          </a:p>
        </p:txBody>
      </p:sp>
      <p:pic>
        <p:nvPicPr>
          <p:cNvPr id="12" name="Picture 11" descr="i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955" y="1544980"/>
            <a:ext cx="1275408" cy="1379054"/>
          </a:xfrm>
          <a:prstGeom prst="rect">
            <a:avLst/>
          </a:prstGeom>
        </p:spPr>
      </p:pic>
      <p:sp>
        <p:nvSpPr>
          <p:cNvPr id="15" name="Arc 14"/>
          <p:cNvSpPr/>
          <p:nvPr/>
        </p:nvSpPr>
        <p:spPr bwMode="auto">
          <a:xfrm>
            <a:off x="761999" y="1524001"/>
            <a:ext cx="2632364" cy="2687782"/>
          </a:xfrm>
          <a:prstGeom prst="arc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14255" y="2881745"/>
            <a:ext cx="221673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87781" y="1690255"/>
            <a:ext cx="221673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B</a:t>
            </a:r>
            <a:endParaRPr lang="en-US" dirty="0"/>
          </a:p>
        </p:txBody>
      </p:sp>
      <p:pic>
        <p:nvPicPr>
          <p:cNvPr id="18" name="Picture 17" descr="i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874534">
            <a:off x="3289988" y="1780782"/>
            <a:ext cx="790334" cy="1025316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 bwMode="auto">
          <a:xfrm rot="16200000" flipH="1">
            <a:off x="2590803" y="2078184"/>
            <a:ext cx="1163777" cy="52646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Picture 25" descr="i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948203">
            <a:off x="3598821" y="2186381"/>
            <a:ext cx="817664" cy="1060772"/>
          </a:xfrm>
          <a:prstGeom prst="rect">
            <a:avLst/>
          </a:prstGeom>
        </p:spPr>
      </p:pic>
      <p:sp>
        <p:nvSpPr>
          <p:cNvPr id="27" name="Arc 26"/>
          <p:cNvSpPr/>
          <p:nvPr/>
        </p:nvSpPr>
        <p:spPr bwMode="auto">
          <a:xfrm rot="18807153">
            <a:off x="3073304" y="2160537"/>
            <a:ext cx="1042447" cy="944259"/>
          </a:xfrm>
          <a:prstGeom prst="arc">
            <a:avLst>
              <a:gd name="adj1" fmla="val 17924947"/>
              <a:gd name="adj2" fmla="val 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939635" y="4100945"/>
            <a:ext cx="5624947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sr-Cyrl-BA" sz="2400" b="1" dirty="0" smtClean="0">
                <a:solidFill>
                  <a:schemeClr val="accent2">
                    <a:lumMod val="75000"/>
                  </a:schemeClr>
                </a:solidFill>
              </a:rPr>
              <a:t> Конструисаћемо дуж АВ</a:t>
            </a:r>
            <a:r>
              <a:rPr lang="sr-Cyrl-BA" dirty="0" smtClean="0"/>
              <a:t>.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70363" y="4613564"/>
            <a:ext cx="6594763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>
                <a:solidFill>
                  <a:schemeClr val="accent2">
                    <a:lumMod val="75000"/>
                  </a:schemeClr>
                </a:solidFill>
              </a:rPr>
              <a:t> 3. Конструисаћемо симетралу дужи АВ.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" name="Picture 29" descr="i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83722">
            <a:off x="3000011" y="894382"/>
            <a:ext cx="903301" cy="1118951"/>
          </a:xfrm>
          <a:prstGeom prst="rect">
            <a:avLst/>
          </a:prstGeom>
        </p:spPr>
      </p:pic>
      <p:sp>
        <p:nvSpPr>
          <p:cNvPr id="31" name="Arc 30"/>
          <p:cNvSpPr/>
          <p:nvPr/>
        </p:nvSpPr>
        <p:spPr bwMode="auto">
          <a:xfrm rot="5200655">
            <a:off x="2826222" y="1454917"/>
            <a:ext cx="913891" cy="1027856"/>
          </a:xfrm>
          <a:prstGeom prst="arc">
            <a:avLst>
              <a:gd name="adj1" fmla="val 16200000"/>
              <a:gd name="adj2" fmla="val 1885541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 bwMode="auto">
          <a:xfrm flipV="1">
            <a:off x="1967344" y="1925782"/>
            <a:ext cx="2230583" cy="9882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856509" y="5292436"/>
            <a:ext cx="624840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Симетрала дужи АВ је симетрала траженог угла и пролази кроз тачку О.</a:t>
            </a:r>
            <a:endParaRPr lang="en-US" sz="2400" dirty="0"/>
          </a:p>
        </p:txBody>
      </p:sp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34268">
            <a:off x="1712563" y="2198488"/>
            <a:ext cx="3902405" cy="673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3906982" y="1731819"/>
            <a:ext cx="166255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s</a:t>
            </a:r>
            <a:endParaRPr lang="en-US" dirty="0"/>
          </a:p>
        </p:txBody>
      </p:sp>
      <p:cxnSp>
        <p:nvCxnSpPr>
          <p:cNvPr id="41" name="Curved Connector 40"/>
          <p:cNvCxnSpPr/>
          <p:nvPr/>
        </p:nvCxnSpPr>
        <p:spPr bwMode="auto">
          <a:xfrm rot="5400000" flipH="1" flipV="1">
            <a:off x="4163291" y="1503219"/>
            <a:ext cx="318655" cy="277091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322617" y="1108364"/>
            <a:ext cx="3643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chemeClr val="accent2">
                    <a:lumMod val="75000"/>
                  </a:schemeClr>
                </a:solidFill>
              </a:rPr>
              <a:t>симетрала угла </a:t>
            </a:r>
            <a:r>
              <a:rPr lang="sr-Cyrl-BA" sz="2000" b="1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</a:rPr>
              <a:t>∢АОВ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3" name="Rounded Rectangular Callout 42"/>
          <p:cNvSpPr/>
          <p:nvPr/>
        </p:nvSpPr>
        <p:spPr bwMode="auto">
          <a:xfrm>
            <a:off x="5777345" y="1579419"/>
            <a:ext cx="2923310" cy="1498283"/>
          </a:xfrm>
          <a:prstGeom prst="wedgeRoundRectCallout">
            <a:avLst>
              <a:gd name="adj1" fmla="val -25628"/>
              <a:gd name="adj2" fmla="val -6592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sr-Cyrl-BA" sz="2000" b="1" i="1" dirty="0" smtClean="0">
                <a:solidFill>
                  <a:schemeClr val="tx1"/>
                </a:solidFill>
                <a:latin typeface="Arial" charset="0"/>
              </a:rPr>
              <a:t>Симетрала </a:t>
            </a:r>
            <a:r>
              <a:rPr lang="sr-Latn-BA" sz="2000" b="1" i="1" dirty="0" smtClean="0">
                <a:solidFill>
                  <a:schemeClr val="tx1"/>
                </a:solidFill>
                <a:latin typeface="Arial" charset="0"/>
              </a:rPr>
              <a:t>s </a:t>
            </a:r>
            <a:r>
              <a:rPr lang="sr-Cyrl-BA" sz="2000" b="1" i="1" dirty="0" smtClean="0">
                <a:solidFill>
                  <a:schemeClr val="tx1"/>
                </a:solidFill>
                <a:latin typeface="Arial" charset="0"/>
              </a:rPr>
              <a:t>је уједно и симетрала угла унакрсног </a:t>
            </a:r>
            <a:r>
              <a:rPr lang="sr-Cyrl-BA" sz="2000" b="1" i="1" dirty="0" smtClean="0">
                <a:solidFill>
                  <a:schemeClr val="accent2">
                    <a:lumMod val="75000"/>
                  </a:schemeClr>
                </a:solidFill>
                <a:latin typeface="Cambria Math"/>
                <a:ea typeface="Cambria Math"/>
              </a:rPr>
              <a:t>∢АОВ.</a:t>
            </a:r>
            <a:endParaRPr lang="en-US" sz="2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63091" y="2396836"/>
            <a:ext cx="24938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60073" y="2396837"/>
            <a:ext cx="318654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 bwMode="auto">
          <a:xfrm rot="5400000">
            <a:off x="2521527" y="2715491"/>
            <a:ext cx="33251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 bwMode="auto">
          <a:xfrm>
            <a:off x="2604655" y="2715490"/>
            <a:ext cx="193964" cy="263237"/>
          </a:xfrm>
          <a:prstGeom prst="arc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646218" y="2563091"/>
            <a:ext cx="110837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 bwMode="auto">
          <a:xfrm rot="16200000" flipH="1">
            <a:off x="2507673" y="2396835"/>
            <a:ext cx="207821" cy="18011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Arc 50"/>
          <p:cNvSpPr/>
          <p:nvPr/>
        </p:nvSpPr>
        <p:spPr bwMode="auto">
          <a:xfrm rot="2066080">
            <a:off x="2407774" y="2310539"/>
            <a:ext cx="258230" cy="265716"/>
          </a:xfrm>
          <a:prstGeom prst="arc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479965" y="2216726"/>
            <a:ext cx="1524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3" name="Cloud Callout 52"/>
          <p:cNvSpPr/>
          <p:nvPr/>
        </p:nvSpPr>
        <p:spPr bwMode="auto">
          <a:xfrm>
            <a:off x="2410691" y="858981"/>
            <a:ext cx="3255817" cy="1339941"/>
          </a:xfrm>
          <a:prstGeom prst="cloudCallout">
            <a:avLst>
              <a:gd name="adj1" fmla="val -32777"/>
              <a:gd name="adj2" fmla="val 7689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BA" sz="16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Све тачке симетрале једнако су удаљене </a:t>
            </a:r>
            <a:r>
              <a:rPr lang="sr-Cyrl-BA" sz="160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од кракова угла.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4" dur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/>
      <p:bldP spid="27" grpId="0" animBg="1"/>
      <p:bldP spid="28" grpId="0"/>
      <p:bldP spid="29" grpId="0"/>
      <p:bldP spid="31" grpId="0" animBg="1"/>
      <p:bldP spid="36" grpId="0"/>
      <p:bldP spid="39" grpId="0"/>
      <p:bldP spid="43" grpId="0" animBg="1"/>
      <p:bldP spid="32" grpId="0"/>
      <p:bldP spid="34" grpId="0"/>
      <p:bldP spid="44" grpId="0" animBg="1"/>
      <p:bldP spid="45" grpId="0"/>
      <p:bldP spid="51" grpId="0" animBg="1"/>
      <p:bldP spid="52" grpId="0"/>
      <p:bldP spid="53" grpId="0" animBg="1"/>
      <p:bldP spid="5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945" y="1205345"/>
            <a:ext cx="6373091" cy="172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/>
              <a:t>Задаци за самостални рад:</a:t>
            </a:r>
          </a:p>
          <a:p>
            <a:endParaRPr lang="sr-Cyrl-BA" sz="2800" b="1" dirty="0" smtClean="0"/>
          </a:p>
          <a:p>
            <a:r>
              <a:rPr lang="sr-Cyrl-BA" sz="2800" b="1" dirty="0" smtClean="0">
                <a:latin typeface="Cambria Math"/>
                <a:ea typeface="Cambria Math"/>
              </a:rPr>
              <a:t>⧉ 784., 785. – збирка, стр. 109</a:t>
            </a:r>
          </a:p>
          <a:p>
            <a:r>
              <a:rPr lang="sr-Cyrl-BA" sz="2800" b="1" dirty="0" smtClean="0">
                <a:latin typeface="Cambria Math"/>
                <a:ea typeface="Cambria Math"/>
              </a:rPr>
              <a:t>⧉ 801., 803. – збирка, стр. 110</a:t>
            </a:r>
            <a:endParaRPr 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35527"/>
            <a:ext cx="7384473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/>
              <a:t>Свака дуж има двије осе симетрије: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8358554" y="574431"/>
            <a:ext cx="914400" cy="914400"/>
          </a:xfrm>
          <a:prstGeom prst="line">
            <a:avLst/>
          </a:prstGeom>
          <a:solidFill>
            <a:srgbClr val="C0C0C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133703" y="1449977"/>
            <a:ext cx="3409406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Оса симетрије (</a:t>
            </a:r>
            <a:r>
              <a:rPr lang="sr-Latn-BA" sz="2400" dirty="0" smtClean="0">
                <a:solidFill>
                  <a:srgbClr val="FF0000"/>
                </a:solidFill>
              </a:rPr>
              <a:t>s</a:t>
            </a:r>
            <a:r>
              <a:rPr lang="sr-Latn-BA" sz="2400" dirty="0" smtClean="0"/>
              <a:t>)</a:t>
            </a:r>
            <a:r>
              <a:rPr lang="sr-Cyrl-BA" sz="2400" dirty="0" smtClean="0"/>
              <a:t> полови дуж и нормална је на њу.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107577" y="4140926"/>
            <a:ext cx="347472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Оса симетрије (</a:t>
            </a:r>
            <a:r>
              <a:rPr lang="sr-Latn-BA" sz="2400" dirty="0" smtClean="0">
                <a:solidFill>
                  <a:srgbClr val="FF0000"/>
                </a:solidFill>
              </a:rPr>
              <a:t>s</a:t>
            </a:r>
            <a:r>
              <a:rPr lang="sr-Latn-BA" sz="2400" dirty="0" smtClean="0"/>
              <a:t>)</a:t>
            </a:r>
            <a:r>
              <a:rPr lang="sr-Cyrl-BA" sz="2400" dirty="0" smtClean="0"/>
              <a:t> је права на којој дуж лежи.</a:t>
            </a:r>
            <a:endParaRPr lang="en-US" sz="2400" dirty="0"/>
          </a:p>
        </p:txBody>
      </p:sp>
      <p:pic>
        <p:nvPicPr>
          <p:cNvPr id="12" name="Picture 11" descr="si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611" y="836023"/>
            <a:ext cx="2965269" cy="2150337"/>
          </a:xfrm>
          <a:prstGeom prst="rect">
            <a:avLst/>
          </a:prstGeom>
        </p:spPr>
      </p:pic>
      <p:pic>
        <p:nvPicPr>
          <p:cNvPr id="13" name="Picture 12" descr="sim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9483" y="3331029"/>
            <a:ext cx="2881524" cy="167204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6731" y="404949"/>
            <a:ext cx="7302137" cy="240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Она оса симетрије која полови дуж и нормална је на њу назива се </a:t>
            </a:r>
            <a:r>
              <a:rPr lang="sr-Cyrl-BA" sz="2400" u="sng" dirty="0" smtClean="0"/>
              <a:t>симетрала дужи.</a:t>
            </a:r>
            <a:endParaRPr lang="en-US" sz="2400" u="sng" dirty="0" smtClean="0"/>
          </a:p>
          <a:p>
            <a:endParaRPr lang="en-US" sz="2800" b="1" i="1" dirty="0" smtClean="0">
              <a:solidFill>
                <a:schemeClr val="accent2">
                  <a:lumMod val="75000"/>
                </a:schemeClr>
              </a:solidFill>
              <a:latin typeface="Blackadder ITC" pitchFamily="82" charset="0"/>
            </a:endParaRPr>
          </a:p>
          <a:p>
            <a:endParaRPr lang="en-US" sz="2800" b="1" i="1" dirty="0" smtClean="0">
              <a:solidFill>
                <a:schemeClr val="accent2">
                  <a:lumMod val="75000"/>
                </a:schemeClr>
              </a:solidFill>
              <a:latin typeface="Blackadder ITC" pitchFamily="82" charset="0"/>
            </a:endParaRPr>
          </a:p>
          <a:p>
            <a:endParaRPr lang="en-US" sz="2800" b="1" i="1" dirty="0" smtClean="0">
              <a:solidFill>
                <a:schemeClr val="accent2">
                  <a:lumMod val="75000"/>
                </a:schemeClr>
              </a:solidFill>
              <a:latin typeface="Blackadder ITC" pitchFamily="82" charset="0"/>
            </a:endParaRPr>
          </a:p>
          <a:p>
            <a:endParaRPr lang="en-US" sz="2800" b="1" i="1" dirty="0">
              <a:solidFill>
                <a:schemeClr val="accent2">
                  <a:lumMod val="75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8983" y="2259874"/>
            <a:ext cx="6008914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92877" y="1293223"/>
            <a:ext cx="7040880" cy="80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i="1" dirty="0" smtClean="0">
                <a:solidFill>
                  <a:schemeClr val="accent2">
                    <a:lumMod val="75000"/>
                  </a:schemeClr>
                </a:solidFill>
                <a:latin typeface="Blackadder ITC" pitchFamily="82" charset="0"/>
              </a:rPr>
              <a:t>Симетрала дужи је скуп тачака у равни  дужи, </a:t>
            </a:r>
            <a:r>
              <a:rPr lang="sr-Cyrl-BA" sz="2800" b="1" i="1" u="sng" dirty="0" smtClean="0">
                <a:solidFill>
                  <a:schemeClr val="accent2">
                    <a:lumMod val="75000"/>
                  </a:schemeClr>
                </a:solidFill>
                <a:latin typeface="Blackadder ITC" pitchFamily="82" charset="0"/>
              </a:rPr>
              <a:t>једнако удаљених од крајева те дужи.</a:t>
            </a:r>
            <a:endParaRPr lang="en-US" sz="2800" u="sng" dirty="0"/>
          </a:p>
        </p:txBody>
      </p:sp>
      <p:pic>
        <p:nvPicPr>
          <p:cNvPr id="18" name="Picture 17" descr="si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670" y="2586446"/>
            <a:ext cx="3148147" cy="275148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794069" y="2926080"/>
            <a:ext cx="3174274" cy="762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Дакле: </a:t>
            </a:r>
            <a:r>
              <a:rPr lang="sr-Cyrl-BA" sz="2400" dirty="0" smtClean="0">
                <a:latin typeface="Calibri"/>
                <a:cs typeface="Calibri"/>
              </a:rPr>
              <a:t>|МА| = |МВ|</a:t>
            </a:r>
          </a:p>
          <a:p>
            <a:r>
              <a:rPr lang="sr-Cyrl-BA" sz="2400" dirty="0" smtClean="0">
                <a:latin typeface="Calibri"/>
                <a:cs typeface="Calibri"/>
              </a:rPr>
              <a:t>               </a:t>
            </a:r>
            <a:r>
              <a:rPr lang="sr-Latn-BA" sz="2400" dirty="0" smtClean="0">
                <a:latin typeface="Calibri"/>
                <a:cs typeface="Calibri"/>
              </a:rPr>
              <a:t>|NA| = |NB|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4728754" y="3971109"/>
          <a:ext cx="3583577" cy="231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98171" y="5303520"/>
            <a:ext cx="27693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Свака тачка симетрале једнако је удаљена од крајева дужи.</a:t>
            </a:r>
            <a:endParaRPr lang="en-US" sz="200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1574074" y="3912326"/>
            <a:ext cx="1750422" cy="95358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 bwMode="auto">
          <a:xfrm rot="10800000">
            <a:off x="3252653" y="4911635"/>
            <a:ext cx="509450" cy="43107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51709" y="2507673"/>
            <a:ext cx="313112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M, N </a:t>
            </a:r>
            <a:r>
              <a:rPr lang="sr-Latn-BA" b="1" dirty="0" smtClean="0"/>
              <a:t>– </a:t>
            </a:r>
            <a:r>
              <a:rPr lang="sr-Cyrl-BA" b="1" dirty="0" smtClean="0"/>
              <a:t>двије различите тачке симетрале</a:t>
            </a:r>
            <a:endParaRPr lang="en-US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9" grpId="0"/>
      <p:bldGraphic spid="8" grpId="0">
        <p:bldAsOne/>
      </p:bldGraphic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793" y="444138"/>
            <a:ext cx="6679079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u="sng" dirty="0" smtClean="0"/>
              <a:t>Пр.1) Изврши конструкцију симетрале дужи</a:t>
            </a:r>
            <a:r>
              <a:rPr lang="en-US" sz="2400" u="sng" dirty="0" smtClean="0"/>
              <a:t>.</a:t>
            </a:r>
            <a:endParaRPr lang="en-US" sz="24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658983" y="2259874"/>
            <a:ext cx="6008914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38206" y="2207623"/>
            <a:ext cx="3631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r>
              <a:rPr lang="sr-Cyrl-BA" sz="2000" dirty="0" smtClean="0"/>
              <a:t>Симетрала,као и свака права, одређена </a:t>
            </a:r>
            <a:r>
              <a:rPr lang="en-US" sz="2000" dirty="0" smtClean="0"/>
              <a:t>je </a:t>
            </a:r>
            <a:r>
              <a:rPr lang="sr-Cyrl-BA" sz="2000" dirty="0" smtClean="0"/>
              <a:t>двјема тачкама. Из тог разлога је потребно “пронаћи” њене двије тачке.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685109" y="4467498"/>
            <a:ext cx="7093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sr-Cyrl-BA" sz="2000" b="1" dirty="0" smtClean="0">
                <a:solidFill>
                  <a:schemeClr val="accent2">
                    <a:lumMod val="75000"/>
                  </a:schemeClr>
                </a:solidFill>
              </a:rPr>
              <a:t>Конструисаћемо кружницу </a:t>
            </a:r>
            <a:r>
              <a:rPr lang="sr-Latn-BA" sz="2000" b="1" dirty="0" smtClean="0">
                <a:solidFill>
                  <a:schemeClr val="accent2">
                    <a:lumMod val="75000"/>
                  </a:schemeClr>
                </a:solidFill>
              </a:rPr>
              <a:t>k(A, r)</a:t>
            </a:r>
            <a:r>
              <a:rPr lang="sr-Cyrl-BA" sz="20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/>
            <a:r>
              <a:rPr lang="sr-Cyrl-BA" sz="2000" b="1" dirty="0" smtClean="0">
                <a:solidFill>
                  <a:schemeClr val="accent2">
                    <a:lumMod val="75000"/>
                  </a:schemeClr>
                </a:solidFill>
              </a:rPr>
              <a:t> ПАЗИ: </a:t>
            </a:r>
            <a:r>
              <a:rPr lang="sr-Latn-BA" sz="2000" b="1" dirty="0" smtClean="0">
                <a:solidFill>
                  <a:schemeClr val="accent2">
                    <a:lumMod val="75000"/>
                  </a:schemeClr>
                </a:solidFill>
              </a:rPr>
              <a:t>r </a:t>
            </a:r>
            <a:r>
              <a:rPr lang="sr-Cyrl-BA" sz="2000" b="1" dirty="0" smtClean="0">
                <a:solidFill>
                  <a:schemeClr val="accent2">
                    <a:lumMod val="75000"/>
                  </a:schemeClr>
                </a:solidFill>
              </a:rPr>
              <a:t>мора бити веће од половине дужи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!!!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 descr="I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223" y="2207624"/>
            <a:ext cx="2868971" cy="659164"/>
          </a:xfrm>
          <a:prstGeom prst="rect">
            <a:avLst/>
          </a:prstGeom>
        </p:spPr>
      </p:pic>
      <p:pic>
        <p:nvPicPr>
          <p:cNvPr id="10" name="Picture 9" descr="i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7694" y="940526"/>
            <a:ext cx="1607655" cy="137905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jj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950" y="1218587"/>
            <a:ext cx="4420542" cy="29223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51314" y="2377439"/>
            <a:ext cx="6008914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38206" y="2207623"/>
            <a:ext cx="36314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567543" y="4467498"/>
            <a:ext cx="7576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sr-Cyrl-BA" sz="2000" b="1" dirty="0" smtClean="0">
                <a:solidFill>
                  <a:schemeClr val="accent2">
                    <a:lumMod val="75000"/>
                  </a:schemeClr>
                </a:solidFill>
              </a:rPr>
              <a:t>2. Конструисаћемо</a:t>
            </a:r>
            <a:r>
              <a:rPr lang="sr-Latn-BA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r-Cyrl-BA" sz="2000" b="1" dirty="0" smtClean="0">
                <a:solidFill>
                  <a:schemeClr val="accent2">
                    <a:lumMod val="75000"/>
                  </a:schemeClr>
                </a:solidFill>
              </a:rPr>
              <a:t>кружницу </a:t>
            </a:r>
            <a:r>
              <a:rPr lang="sr-Latn-BA" sz="2000" b="1" dirty="0" smtClean="0">
                <a:solidFill>
                  <a:schemeClr val="accent2">
                    <a:lumMod val="75000"/>
                  </a:schemeClr>
                </a:solidFill>
              </a:rPr>
              <a:t>k(B, r)</a:t>
            </a:r>
            <a:r>
              <a:rPr lang="sr-Cyrl-BA" sz="2000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marL="457200" indent="-457200"/>
            <a:r>
              <a:rPr lang="sr-Cyrl-BA" sz="2000" b="1" dirty="0" smtClean="0">
                <a:solidFill>
                  <a:schemeClr val="accent2">
                    <a:lumMod val="75000"/>
                  </a:schemeClr>
                </a:solidFill>
              </a:rPr>
              <a:t>ПАЗИ: </a:t>
            </a:r>
            <a:r>
              <a:rPr lang="sr-Latn-BA" sz="2000" b="1" dirty="0" smtClean="0">
                <a:solidFill>
                  <a:schemeClr val="accent2">
                    <a:lumMod val="75000"/>
                  </a:schemeClr>
                </a:solidFill>
              </a:rPr>
              <a:t>r </a:t>
            </a:r>
            <a:r>
              <a:rPr lang="sr-Cyrl-BA" sz="2000" b="1" dirty="0" smtClean="0">
                <a:solidFill>
                  <a:schemeClr val="accent2">
                    <a:lumMod val="75000"/>
                  </a:schemeClr>
                </a:solidFill>
              </a:rPr>
              <a:t>нисмо мијењали, остало је исто као код </a:t>
            </a:r>
            <a:r>
              <a:rPr lang="sr-Latn-BA" sz="2000" b="1" dirty="0" smtClean="0">
                <a:solidFill>
                  <a:schemeClr val="accent2">
                    <a:lumMod val="75000"/>
                  </a:schemeClr>
                </a:solidFill>
              </a:rPr>
              <a:t>k(</a:t>
            </a:r>
            <a:r>
              <a:rPr lang="sr-Cyrl-BA" sz="2000" b="1" dirty="0" smtClean="0">
                <a:solidFill>
                  <a:schemeClr val="accent2">
                    <a:lumMod val="75000"/>
                  </a:schemeClr>
                </a:solidFill>
              </a:rPr>
              <a:t>А</a:t>
            </a:r>
            <a:r>
              <a:rPr lang="sr-Latn-BA" sz="2000" b="1" dirty="0" smtClean="0">
                <a:solidFill>
                  <a:schemeClr val="accent2">
                    <a:lumMod val="75000"/>
                  </a:schemeClr>
                </a:solidFill>
              </a:rPr>
              <a:t>, r)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!!!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" name="Picture 9" descr="i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5064" y="1254033"/>
            <a:ext cx="1750422" cy="137905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8983" y="2259874"/>
            <a:ext cx="6008914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2207623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11" name="Picture 10" descr="jj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930" y="1399705"/>
            <a:ext cx="5408022" cy="2847702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j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680" y="1179399"/>
            <a:ext cx="5817608" cy="29055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20240" y="4702629"/>
            <a:ext cx="6609806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У пресјеку кружница можемо уочити двије тачке М и </a:t>
            </a:r>
            <a:r>
              <a:rPr lang="sr-Latn-BA" dirty="0" smtClean="0"/>
              <a:t>N</a:t>
            </a:r>
            <a:r>
              <a:rPr lang="sr-Cyrl-BA" dirty="0" smtClean="0"/>
              <a:t>.</a:t>
            </a:r>
          </a:p>
          <a:p>
            <a:r>
              <a:rPr lang="sr-Cyrl-BA" dirty="0" smtClean="0">
                <a:latin typeface="Calibri"/>
                <a:cs typeface="Calibri"/>
              </a:rPr>
              <a:t>|МА| = |МВ|</a:t>
            </a:r>
          </a:p>
          <a:p>
            <a:r>
              <a:rPr lang="sr-Cyrl-BA" dirty="0" smtClean="0">
                <a:latin typeface="Calibri"/>
                <a:cs typeface="Calibri"/>
              </a:rPr>
              <a:t> </a:t>
            </a:r>
            <a:r>
              <a:rPr lang="sr-Latn-BA" dirty="0" smtClean="0">
                <a:latin typeface="Calibri"/>
                <a:cs typeface="Calibri"/>
              </a:rPr>
              <a:t>|NA| = |NB|</a:t>
            </a:r>
            <a:r>
              <a:rPr lang="sr-Cyrl-BA" dirty="0" smtClean="0">
                <a:latin typeface="Calibri"/>
                <a:cs typeface="Calibri"/>
              </a:rPr>
              <a:t>, слиједи да </a:t>
            </a:r>
            <a:r>
              <a:rPr lang="sr-Latn-BA" dirty="0" smtClean="0">
                <a:latin typeface="Calibri"/>
                <a:cs typeface="Calibri"/>
              </a:rPr>
              <a:t>M, N </a:t>
            </a:r>
            <a:r>
              <a:rPr lang="el-GR" dirty="0" smtClean="0">
                <a:latin typeface="Calibri"/>
                <a:cs typeface="Calibri"/>
              </a:rPr>
              <a:t>ϵ</a:t>
            </a:r>
            <a:r>
              <a:rPr lang="sr-Latn-BA" dirty="0" smtClean="0">
                <a:latin typeface="Calibri"/>
                <a:cs typeface="Calibri"/>
              </a:rPr>
              <a:t> s</a:t>
            </a:r>
            <a:r>
              <a:rPr lang="en-US" dirty="0" smtClean="0">
                <a:latin typeface="Calibri"/>
                <a:cs typeface="Calibri"/>
              </a:rPr>
              <a:t>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81628" y="2328658"/>
            <a:ext cx="4039473" cy="69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 bwMode="auto">
          <a:xfrm rot="5400000" flipH="1" flipV="1">
            <a:off x="3624954" y="2645230"/>
            <a:ext cx="2651757" cy="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50377" y="1293223"/>
            <a:ext cx="300082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dirty="0" smtClean="0"/>
              <a:t>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67989" y="5891349"/>
            <a:ext cx="607422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>
                <a:solidFill>
                  <a:schemeClr val="accent2">
                    <a:lumMod val="75000"/>
                  </a:schemeClr>
                </a:solidFill>
              </a:rPr>
              <a:t>3. Повлачење осе симетрије кроз тачке пресјека кружница.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9527" y="1025236"/>
            <a:ext cx="2909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>
                <a:solidFill>
                  <a:schemeClr val="accent2">
                    <a:lumMod val="75000"/>
                  </a:schemeClr>
                </a:solidFill>
              </a:rPr>
              <a:t>симетрала дужи АВ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2" name="Shape 11"/>
          <p:cNvCxnSpPr/>
          <p:nvPr/>
        </p:nvCxnSpPr>
        <p:spPr bwMode="auto">
          <a:xfrm>
            <a:off x="4405746" y="1177635"/>
            <a:ext cx="304802" cy="249386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16436" y="1011382"/>
            <a:ext cx="177338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b="1" dirty="0" smtClean="0"/>
              <a:t>s   AB</a:t>
            </a:r>
            <a:endParaRPr lang="en-US" b="1" dirty="0"/>
          </a:p>
        </p:txBody>
      </p:sp>
      <p:cxnSp>
        <p:nvCxnSpPr>
          <p:cNvPr id="19" name="Straight Connector 18"/>
          <p:cNvCxnSpPr/>
          <p:nvPr/>
        </p:nvCxnSpPr>
        <p:spPr bwMode="auto">
          <a:xfrm rot="5400000">
            <a:off x="6989618" y="1143000"/>
            <a:ext cx="263236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auto">
          <a:xfrm>
            <a:off x="9365673" y="401782"/>
            <a:ext cx="914400" cy="914400"/>
          </a:xfrm>
          <a:prstGeom prst="line">
            <a:avLst/>
          </a:prstGeom>
          <a:solidFill>
            <a:srgbClr val="C0C0C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7038109" y="1288473"/>
            <a:ext cx="221673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96691" y="2646218"/>
            <a:ext cx="193964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O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356764" y="1579418"/>
            <a:ext cx="1537854" cy="317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/>
                <a:cs typeface="Calibri"/>
              </a:rPr>
              <a:t>|</a:t>
            </a:r>
            <a:r>
              <a:rPr lang="sr-Latn-BA" b="1" dirty="0" smtClean="0">
                <a:latin typeface="Calibri"/>
                <a:cs typeface="Calibri"/>
              </a:rPr>
              <a:t>AO| = |OB|</a:t>
            </a:r>
            <a:endParaRPr lang="en-US" b="1" dirty="0"/>
          </a:p>
        </p:txBody>
      </p:sp>
      <p:sp>
        <p:nvSpPr>
          <p:cNvPr id="26" name="Arc 25"/>
          <p:cNvSpPr/>
          <p:nvPr/>
        </p:nvSpPr>
        <p:spPr bwMode="auto">
          <a:xfrm rot="15357828">
            <a:off x="4752111" y="2230581"/>
            <a:ext cx="526472" cy="609600"/>
          </a:xfrm>
          <a:prstGeom prst="arc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793673" y="2313709"/>
            <a:ext cx="110836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.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 rot="5400000">
            <a:off x="7578437" y="1939636"/>
            <a:ext cx="872837" cy="62345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74327" y="2909455"/>
            <a:ext cx="310341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/>
              <a:t>На овај начин дуж је подијељена на два подударна дијела.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8" grpId="0"/>
      <p:bldP spid="10" grpId="0"/>
      <p:bldP spid="15" grpId="0"/>
      <p:bldP spid="24" grpId="0"/>
      <p:bldP spid="25" grpId="0"/>
      <p:bldP spid="26" grpId="0" animBg="1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951" y="4015155"/>
            <a:ext cx="1981477" cy="9335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58537" y="418011"/>
            <a:ext cx="7785463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u="sng" dirty="0" smtClean="0"/>
              <a:t>Конструкција нормале на  дату праву, кроз дату тачку: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63040" y="1201783"/>
            <a:ext cx="768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i="1" dirty="0" smtClean="0">
                <a:solidFill>
                  <a:schemeClr val="accent2">
                    <a:lumMod val="75000"/>
                  </a:schemeClr>
                </a:solidFill>
              </a:rPr>
              <a:t>НОРМАЛА  ЈЕ ПРАВА КОЈА ЈЕ ОКОМИТА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sr-Cyrl-BA" sz="2000" b="1" i="1" dirty="0" smtClean="0">
                <a:solidFill>
                  <a:schemeClr val="accent2">
                    <a:lumMod val="75000"/>
                  </a:schemeClr>
                </a:solidFill>
              </a:rPr>
              <a:t>нормална) НА НЕКУ ДАТУ ПРАВУ.</a:t>
            </a:r>
            <a:endParaRPr lang="en-US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9166" y="2092036"/>
            <a:ext cx="7654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b="1" dirty="0" smtClean="0"/>
              <a:t>1. Конструкција нормале на праву кроз тачку која не припада правој.</a:t>
            </a:r>
            <a:endParaRPr lang="en-US" sz="2000" b="1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933303" y="4454436"/>
            <a:ext cx="3631474" cy="1306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85108" y="4519749"/>
            <a:ext cx="312906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/>
              <a:t>а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25188" y="4519748"/>
            <a:ext cx="1881051" cy="300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dirty="0" smtClean="0"/>
              <a:t>                   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403565" y="4245428"/>
            <a:ext cx="2168435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                 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37560" y="3069771"/>
            <a:ext cx="706186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sr-Latn-BA" dirty="0" smtClean="0"/>
              <a:t>. A</a:t>
            </a:r>
            <a:endParaRPr lang="en-US" dirty="0"/>
          </a:p>
        </p:txBody>
      </p:sp>
      <p:pic>
        <p:nvPicPr>
          <p:cNvPr id="16" name="Picture 15" descr="i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029872" y="3385088"/>
            <a:ext cx="1605892" cy="137754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272144" y="4239491"/>
            <a:ext cx="2369129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.                        .       </a:t>
            </a:r>
          </a:p>
          <a:p>
            <a:r>
              <a:rPr lang="sr-Latn-BA" dirty="0" smtClean="0"/>
              <a:t>M                     N</a:t>
            </a:r>
            <a:endParaRPr lang="en-US" dirty="0"/>
          </a:p>
        </p:txBody>
      </p:sp>
      <p:pic>
        <p:nvPicPr>
          <p:cNvPr id="62" name="Picture 61" descr="i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147875">
            <a:off x="1543866" y="2852641"/>
            <a:ext cx="1473692" cy="1330624"/>
          </a:xfrm>
          <a:prstGeom prst="rect">
            <a:avLst/>
          </a:prstGeom>
        </p:spPr>
      </p:pic>
      <p:sp>
        <p:nvSpPr>
          <p:cNvPr id="63" name="Arc 62"/>
          <p:cNvSpPr/>
          <p:nvPr/>
        </p:nvSpPr>
        <p:spPr bwMode="auto">
          <a:xfrm>
            <a:off x="2632364" y="3158837"/>
            <a:ext cx="623455" cy="581889"/>
          </a:xfrm>
          <a:prstGeom prst="arc">
            <a:avLst>
              <a:gd name="adj1" fmla="val 17124167"/>
              <a:gd name="adj2" fmla="val 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Picture 63" descr="i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310357">
            <a:off x="1509973" y="4769109"/>
            <a:ext cx="1513767" cy="1298517"/>
          </a:xfrm>
          <a:prstGeom prst="rect">
            <a:avLst/>
          </a:prstGeom>
        </p:spPr>
      </p:pic>
      <p:pic>
        <p:nvPicPr>
          <p:cNvPr id="66" name="Picture 65" descr="i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333441">
            <a:off x="3396557" y="2754682"/>
            <a:ext cx="1483473" cy="1413987"/>
          </a:xfrm>
          <a:prstGeom prst="rect">
            <a:avLst/>
          </a:prstGeom>
        </p:spPr>
      </p:pic>
      <p:pic>
        <p:nvPicPr>
          <p:cNvPr id="73" name="Picture 72" descr="i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169516">
            <a:off x="3446260" y="4694050"/>
            <a:ext cx="1506208" cy="1501707"/>
          </a:xfrm>
          <a:prstGeom prst="rect">
            <a:avLst/>
          </a:prstGeom>
        </p:spPr>
      </p:pic>
      <p:sp>
        <p:nvSpPr>
          <p:cNvPr id="74" name="Arc 73"/>
          <p:cNvSpPr/>
          <p:nvPr/>
        </p:nvSpPr>
        <p:spPr bwMode="auto">
          <a:xfrm rot="16662966">
            <a:off x="3020291" y="3241963"/>
            <a:ext cx="623455" cy="581889"/>
          </a:xfrm>
          <a:prstGeom prst="arc">
            <a:avLst>
              <a:gd name="adj1" fmla="val 17455558"/>
              <a:gd name="adj2" fmla="val 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rc 74"/>
          <p:cNvSpPr/>
          <p:nvPr/>
        </p:nvSpPr>
        <p:spPr bwMode="auto">
          <a:xfrm rot="5810153">
            <a:off x="3108304" y="5216575"/>
            <a:ext cx="533261" cy="594371"/>
          </a:xfrm>
          <a:prstGeom prst="arc">
            <a:avLst>
              <a:gd name="adj1" fmla="val 149784"/>
              <a:gd name="adj2" fmla="val 550040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Arc 75"/>
          <p:cNvSpPr/>
          <p:nvPr/>
        </p:nvSpPr>
        <p:spPr bwMode="auto">
          <a:xfrm rot="4979296">
            <a:off x="2729344" y="5258089"/>
            <a:ext cx="581891" cy="484909"/>
          </a:xfrm>
          <a:prstGeom prst="arc">
            <a:avLst>
              <a:gd name="adj1" fmla="val 16200000"/>
              <a:gd name="adj2" fmla="val 2143278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3117273" y="5629668"/>
            <a:ext cx="407826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B</a:t>
            </a:r>
            <a:endParaRPr lang="en-US" dirty="0"/>
          </a:p>
        </p:txBody>
      </p:sp>
      <p:pic>
        <p:nvPicPr>
          <p:cNvPr id="8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22101" y="3908077"/>
            <a:ext cx="4039473" cy="69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4" name="Straight Connector 83"/>
          <p:cNvCxnSpPr/>
          <p:nvPr/>
        </p:nvCxnSpPr>
        <p:spPr bwMode="auto">
          <a:xfrm rot="16200000" flipH="1">
            <a:off x="1544782" y="4371109"/>
            <a:ext cx="3255822" cy="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826327" y="2618509"/>
            <a:ext cx="138546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b="1" dirty="0" smtClean="0">
                <a:solidFill>
                  <a:srgbClr val="FF0000"/>
                </a:solidFill>
              </a:rPr>
              <a:t>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9" name="Arc 88"/>
          <p:cNvSpPr/>
          <p:nvPr/>
        </p:nvSpPr>
        <p:spPr bwMode="auto">
          <a:xfrm rot="15902738">
            <a:off x="2854034" y="4156363"/>
            <a:ext cx="581891" cy="484909"/>
          </a:xfrm>
          <a:prstGeom prst="arc">
            <a:avLst>
              <a:gd name="adj1" fmla="val 16200000"/>
              <a:gd name="adj2" fmla="val 2143278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2854036" y="4142508"/>
            <a:ext cx="346364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 .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6137564" y="3228109"/>
            <a:ext cx="1787236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n    a</a:t>
            </a:r>
            <a:endParaRPr lang="en-US" dirty="0"/>
          </a:p>
        </p:txBody>
      </p:sp>
      <p:cxnSp>
        <p:nvCxnSpPr>
          <p:cNvPr id="93" name="Straight Connector 92"/>
          <p:cNvCxnSpPr/>
          <p:nvPr/>
        </p:nvCxnSpPr>
        <p:spPr bwMode="auto">
          <a:xfrm rot="5400000">
            <a:off x="6338454" y="3332018"/>
            <a:ext cx="290946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 bwMode="auto">
          <a:xfrm>
            <a:off x="6359236" y="3491345"/>
            <a:ext cx="221673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5680364" y="4170218"/>
            <a:ext cx="346363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/>
              <a:t>читамо:                                   </a:t>
            </a:r>
            <a:r>
              <a:rPr lang="sr-Latn-BA" b="1" dirty="0" smtClean="0"/>
              <a:t> </a:t>
            </a:r>
            <a:r>
              <a:rPr lang="sr-Cyrl-BA" b="1" dirty="0" smtClean="0"/>
              <a:t>“</a:t>
            </a:r>
            <a:r>
              <a:rPr lang="sr-Latn-BA" b="1" dirty="0" smtClean="0"/>
              <a:t>n </a:t>
            </a:r>
            <a:r>
              <a:rPr lang="sr-Cyrl-BA" b="1" dirty="0" smtClean="0"/>
              <a:t>окомито (нормално) на а”</a:t>
            </a:r>
            <a:endParaRPr lang="en-US" b="1" dirty="0"/>
          </a:p>
        </p:txBody>
      </p:sp>
      <p:cxnSp>
        <p:nvCxnSpPr>
          <p:cNvPr id="101" name="Straight Arrow Connector 100"/>
          <p:cNvCxnSpPr/>
          <p:nvPr/>
        </p:nvCxnSpPr>
        <p:spPr bwMode="auto">
          <a:xfrm rot="16200000" flipH="1">
            <a:off x="6345382" y="3657599"/>
            <a:ext cx="526473" cy="27709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103" name="Diagram 102"/>
          <p:cNvGraphicFramePr/>
          <p:nvPr/>
        </p:nvGraphicFramePr>
        <p:xfrm>
          <a:off x="4821381" y="4114801"/>
          <a:ext cx="4100946" cy="2191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" grpId="0"/>
      <p:bldP spid="15" grpId="0"/>
      <p:bldP spid="26" grpId="0"/>
      <p:bldP spid="63" grpId="0" animBg="1"/>
      <p:bldP spid="74" grpId="1" animBg="1"/>
      <p:bldP spid="75" grpId="0" animBg="1"/>
      <p:bldP spid="76" grpId="1" animBg="1"/>
      <p:bldP spid="81" grpId="0"/>
      <p:bldP spid="86" grpId="0"/>
      <p:bldP spid="89" grpId="0" animBg="1"/>
      <p:bldP spid="90" grpId="0"/>
      <p:bldP spid="91" grpId="0"/>
      <p:bldP spid="99" grpId="0"/>
      <p:bldGraphic spid="10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75018" y="418035"/>
            <a:ext cx="46689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000" b="1" dirty="0" smtClean="0"/>
              <a:t>2</a:t>
            </a:r>
            <a:r>
              <a:rPr lang="sr-Cyrl-BA" sz="2000" b="1" dirty="0" smtClean="0"/>
              <a:t>. Конструкција нормале на праву кроз тачку која  припада правој.</a:t>
            </a:r>
            <a:endParaRPr lang="en-US" sz="2000" b="1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898073" y="2951018"/>
            <a:ext cx="2646218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01090" y="3089564"/>
            <a:ext cx="235527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/>
              <a:t>а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93813" y="2743199"/>
            <a:ext cx="900545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798618" y="3061854"/>
            <a:ext cx="466794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/>
              <a:t>  А</a:t>
            </a:r>
            <a:endParaRPr lang="en-US" dirty="0"/>
          </a:p>
        </p:txBody>
      </p:sp>
      <p:pic>
        <p:nvPicPr>
          <p:cNvPr id="11" name="Picture 10" descr="i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1901" y="1842653"/>
            <a:ext cx="818208" cy="1122941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 bwMode="auto">
          <a:xfrm>
            <a:off x="2313708" y="1967345"/>
            <a:ext cx="1676400" cy="1745673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198" y="2964872"/>
            <a:ext cx="568037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sr-Cyrl-BA" dirty="0" smtClean="0"/>
              <a:t>М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51564" y="2978727"/>
            <a:ext cx="193964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N</a:t>
            </a:r>
            <a:endParaRPr lang="en-US" dirty="0"/>
          </a:p>
        </p:txBody>
      </p:sp>
      <p:pic>
        <p:nvPicPr>
          <p:cNvPr id="15" name="Picture 14" descr="i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919" y="1496292"/>
            <a:ext cx="1607917" cy="1428232"/>
          </a:xfrm>
          <a:prstGeom prst="rect">
            <a:avLst/>
          </a:prstGeom>
        </p:spPr>
      </p:pic>
      <p:pic>
        <p:nvPicPr>
          <p:cNvPr id="16" name="Picture 15" descr="i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361295">
            <a:off x="1050624" y="1180127"/>
            <a:ext cx="1969126" cy="1294546"/>
          </a:xfrm>
          <a:prstGeom prst="rect">
            <a:avLst/>
          </a:prstGeom>
        </p:spPr>
      </p:pic>
      <p:sp>
        <p:nvSpPr>
          <p:cNvPr id="18" name="Arc 17"/>
          <p:cNvSpPr/>
          <p:nvPr/>
        </p:nvSpPr>
        <p:spPr bwMode="auto">
          <a:xfrm>
            <a:off x="2646218" y="1094510"/>
            <a:ext cx="581891" cy="484909"/>
          </a:xfrm>
          <a:prstGeom prst="arc">
            <a:avLst>
              <a:gd name="adj1" fmla="val 16200000"/>
              <a:gd name="adj2" fmla="val 2143278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i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850109">
            <a:off x="1108935" y="3384465"/>
            <a:ext cx="1963593" cy="1331772"/>
          </a:xfrm>
          <a:prstGeom prst="rect">
            <a:avLst/>
          </a:prstGeom>
        </p:spPr>
      </p:pic>
      <p:sp>
        <p:nvSpPr>
          <p:cNvPr id="20" name="Arc 19"/>
          <p:cNvSpPr/>
          <p:nvPr/>
        </p:nvSpPr>
        <p:spPr bwMode="auto">
          <a:xfrm rot="4535116">
            <a:off x="2660074" y="4253346"/>
            <a:ext cx="581891" cy="484909"/>
          </a:xfrm>
          <a:prstGeom prst="arc">
            <a:avLst>
              <a:gd name="adj1" fmla="val 16200000"/>
              <a:gd name="adj2" fmla="val 2143278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 bwMode="auto">
          <a:xfrm rot="5400000">
            <a:off x="1433946" y="2888673"/>
            <a:ext cx="3463637" cy="138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 bwMode="auto">
          <a:xfrm rot="11274033">
            <a:off x="3103419" y="4253346"/>
            <a:ext cx="581891" cy="484909"/>
          </a:xfrm>
          <a:prstGeom prst="arc">
            <a:avLst>
              <a:gd name="adj1" fmla="val 16200000"/>
              <a:gd name="adj2" fmla="val 2143278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i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580366">
            <a:off x="3312796" y="3417856"/>
            <a:ext cx="1909709" cy="1255483"/>
          </a:xfrm>
          <a:prstGeom prst="rect">
            <a:avLst/>
          </a:prstGeom>
        </p:spPr>
      </p:pic>
      <p:sp>
        <p:nvSpPr>
          <p:cNvPr id="25" name="Arc 24"/>
          <p:cNvSpPr/>
          <p:nvPr/>
        </p:nvSpPr>
        <p:spPr bwMode="auto">
          <a:xfrm rot="15784010">
            <a:off x="3048000" y="1163783"/>
            <a:ext cx="581891" cy="484909"/>
          </a:xfrm>
          <a:prstGeom prst="arc">
            <a:avLst>
              <a:gd name="adj1" fmla="val 16200000"/>
              <a:gd name="adj2" fmla="val 2143278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 descr="i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044218">
            <a:off x="3223649" y="1148597"/>
            <a:ext cx="2044030" cy="1343788"/>
          </a:xfrm>
          <a:prstGeom prst="rect">
            <a:avLst/>
          </a:prstGeom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33061" y="2755248"/>
            <a:ext cx="3997160" cy="690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2951018" y="997527"/>
            <a:ext cx="180109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b="1" dirty="0" smtClean="0">
                <a:solidFill>
                  <a:srgbClr val="FF0000"/>
                </a:solidFill>
              </a:rPr>
              <a:t>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Arc 32"/>
          <p:cNvSpPr/>
          <p:nvPr/>
        </p:nvSpPr>
        <p:spPr bwMode="auto">
          <a:xfrm rot="16615350">
            <a:off x="2840183" y="2743200"/>
            <a:ext cx="581891" cy="484909"/>
          </a:xfrm>
          <a:prstGeom prst="arc">
            <a:avLst>
              <a:gd name="adj1" fmla="val 16200000"/>
              <a:gd name="adj2" fmla="val 2143278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964873" y="2646218"/>
            <a:ext cx="138545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.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048000" y="2743199"/>
            <a:ext cx="166254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189019" y="2770909"/>
            <a:ext cx="235527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37709" y="2757055"/>
            <a:ext cx="346364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9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2" grpId="2" animBg="1"/>
      <p:bldP spid="13" grpId="0"/>
      <p:bldP spid="14" grpId="0"/>
      <p:bldP spid="18" grpId="0" animBg="1"/>
      <p:bldP spid="20" grpId="0" animBg="1"/>
      <p:bldP spid="23" grpId="1" animBg="1"/>
      <p:bldP spid="25" grpId="0" animBg="1"/>
      <p:bldP spid="31" grpId="0"/>
      <p:bldP spid="33" grpId="0" animBg="1"/>
      <p:bldP spid="34" grpId="0"/>
      <p:bldP spid="36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tf0115895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tf01158951</Template>
  <TotalTime>740</TotalTime>
  <Words>571</Words>
  <Application>Microsoft Office PowerPoint</Application>
  <PresentationFormat>On-screen Show (4:3)</PresentationFormat>
  <Paragraphs>105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tf01158951</vt:lpstr>
      <vt:lpstr>Симетрала дужи.  Симетрала угла.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Симетрала дужи.  Симетрала угла.</dc:title>
  <dc:creator>Sonja</dc:creator>
  <cp:lastModifiedBy>Sonja</cp:lastModifiedBy>
  <cp:revision>104</cp:revision>
  <dcterms:created xsi:type="dcterms:W3CDTF">2020-05-17T12:04:05Z</dcterms:created>
  <dcterms:modified xsi:type="dcterms:W3CDTF">2020-05-21T09:11:24Z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