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5" r:id="rId9"/>
    <p:sldId id="264" r:id="rId10"/>
    <p:sldId id="261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71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15205-E524-4F7E-B0A3-F41647AC1FA7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150FD-B9E4-4F3A-8C02-019EA94E0B36}">
      <dgm:prSet/>
      <dgm:spPr/>
      <dgm:t>
        <a:bodyPr/>
        <a:lstStyle/>
        <a:p>
          <a:pPr algn="ctr" rtl="0"/>
          <a:r>
            <a:rPr lang="sr-Cyrl-BA" b="0" dirty="0" smtClean="0"/>
            <a:t>ОДСТУПАЊА</a:t>
          </a:r>
          <a:endParaRPr lang="en-US" dirty="0"/>
        </a:p>
      </dgm:t>
    </dgm:pt>
    <dgm:pt modelId="{1DED9263-21F6-4C95-8D7E-160EB6CCF36C}" type="parTrans" cxnId="{DB0FBAD7-BA3E-4B41-BF24-19840171EF91}">
      <dgm:prSet/>
      <dgm:spPr/>
      <dgm:t>
        <a:bodyPr/>
        <a:lstStyle/>
        <a:p>
          <a:endParaRPr lang="en-US"/>
        </a:p>
      </dgm:t>
    </dgm:pt>
    <dgm:pt modelId="{07AF0C31-67F2-459A-BF0D-ABD64B7AA6A7}" type="sibTrans" cxnId="{DB0FBAD7-BA3E-4B41-BF24-19840171EF91}">
      <dgm:prSet/>
      <dgm:spPr/>
      <dgm:t>
        <a:bodyPr/>
        <a:lstStyle/>
        <a:p>
          <a:endParaRPr lang="en-US"/>
        </a:p>
      </dgm:t>
    </dgm:pt>
    <dgm:pt modelId="{057946F2-0DB7-405E-AFA3-056137904961}" type="pres">
      <dgm:prSet presAssocID="{98A15205-E524-4F7E-B0A3-F41647AC1F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0F69FB-2E2A-4D06-AF31-250314B5DBAA}" type="pres">
      <dgm:prSet presAssocID="{C68150FD-B9E4-4F3A-8C02-019EA94E0B36}" presName="parentText" presStyleLbl="node1" presStyleIdx="0" presStyleCnt="1" custScaleY="1008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AD3E33-A695-4402-8CB4-0D787EB1A331}" type="presOf" srcId="{C68150FD-B9E4-4F3A-8C02-019EA94E0B36}" destId="{2B0F69FB-2E2A-4D06-AF31-250314B5DBAA}" srcOrd="0" destOrd="0" presId="urn:microsoft.com/office/officeart/2005/8/layout/vList2"/>
    <dgm:cxn modelId="{283D8094-1004-4246-B871-AD8460692343}" type="presOf" srcId="{98A15205-E524-4F7E-B0A3-F41647AC1FA7}" destId="{057946F2-0DB7-405E-AFA3-056137904961}" srcOrd="0" destOrd="0" presId="urn:microsoft.com/office/officeart/2005/8/layout/vList2"/>
    <dgm:cxn modelId="{DB0FBAD7-BA3E-4B41-BF24-19840171EF91}" srcId="{98A15205-E524-4F7E-B0A3-F41647AC1FA7}" destId="{C68150FD-B9E4-4F3A-8C02-019EA94E0B36}" srcOrd="0" destOrd="0" parTransId="{1DED9263-21F6-4C95-8D7E-160EB6CCF36C}" sibTransId="{07AF0C31-67F2-459A-BF0D-ABD64B7AA6A7}"/>
    <dgm:cxn modelId="{FC8148AB-9F7A-4B41-9077-9DE4B4BBE28C}" type="presParOf" srcId="{057946F2-0DB7-405E-AFA3-056137904961}" destId="{2B0F69FB-2E2A-4D06-AF31-250314B5DB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F69FB-2E2A-4D06-AF31-250314B5DBAA}">
      <dsp:nvSpPr>
        <dsp:cNvPr id="0" name=""/>
        <dsp:cNvSpPr/>
      </dsp:nvSpPr>
      <dsp:spPr>
        <a:xfrm>
          <a:off x="0" y="1"/>
          <a:ext cx="10993549" cy="1475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6100" b="0" kern="1200" dirty="0" smtClean="0"/>
            <a:t>ОДСТУПАЊА</a:t>
          </a:r>
          <a:endParaRPr lang="en-US" sz="6100" kern="1200" dirty="0"/>
        </a:p>
      </dsp:txBody>
      <dsp:txXfrm>
        <a:off x="72004" y="72005"/>
        <a:ext cx="10849541" cy="1331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7614"/>
            <a:ext cx="10993549" cy="14750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1750" prst="relaxedInset"/>
            </a:sp3d>
          </a:bodyPr>
          <a:lstStyle/>
          <a:p>
            <a:pPr algn="ctr"/>
            <a:r>
              <a:rPr lang="sr-Cyrl-B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040047"/>
            <a:ext cx="10993549" cy="45719"/>
          </a:xfrm>
        </p:spPr>
        <p:txBody>
          <a:bodyPr>
            <a:noAutofit/>
          </a:bodyPr>
          <a:lstStyle/>
          <a:p>
            <a:pPr algn="ctr"/>
            <a:r>
              <a:rPr lang="sr-Cyrl-B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Екавски и ијекавски изговор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292" y="4360692"/>
            <a:ext cx="2759722" cy="182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7"/>
            <a:ext cx="11029616" cy="1151393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Све творенице од ријечи: </a:t>
            </a:r>
            <a:br>
              <a:rPr lang="sr-Cyrl-BA" sz="2400" dirty="0" smtClean="0"/>
            </a:br>
            <a:r>
              <a:rPr lang="sr-Cyrl-BA" sz="2400" b="1" dirty="0" smtClean="0"/>
              <a:t>вјера, мјера, сјести, мјесто, сјена</a:t>
            </a: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 у ијекавском изговору увијек </a:t>
            </a:r>
            <a:r>
              <a:rPr lang="sr-Cyrl-BA" sz="2400" u="sng" dirty="0" smtClean="0"/>
              <a:t>је</a:t>
            </a:r>
            <a:r>
              <a:rPr lang="sr-Cyrl-BA" sz="2400" dirty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6299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ВЈЕРА</a:t>
            </a:r>
          </a:p>
          <a:p>
            <a:pPr marL="0" indent="0" algn="ctr">
              <a:buNone/>
            </a:pPr>
            <a:r>
              <a:rPr lang="sr-Cyrl-BA" sz="2800" dirty="0" smtClean="0"/>
              <a:t>В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РАН, В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РНОСТ...</a:t>
            </a:r>
          </a:p>
          <a:p>
            <a:pPr marL="0" indent="0" algn="ctr">
              <a:buNone/>
            </a:pPr>
            <a:r>
              <a:rPr lang="sr-Cyrl-BA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МЈЕРА</a:t>
            </a:r>
          </a:p>
          <a:p>
            <a:pPr marL="0" indent="0" algn="ctr">
              <a:buNone/>
            </a:pPr>
            <a:r>
              <a:rPr lang="sr-Cyrl-BA" sz="2800" dirty="0" smtClean="0"/>
              <a:t>ЗАМ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РАТИ, СМ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РНИЦА, СМ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Р, СРАЗМ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РНО...</a:t>
            </a:r>
          </a:p>
          <a:p>
            <a:pPr marL="0" indent="0" algn="ctr">
              <a:buNone/>
            </a:pPr>
            <a:r>
              <a:rPr lang="sr-Cyrl-BA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СЈЕСТИ</a:t>
            </a:r>
          </a:p>
          <a:p>
            <a:pPr marL="0" indent="0" algn="ctr">
              <a:buNone/>
            </a:pPr>
            <a:r>
              <a:rPr lang="sr-Cyrl-BA" sz="2800" dirty="0" smtClean="0"/>
              <a:t>ЗАС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ДАТИ, ПРЕ</a:t>
            </a:r>
            <a:r>
              <a:rPr lang="sr-Cyrl-BA" sz="2800" dirty="0" smtClean="0">
                <a:solidFill>
                  <a:srgbClr val="FF0000"/>
                </a:solidFill>
              </a:rPr>
              <a:t>СЈ</a:t>
            </a:r>
            <a:r>
              <a:rPr lang="sr-Cyrl-BA" sz="2800" dirty="0" smtClean="0"/>
              <a:t>ЕДАТИ, НАС</a:t>
            </a:r>
            <a:r>
              <a:rPr lang="sr-Cyrl-BA" sz="2800" dirty="0" smtClean="0">
                <a:solidFill>
                  <a:srgbClr val="FF0000"/>
                </a:solidFill>
              </a:rPr>
              <a:t>ЈЕ</a:t>
            </a:r>
            <a:r>
              <a:rPr lang="sr-Cyrl-BA" sz="2800" dirty="0" smtClean="0"/>
              <a:t>ДАТИ</a:t>
            </a:r>
            <a:r>
              <a:rPr lang="sr-Cyrl-BA" dirty="0" smtClean="0"/>
              <a:t>...</a:t>
            </a:r>
            <a:endParaRPr lang="sr-Cyrl-BA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МЈЕСТО</a:t>
            </a:r>
          </a:p>
          <a:p>
            <a:pPr marL="0" indent="0">
              <a:buNone/>
            </a:pPr>
            <a:r>
              <a:rPr lang="sr-Cyrl-BA" sz="3000" dirty="0" smtClean="0"/>
              <a:t>ПРЕМ</a:t>
            </a:r>
            <a:r>
              <a:rPr lang="sr-Cyrl-BA" sz="3000" dirty="0" smtClean="0">
                <a:solidFill>
                  <a:srgbClr val="FF0000"/>
                </a:solidFill>
              </a:rPr>
              <a:t>ЈЕ</a:t>
            </a:r>
            <a:r>
              <a:rPr lang="sr-Cyrl-BA" sz="3000" dirty="0" smtClean="0"/>
              <a:t>ШТАТИ, НАМ</a:t>
            </a:r>
            <a:r>
              <a:rPr lang="sr-Cyrl-BA" sz="3000" dirty="0" smtClean="0">
                <a:solidFill>
                  <a:srgbClr val="FF0000"/>
                </a:solidFill>
              </a:rPr>
              <a:t>ЈЕ</a:t>
            </a:r>
            <a:r>
              <a:rPr lang="sr-Cyrl-BA" sz="3000" dirty="0" smtClean="0"/>
              <a:t>ШТАТИ, СМ</a:t>
            </a:r>
            <a:r>
              <a:rPr lang="sr-Cyrl-BA" sz="3000" dirty="0" smtClean="0">
                <a:solidFill>
                  <a:srgbClr val="FF0000"/>
                </a:solidFill>
              </a:rPr>
              <a:t>ЈЕ</a:t>
            </a:r>
            <a:r>
              <a:rPr lang="sr-Cyrl-BA" sz="3000" dirty="0" smtClean="0"/>
              <a:t>ШТАТИ...</a:t>
            </a:r>
          </a:p>
          <a:p>
            <a:pPr marL="0" indent="0">
              <a:buNone/>
            </a:pPr>
            <a:r>
              <a:rPr lang="sr-Cyrl-BA" sz="3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СЈЕНА</a:t>
            </a:r>
          </a:p>
          <a:p>
            <a:pPr marL="0" indent="0">
              <a:buNone/>
            </a:pPr>
            <a:r>
              <a:rPr lang="sr-Cyrl-BA" sz="3000" dirty="0" smtClean="0"/>
              <a:t>С</a:t>
            </a:r>
            <a:r>
              <a:rPr lang="sr-Cyrl-BA" sz="3000" dirty="0" smtClean="0">
                <a:solidFill>
                  <a:srgbClr val="FF0000"/>
                </a:solidFill>
              </a:rPr>
              <a:t>ЈЕ</a:t>
            </a:r>
            <a:r>
              <a:rPr lang="sr-Cyrl-BA" sz="3000" dirty="0" smtClean="0"/>
              <a:t>НКА, С</a:t>
            </a:r>
            <a:r>
              <a:rPr lang="sr-Cyrl-BA" sz="3000" dirty="0" smtClean="0">
                <a:solidFill>
                  <a:srgbClr val="FF0000"/>
                </a:solidFill>
              </a:rPr>
              <a:t>ЈЕ</a:t>
            </a:r>
            <a:r>
              <a:rPr lang="sr-Cyrl-BA" sz="3000" dirty="0" smtClean="0"/>
              <a:t>НЧИТИ...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Екавски </a:t>
            </a:r>
            <a:r>
              <a:rPr lang="sr-Latn-BA" dirty="0" smtClean="0"/>
              <a:t> </a:t>
            </a:r>
            <a:r>
              <a:rPr lang="sr-Cyrl-BA" dirty="0" smtClean="0"/>
              <a:t>и</a:t>
            </a:r>
            <a:r>
              <a:rPr lang="sr-Latn-BA" dirty="0" smtClean="0"/>
              <a:t> </a:t>
            </a:r>
            <a:r>
              <a:rPr lang="sr-Cyrl-BA" dirty="0" smtClean="0"/>
              <a:t> ијекавски</a:t>
            </a:r>
            <a:r>
              <a:rPr lang="sr-Latn-BA" dirty="0" smtClean="0"/>
              <a:t> </a:t>
            </a:r>
            <a:r>
              <a:rPr lang="sr-Cyrl-BA" dirty="0" smtClean="0"/>
              <a:t> </a:t>
            </a:r>
            <a:r>
              <a:rPr lang="sr-Cyrl-BA" dirty="0" smtClean="0"/>
              <a:t>изговор </a:t>
            </a:r>
            <a:r>
              <a:rPr lang="sr-Latn-BA" dirty="0" smtClean="0"/>
              <a:t> </a:t>
            </a:r>
            <a:r>
              <a:rPr lang="sr-Cyrl-BA" dirty="0" smtClean="0"/>
              <a:t>остају </a:t>
            </a:r>
            <a:r>
              <a:rPr lang="sr-Latn-BA" dirty="0" smtClean="0"/>
              <a:t> </a:t>
            </a:r>
            <a:r>
              <a:rPr lang="sr-Cyrl-BA" dirty="0" smtClean="0"/>
              <a:t>исти </a:t>
            </a:r>
            <a:r>
              <a:rPr lang="sr-Latn-BA" dirty="0" smtClean="0"/>
              <a:t> </a:t>
            </a:r>
            <a:r>
              <a:rPr lang="sr-Cyrl-BA" dirty="0" smtClean="0"/>
              <a:t>ако  </a:t>
            </a:r>
            <a:r>
              <a:rPr lang="sr-Cyrl-BA" dirty="0" smtClean="0"/>
              <a:t>екавском </a:t>
            </a:r>
            <a:r>
              <a:rPr lang="sr-Latn-BA" dirty="0" smtClean="0"/>
              <a:t> </a:t>
            </a:r>
            <a:r>
              <a:rPr lang="sr-Cyrl-BA" u="sng" dirty="0" smtClean="0"/>
              <a:t>кратком</a:t>
            </a:r>
            <a:r>
              <a:rPr lang="sr-Latn-BA" u="sng" dirty="0" smtClean="0"/>
              <a:t>  </a:t>
            </a:r>
            <a:r>
              <a:rPr lang="sr-Cyrl-BA" u="sng" dirty="0" smtClean="0"/>
              <a:t>е</a:t>
            </a:r>
            <a:r>
              <a:rPr lang="sr-Cyrl-BA" dirty="0" smtClean="0"/>
              <a:t>  </a:t>
            </a:r>
            <a:r>
              <a:rPr lang="sr-Cyrl-BA" dirty="0" smtClean="0"/>
              <a:t>претходи  </a:t>
            </a:r>
            <a:r>
              <a:rPr lang="sr-Cyrl-BA" u="sng" dirty="0" smtClean="0"/>
              <a:t>сугласничка  група  </a:t>
            </a:r>
            <a:r>
              <a:rPr lang="sr-Cyrl-BA" dirty="0" smtClean="0"/>
              <a:t>која  завршава   на   </a:t>
            </a:r>
            <a:r>
              <a:rPr lang="sr-Cyrl-BA" u="sng" dirty="0" smtClean="0"/>
              <a:t>р</a:t>
            </a:r>
            <a:r>
              <a:rPr lang="sr-Cyrl-B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5036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BA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Ě</a:t>
            </a:r>
            <a:r>
              <a:rPr lang="sr-Cyrl-BA" sz="2800" b="1" dirty="0" smtClean="0">
                <a:solidFill>
                  <a:srgbClr val="FF0000"/>
                </a:solidFill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</a:rPr>
              <a:t>(кратко Е), 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>
                <a:solidFill>
                  <a:srgbClr val="FF0000"/>
                </a:solidFill>
              </a:rPr>
              <a:t> </a:t>
            </a:r>
            <a:r>
              <a:rPr lang="sr-Cyrl-BA" sz="2800" b="1" dirty="0">
                <a:solidFill>
                  <a:schemeClr val="tx1"/>
                </a:solidFill>
              </a:rPr>
              <a:t>(дуго Е)</a:t>
            </a:r>
          </a:p>
          <a:p>
            <a:pPr marL="0" indent="0">
              <a:buNone/>
            </a:pPr>
            <a:endParaRPr lang="sr-Cyrl-BA" sz="28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СПР</a:t>
            </a:r>
            <a:r>
              <a:rPr lang="en-US" sz="2800" b="1" u="sng" dirty="0" smtClean="0">
                <a:solidFill>
                  <a:srgbClr val="FF0000"/>
                </a:solidFill>
              </a:rPr>
              <a:t>Ě</a:t>
            </a:r>
            <a:r>
              <a:rPr lang="sr-Cyrl-BA" sz="2800" b="1" u="sng" dirty="0" smtClean="0"/>
              <a:t>ЧАВАТИ = СПРЕЧАВАТИ</a:t>
            </a:r>
            <a:r>
              <a:rPr lang="sr-Cyrl-BA" sz="2800" b="1" dirty="0" smtClean="0"/>
              <a:t>,           али:    СПР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ЧИТИ : СПР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ЧИТИ</a:t>
            </a: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БР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ГОВИ = БРЕГОВИ</a:t>
            </a:r>
            <a:r>
              <a:rPr lang="sr-Cyrl-BA" sz="2800" b="1" dirty="0" smtClean="0"/>
              <a:t>;                          али:    БР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Г : БР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Г,</a:t>
            </a: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ЦР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ПОВИ = ЦРЕПОВИ</a:t>
            </a:r>
            <a:r>
              <a:rPr lang="sr-Cyrl-BA" sz="2800" b="1" dirty="0"/>
              <a:t>; </a:t>
            </a:r>
            <a:r>
              <a:rPr lang="sr-Cyrl-BA" sz="2800" b="1" dirty="0" smtClean="0"/>
              <a:t>                      али:    ЦР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П </a:t>
            </a:r>
            <a:r>
              <a:rPr lang="sr-Cyrl-BA" sz="2800" b="1" dirty="0"/>
              <a:t>: </a:t>
            </a:r>
            <a:r>
              <a:rPr lang="sr-Cyrl-BA" sz="2800" b="1" dirty="0" smtClean="0"/>
              <a:t>ЦР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П,</a:t>
            </a: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ВР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ДНОВАТИ = ВРЕДНОВАТИ</a:t>
            </a:r>
            <a:r>
              <a:rPr lang="sr-Cyrl-BA" sz="2800" b="1" dirty="0" smtClean="0"/>
              <a:t>       али:    ВР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ДНОСТ : ВР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ДНОСТ</a:t>
            </a: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ВР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ДНОТА = ВРЕДНОТА</a:t>
            </a:r>
            <a:r>
              <a:rPr lang="sr-Cyrl-BA" sz="2800" b="1" dirty="0" smtClean="0"/>
              <a:t>,                  али:    ВР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ДАН : ВР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ДАН,</a:t>
            </a:r>
          </a:p>
          <a:p>
            <a:pPr marL="0" indent="0">
              <a:buNone/>
            </a:pPr>
            <a:r>
              <a:rPr lang="sr-Cyrl-BA" sz="2800" b="1" u="sng" dirty="0" smtClean="0">
                <a:solidFill>
                  <a:srgbClr val="00B050"/>
                </a:solidFill>
              </a:rPr>
              <a:t>СТР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ЛИЦА = СТРЕЛИЦА</a:t>
            </a:r>
            <a:r>
              <a:rPr lang="sr-Cyrl-BA" sz="2800" b="1" dirty="0" smtClean="0"/>
              <a:t>,                  али:    СТР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ЛА : СТР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ЛА,</a:t>
            </a:r>
          </a:p>
          <a:p>
            <a:pPr marL="0" indent="0">
              <a:buNone/>
            </a:pPr>
            <a:r>
              <a:rPr lang="sr-Cyrl-BA" sz="2800" b="1" u="sng" dirty="0" smtClean="0"/>
              <a:t>ПО</a:t>
            </a:r>
            <a:r>
              <a:rPr lang="sr-Cyrl-BA" sz="2800" b="1" u="sng" dirty="0" smtClean="0">
                <a:solidFill>
                  <a:srgbClr val="00B050"/>
                </a:solidFill>
              </a:rPr>
              <a:t>ВР</a:t>
            </a:r>
            <a:r>
              <a:rPr lang="en-US" sz="2800" b="1" u="sng" dirty="0">
                <a:solidFill>
                  <a:srgbClr val="FF0000"/>
                </a:solidFill>
              </a:rPr>
              <a:t> Ě </a:t>
            </a:r>
            <a:r>
              <a:rPr lang="sr-Cyrl-BA" sz="2800" b="1" u="sng" dirty="0" smtClean="0"/>
              <a:t>ДА = ПОВРЕДА</a:t>
            </a:r>
            <a:r>
              <a:rPr lang="sr-Cyrl-BA" sz="2800" b="1" dirty="0" smtClean="0"/>
              <a:t>,                       али:    ПОВР</a:t>
            </a:r>
            <a:r>
              <a:rPr lang="en-US" sz="2800" b="1" dirty="0">
                <a:solidFill>
                  <a:srgbClr val="FF0000"/>
                </a:solidFill>
              </a:rPr>
              <a:t>Ē</a:t>
            </a:r>
            <a:r>
              <a:rPr lang="sr-Cyrl-BA" sz="2800" b="1" dirty="0" smtClean="0"/>
              <a:t>ДИТИ : ПОВР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ДИТИ</a:t>
            </a: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40712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ЛИЧНА ИМЕНА И ПРЕЗИМЕНА ИМАЈУ ОБЛИК КОЈИ УПОТРЕБЉАВАЈУ ЊИХОВИ НОСИОЦИ, БЕЗ ОБЗИРА НА ТО ДА ЛИ СЕ РАДИ О ЕКАВСКОЈ ИЛИ ИЈЕКАВСКОЈ ВАРИЈАНТИ.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2180496"/>
            <a:ext cx="10921490" cy="4248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СВЕТЛАНА / СВЈЕТЛАНА,</a:t>
            </a:r>
          </a:p>
          <a:p>
            <a:pPr marL="0" indent="0">
              <a:buNone/>
            </a:pPr>
            <a:r>
              <a:rPr lang="sr-Cyrl-BA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ВЕРА / ВЈЕРА,</a:t>
            </a:r>
          </a:p>
          <a:p>
            <a:pPr marL="0" indent="0">
              <a:buNone/>
            </a:pPr>
            <a:r>
              <a:rPr lang="sr-Cyrl-BA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СНЕЖАНА / СЊЕЖАНА,</a:t>
            </a:r>
          </a:p>
          <a:p>
            <a:pPr marL="0" indent="0">
              <a:buNone/>
            </a:pPr>
            <a:r>
              <a:rPr lang="sr-Cyrl-BA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ЦВЕТКОВИЋ / ЦВЈЕТКОВИЋ,</a:t>
            </a:r>
          </a:p>
          <a:p>
            <a:pPr marL="0" indent="0">
              <a:buNone/>
            </a:pPr>
            <a:r>
              <a:rPr lang="sr-Cyrl-BA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БЕЛИЋ / БИЈЕЛИЋ...</a:t>
            </a:r>
            <a:endParaRPr lang="en-US" sz="4000" b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 КЊИЖЕВНОМ ЈЕЗИКУ СЕ НЕ ДОПУШТА МИЈЕШАЊЕ ЕКАВСКОГ И ИЈЕКАВСКОГ ИЗГОВОРА.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/>
              <a:t>Изузетак су умјетничка дјела (књижевност, филм, позориште), гдје је мијешање изговора дозвољено ако је потребно за карактеризацију неког лика.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22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Припазити код сљедећих екавизама: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920240"/>
            <a:ext cx="5422390" cy="56431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СЛЕДЕЋИ</a:t>
            </a:r>
            <a:r>
              <a:rPr lang="sr-Cyrl-BA" sz="2000" b="1" dirty="0" smtClean="0">
                <a:solidFill>
                  <a:schemeClr val="tx1"/>
                </a:solidFill>
              </a:rPr>
              <a:t> : СЛИЈЕДЕЋИ (пратећи)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chemeClr val="tx1"/>
                </a:solidFill>
              </a:rPr>
              <a:t>                                 СЉЕДЕЋИ (наредни),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ЛЕКОВИ</a:t>
            </a:r>
            <a:r>
              <a:rPr lang="sr-Cyrl-BA" sz="2000" b="1" dirty="0" smtClean="0">
                <a:solidFill>
                  <a:schemeClr val="tx1"/>
                </a:solidFill>
              </a:rPr>
              <a:t> : ЉЕКОВИ и ЛИЈЕКОВИ,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ВЕКОВИ</a:t>
            </a:r>
            <a:r>
              <a:rPr lang="sr-Cyrl-BA" sz="2000" b="1" dirty="0" smtClean="0">
                <a:solidFill>
                  <a:schemeClr val="tx1"/>
                </a:solidFill>
              </a:rPr>
              <a:t> : ВЈЕКОВИ и ВИЈЕКОВИ,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КОЛОСЕК </a:t>
            </a:r>
            <a:r>
              <a:rPr lang="sr-Cyrl-BA" sz="2000" b="1" dirty="0" smtClean="0">
                <a:solidFill>
                  <a:schemeClr val="tx1"/>
                </a:solidFill>
              </a:rPr>
              <a:t>: </a:t>
            </a:r>
            <a:r>
              <a:rPr lang="sr-Cyrl-BA" sz="2000" b="1" dirty="0">
                <a:solidFill>
                  <a:schemeClr val="tx1"/>
                </a:solidFill>
              </a:rPr>
              <a:t>КОЛОСИЈЕК </a:t>
            </a:r>
            <a:r>
              <a:rPr lang="sr-Cyrl-BA" sz="2000" b="1" dirty="0" smtClean="0">
                <a:solidFill>
                  <a:schemeClr val="tx1"/>
                </a:solidFill>
              </a:rPr>
              <a:t>и КОЛОСЈЕК,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РЕДОСЛЕД </a:t>
            </a:r>
            <a:r>
              <a:rPr lang="sr-Cyrl-BA" sz="2000" b="1" dirty="0" smtClean="0">
                <a:solidFill>
                  <a:schemeClr val="tx1"/>
                </a:solidFill>
              </a:rPr>
              <a:t>: </a:t>
            </a:r>
            <a:r>
              <a:rPr lang="sr-Cyrl-BA" sz="2000" b="1" dirty="0">
                <a:solidFill>
                  <a:schemeClr val="tx1"/>
                </a:solidFill>
              </a:rPr>
              <a:t>РЕДОСЛИЈЕД</a:t>
            </a:r>
            <a:r>
              <a:rPr lang="sr-Cyrl-BA" sz="2000" b="1" dirty="0">
                <a:solidFill>
                  <a:srgbClr val="FF0000"/>
                </a:solidFill>
              </a:rPr>
              <a:t> </a:t>
            </a:r>
            <a:r>
              <a:rPr lang="sr-Cyrl-BA" sz="2000" b="1" dirty="0" smtClean="0">
                <a:solidFill>
                  <a:schemeClr val="tx1"/>
                </a:solidFill>
              </a:rPr>
              <a:t>и РЕДОСЉЕД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УСЛЕД</a:t>
            </a:r>
            <a:r>
              <a:rPr lang="sr-Cyrl-BA" sz="2000" b="1" dirty="0" smtClean="0">
                <a:solidFill>
                  <a:schemeClr val="tx1"/>
                </a:solidFill>
              </a:rPr>
              <a:t> : УСЛИЈЕД и УСЉЕД,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ПРИПОВЕДАКА</a:t>
            </a:r>
            <a:r>
              <a:rPr lang="sr-Cyrl-BA" sz="2000" b="1" dirty="0" smtClean="0">
                <a:solidFill>
                  <a:schemeClr val="tx1"/>
                </a:solidFill>
              </a:rPr>
              <a:t> : ПРИПОВИЈЕДАКА и ПРИПОВЈЕДАКА,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СВЕТЛОПЛАВ </a:t>
            </a:r>
            <a:r>
              <a:rPr lang="sr-Cyrl-BA" sz="2000" b="1" dirty="0" smtClean="0">
                <a:solidFill>
                  <a:schemeClr val="tx1"/>
                </a:solidFill>
              </a:rPr>
              <a:t>: СВИЈЕТЛОПЛАВ и СВЈЕТЛОПЛАВ,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БЛЕДОЖУТ</a:t>
            </a:r>
            <a:r>
              <a:rPr lang="sr-Cyrl-BA" sz="2000" b="1" dirty="0" smtClean="0">
                <a:solidFill>
                  <a:schemeClr val="tx1"/>
                </a:solidFill>
              </a:rPr>
              <a:t> : БЛИЈЕДОЖУТ и БЉЕДОЖУТ,</a:t>
            </a:r>
          </a:p>
          <a:p>
            <a:pPr marL="0" indent="0">
              <a:buNone/>
            </a:pPr>
            <a:r>
              <a:rPr lang="sr-Cyrl-BA" sz="2000" b="1" dirty="0" smtClean="0">
                <a:solidFill>
                  <a:srgbClr val="FF0000"/>
                </a:solidFill>
              </a:rPr>
              <a:t>ПРОСЕД</a:t>
            </a:r>
            <a:r>
              <a:rPr lang="sr-Cyrl-BA" sz="2000" b="1" dirty="0" smtClean="0">
                <a:solidFill>
                  <a:schemeClr val="tx1"/>
                </a:solidFill>
              </a:rPr>
              <a:t> : ПРОСИЈЕД и ПРОСЈЕД</a:t>
            </a:r>
            <a:endParaRPr lang="sr-Cyrl-BA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86000"/>
            <a:ext cx="5422392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BA" sz="2600" b="1" dirty="0" smtClean="0"/>
              <a:t>ПОЦРНЕТИ : ПОЦРЊЕТИ (постати црн)</a:t>
            </a:r>
          </a:p>
          <a:p>
            <a:pPr marL="0" indent="0">
              <a:buNone/>
            </a:pPr>
            <a:r>
              <a:rPr lang="sr-Cyrl-BA" sz="2600" b="1" dirty="0" smtClean="0"/>
              <a:t>ПОЦРНИТИ : ПОЦРНИТИ (бојити нешто у црно),</a:t>
            </a:r>
          </a:p>
          <a:p>
            <a:pPr marL="0" indent="0">
              <a:buNone/>
            </a:pPr>
            <a:endParaRPr lang="sr-Cyrl-BA" sz="2600" b="1" dirty="0" smtClean="0"/>
          </a:p>
          <a:p>
            <a:pPr marL="0" indent="0">
              <a:buNone/>
            </a:pPr>
            <a:r>
              <a:rPr lang="sr-Cyrl-BA" sz="2600" b="1" dirty="0" smtClean="0"/>
              <a:t>РУМЕНЕТИ СЕ : РУМЕЊЕТИ СЕ </a:t>
            </a:r>
            <a:r>
              <a:rPr lang="sr-Cyrl-BA" sz="2600" b="1" dirty="0"/>
              <a:t>(постати </a:t>
            </a:r>
            <a:r>
              <a:rPr lang="sr-Cyrl-BA" sz="2600" b="1" dirty="0" smtClean="0"/>
              <a:t>румен)</a:t>
            </a:r>
          </a:p>
          <a:p>
            <a:pPr marL="0" indent="0">
              <a:buNone/>
            </a:pPr>
            <a:r>
              <a:rPr lang="sr-Cyrl-BA" sz="2600" b="1" dirty="0" smtClean="0"/>
              <a:t>РУМЕНИТИ СЕ : РУМЕНИТИ СЕ </a:t>
            </a:r>
            <a:r>
              <a:rPr lang="sr-Cyrl-BA" sz="2600" b="1" dirty="0"/>
              <a:t>(бојити </a:t>
            </a:r>
            <a:r>
              <a:rPr lang="sr-Cyrl-BA" sz="2600" b="1" dirty="0" smtClean="0"/>
              <a:t>се у румено)...</a:t>
            </a:r>
          </a:p>
          <a:p>
            <a:pPr marL="0" indent="0">
              <a:buNone/>
            </a:pPr>
            <a:r>
              <a:rPr lang="sr-Cyrl-BA" sz="2600" b="1" dirty="0" smtClean="0">
                <a:solidFill>
                  <a:srgbClr val="FF0000"/>
                </a:solidFill>
              </a:rPr>
              <a:t>Румењела се. (Била је румена.)</a:t>
            </a:r>
          </a:p>
          <a:p>
            <a:pPr marL="0" indent="0">
              <a:buNone/>
            </a:pPr>
            <a:r>
              <a:rPr lang="sr-Cyrl-BA" sz="2600" b="1" dirty="0" smtClean="0">
                <a:solidFill>
                  <a:srgbClr val="FF0000"/>
                </a:solidFill>
              </a:rPr>
              <a:t>Руменила се. (Стављала је руменило на лице.)</a:t>
            </a:r>
            <a:endParaRPr lang="sr-Cyrl-BA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400" dirty="0" smtClean="0"/>
              <a:t>ПРАВИЛО ИЗ КОМПАРАЦИЈЕ ПРИДЈЕВА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1841864"/>
            <a:ext cx="11029615" cy="4885508"/>
          </a:xfrm>
        </p:spPr>
        <p:txBody>
          <a:bodyPr>
            <a:normAutofit fontScale="70000" lnSpcReduction="20000"/>
          </a:bodyPr>
          <a:lstStyle/>
          <a:p>
            <a:endParaRPr lang="sr-Cyrl-BA" dirty="0" smtClean="0"/>
          </a:p>
          <a:p>
            <a:endParaRPr lang="sr-Cyrl-BA" sz="3600" dirty="0"/>
          </a:p>
          <a:p>
            <a:r>
              <a:rPr lang="sr-Cyrl-BA" sz="3600" b="1" dirty="0" smtClean="0"/>
              <a:t>БЛ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Д : БЛ</a:t>
            </a:r>
            <a:r>
              <a:rPr lang="sr-Cyrl-BA" sz="3600" b="1" dirty="0" smtClean="0">
                <a:solidFill>
                  <a:srgbClr val="FF0000"/>
                </a:solidFill>
              </a:rPr>
              <a:t>ИЈЕ</a:t>
            </a:r>
            <a:r>
              <a:rPr lang="sr-Cyrl-BA" sz="3600" b="1" dirty="0" smtClean="0"/>
              <a:t>Д – Б</a:t>
            </a:r>
            <a:r>
              <a:rPr lang="sr-Cyrl-BA" sz="3600" b="1" dirty="0" smtClean="0">
                <a:solidFill>
                  <a:srgbClr val="00B050"/>
                </a:solidFill>
              </a:rPr>
              <a:t>Л</a:t>
            </a:r>
            <a:r>
              <a:rPr lang="sr-Cyrl-BA" sz="3600" b="1" dirty="0" smtClean="0">
                <a:solidFill>
                  <a:srgbClr val="FF0000"/>
                </a:solidFill>
              </a:rPr>
              <a:t>ЈЕ</a:t>
            </a:r>
            <a:r>
              <a:rPr lang="sr-Cyrl-BA" sz="3600" b="1" dirty="0" smtClean="0"/>
              <a:t>ЂИ = Б</a:t>
            </a:r>
            <a:r>
              <a:rPr lang="sr-Cyrl-BA" sz="3600" b="1" dirty="0" smtClean="0">
                <a:solidFill>
                  <a:srgbClr val="00B050"/>
                </a:solidFill>
              </a:rPr>
              <a:t>Љ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ЂИ,</a:t>
            </a:r>
          </a:p>
          <a:p>
            <a:endParaRPr lang="sr-Cyrl-BA" sz="3600" b="1" dirty="0" smtClean="0"/>
          </a:p>
          <a:p>
            <a:r>
              <a:rPr lang="sr-Cyrl-BA" sz="3600" b="1" dirty="0" smtClean="0"/>
              <a:t>Л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Н : Л</a:t>
            </a:r>
            <a:r>
              <a:rPr lang="sr-Cyrl-BA" sz="3600" b="1" dirty="0" smtClean="0">
                <a:solidFill>
                  <a:srgbClr val="FF0000"/>
                </a:solidFill>
              </a:rPr>
              <a:t>ИЈЕ</a:t>
            </a:r>
            <a:r>
              <a:rPr lang="sr-Cyrl-BA" sz="3600" b="1" dirty="0" smtClean="0"/>
              <a:t>Н </a:t>
            </a:r>
            <a:r>
              <a:rPr lang="sr-Cyrl-BA" sz="3600" b="1" dirty="0"/>
              <a:t>–</a:t>
            </a:r>
            <a:r>
              <a:rPr lang="sr-Cyrl-BA" sz="3600" b="1" dirty="0" smtClean="0"/>
              <a:t> </a:t>
            </a:r>
            <a:r>
              <a:rPr lang="sr-Cyrl-BA" sz="3600" b="1" dirty="0" smtClean="0">
                <a:solidFill>
                  <a:srgbClr val="00B050"/>
                </a:solidFill>
              </a:rPr>
              <a:t>Л</a:t>
            </a:r>
            <a:r>
              <a:rPr lang="sr-Cyrl-BA" sz="3600" b="1" dirty="0" smtClean="0">
                <a:solidFill>
                  <a:srgbClr val="FF0000"/>
                </a:solidFill>
              </a:rPr>
              <a:t>ЈЕ</a:t>
            </a:r>
            <a:r>
              <a:rPr lang="sr-Cyrl-BA" sz="3600" b="1" dirty="0" smtClean="0"/>
              <a:t>ЊИ = </a:t>
            </a:r>
            <a:r>
              <a:rPr lang="sr-Cyrl-BA" sz="3600" b="1" dirty="0" smtClean="0">
                <a:solidFill>
                  <a:srgbClr val="00B050"/>
                </a:solidFill>
              </a:rPr>
              <a:t>Љ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ЊИ,</a:t>
            </a:r>
          </a:p>
          <a:p>
            <a:endParaRPr lang="sr-Cyrl-BA" sz="3600" b="1" dirty="0" smtClean="0"/>
          </a:p>
          <a:p>
            <a:r>
              <a:rPr lang="sr-Cyrl-BA" sz="3600" b="1" dirty="0" smtClean="0"/>
              <a:t>Л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П : Л</a:t>
            </a:r>
            <a:r>
              <a:rPr lang="sr-Cyrl-BA" sz="3600" b="1" dirty="0" smtClean="0">
                <a:solidFill>
                  <a:srgbClr val="FF0000"/>
                </a:solidFill>
              </a:rPr>
              <a:t>ИЈЕ</a:t>
            </a:r>
            <a:r>
              <a:rPr lang="sr-Cyrl-BA" sz="3600" b="1" dirty="0" smtClean="0"/>
              <a:t>П </a:t>
            </a:r>
            <a:r>
              <a:rPr lang="sr-Cyrl-BA" sz="3600" b="1" dirty="0"/>
              <a:t>–</a:t>
            </a:r>
            <a:r>
              <a:rPr lang="sr-Cyrl-BA" sz="3600" b="1" dirty="0" smtClean="0"/>
              <a:t> </a:t>
            </a:r>
            <a:r>
              <a:rPr lang="sr-Cyrl-BA" sz="3600" b="1" dirty="0" smtClean="0">
                <a:solidFill>
                  <a:srgbClr val="00B050"/>
                </a:solidFill>
              </a:rPr>
              <a:t>Л</a:t>
            </a:r>
            <a:r>
              <a:rPr lang="sr-Cyrl-BA" sz="3600" b="1" dirty="0" smtClean="0">
                <a:solidFill>
                  <a:srgbClr val="FF0000"/>
                </a:solidFill>
              </a:rPr>
              <a:t>ЈЕ</a:t>
            </a:r>
            <a:r>
              <a:rPr lang="sr-Cyrl-BA" sz="3600" b="1" dirty="0" smtClean="0"/>
              <a:t>ПШИ = </a:t>
            </a:r>
            <a:r>
              <a:rPr lang="sr-Cyrl-BA" sz="3600" b="1" dirty="0" smtClean="0">
                <a:solidFill>
                  <a:srgbClr val="00B050"/>
                </a:solidFill>
              </a:rPr>
              <a:t>Љ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ПШИ...</a:t>
            </a:r>
            <a:endParaRPr lang="sr-Cyrl-BA" sz="3600" b="1" dirty="0"/>
          </a:p>
          <a:p>
            <a:endParaRPr lang="sr-Cyrl-BA" sz="3600" dirty="0" smtClean="0"/>
          </a:p>
          <a:p>
            <a:r>
              <a:rPr lang="sr-Cyrl-BA" sz="3600" dirty="0" smtClean="0"/>
              <a:t>Када у позитиву придјева мијењамо глас „јат“ са ИЈЕ, у компаративу се то ИЈЕ скраћује у ЈЕ, а сугласник Ј се стапа са претходним сугласником и јотује.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12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400" dirty="0"/>
              <a:t>в</a:t>
            </a:r>
            <a:r>
              <a:rPr lang="sr-Cyrl-BA" sz="4400" dirty="0" smtClean="0"/>
              <a:t>јежба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58129" y="1717990"/>
            <a:ext cx="9861453" cy="828262"/>
          </a:xfrm>
        </p:spPr>
        <p:txBody>
          <a:bodyPr/>
          <a:lstStyle/>
          <a:p>
            <a:r>
              <a:rPr lang="sr-Cyrl-BA" sz="3600" b="1" dirty="0" smtClean="0"/>
              <a:t>Погледати сљедеће ијекавизиране екавизме: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1193" y="2644727"/>
            <a:ext cx="3329625" cy="4051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 smtClean="0"/>
              <a:t>П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САК : П</a:t>
            </a:r>
            <a:r>
              <a:rPr lang="sr-Cyrl-BA" sz="2000" b="1" dirty="0" smtClean="0">
                <a:solidFill>
                  <a:srgbClr val="FF0000"/>
                </a:solidFill>
              </a:rPr>
              <a:t>ИЈЕ</a:t>
            </a:r>
            <a:r>
              <a:rPr lang="sr-Cyrl-BA" sz="2000" b="1" dirty="0" smtClean="0"/>
              <a:t>САК</a:t>
            </a:r>
          </a:p>
          <a:p>
            <a:pPr marL="0" indent="0">
              <a:buNone/>
            </a:pPr>
            <a:r>
              <a:rPr lang="sr-Cyrl-BA" sz="2000" b="1" dirty="0" smtClean="0"/>
              <a:t>В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НАЦ : В</a:t>
            </a:r>
            <a:r>
              <a:rPr lang="sr-Cyrl-BA" sz="2000" b="1" dirty="0" smtClean="0">
                <a:solidFill>
                  <a:srgbClr val="FF0000"/>
                </a:solidFill>
              </a:rPr>
              <a:t>ИЈЕ</a:t>
            </a:r>
            <a:r>
              <a:rPr lang="sr-Cyrl-BA" sz="2000" b="1" dirty="0" smtClean="0"/>
              <a:t>НАЦ</a:t>
            </a:r>
          </a:p>
          <a:p>
            <a:pPr marL="0" indent="0">
              <a:buNone/>
            </a:pPr>
            <a:r>
              <a:rPr lang="sr-Cyrl-BA" sz="2000" b="1" dirty="0" smtClean="0"/>
              <a:t>СВ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СТ : СВ</a:t>
            </a:r>
            <a:r>
              <a:rPr lang="sr-Cyrl-BA" sz="2000" b="1" dirty="0" smtClean="0">
                <a:solidFill>
                  <a:srgbClr val="FF0000"/>
                </a:solidFill>
              </a:rPr>
              <a:t>ИЈЕ</a:t>
            </a:r>
            <a:r>
              <a:rPr lang="sr-Cyrl-BA" sz="2000" b="1" dirty="0" smtClean="0"/>
              <a:t>СТ</a:t>
            </a:r>
          </a:p>
          <a:p>
            <a:pPr marL="0" indent="0">
              <a:buNone/>
            </a:pPr>
            <a:r>
              <a:rPr lang="sr-Cyrl-BA" sz="2000" b="1" dirty="0" smtClean="0"/>
              <a:t>Р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ШАВАТИ : Р</a:t>
            </a:r>
            <a:r>
              <a:rPr lang="sr-Cyrl-BA" sz="2000" b="1" dirty="0" smtClean="0">
                <a:solidFill>
                  <a:srgbClr val="FF0000"/>
                </a:solidFill>
              </a:rPr>
              <a:t>ЈЕ</a:t>
            </a:r>
            <a:r>
              <a:rPr lang="sr-Cyrl-BA" sz="2000" b="1" dirty="0" smtClean="0"/>
              <a:t>ШАВАТИ</a:t>
            </a:r>
          </a:p>
          <a:p>
            <a:pPr marL="0" indent="0">
              <a:buNone/>
            </a:pPr>
            <a:r>
              <a:rPr lang="sr-Cyrl-BA" sz="2000" b="1" dirty="0" smtClean="0"/>
              <a:t>КОЛ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ВКА : КОЛ</a:t>
            </a:r>
            <a:r>
              <a:rPr lang="sr-Cyrl-BA" sz="2000" b="1" dirty="0" smtClean="0">
                <a:solidFill>
                  <a:srgbClr val="FF0000"/>
                </a:solidFill>
              </a:rPr>
              <a:t>ИЈЕ</a:t>
            </a:r>
            <a:r>
              <a:rPr lang="sr-Cyrl-BA" sz="2000" b="1" dirty="0" smtClean="0"/>
              <a:t>ВКА</a:t>
            </a:r>
          </a:p>
          <a:p>
            <a:pPr marL="0" indent="0">
              <a:buNone/>
            </a:pPr>
            <a:r>
              <a:rPr lang="sr-Cyrl-BA" sz="2000" b="1" dirty="0" smtClean="0"/>
              <a:t>ЗАВ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СА : ЗАВ</a:t>
            </a:r>
            <a:r>
              <a:rPr lang="sr-Cyrl-BA" sz="2000" b="1" dirty="0" smtClean="0">
                <a:solidFill>
                  <a:srgbClr val="FF0000"/>
                </a:solidFill>
              </a:rPr>
              <a:t>ЈЕ</a:t>
            </a:r>
            <a:r>
              <a:rPr lang="sr-Cyrl-BA" sz="2000" b="1" dirty="0" smtClean="0"/>
              <a:t>СА</a:t>
            </a:r>
          </a:p>
          <a:p>
            <a:pPr marL="0" indent="0">
              <a:buNone/>
            </a:pPr>
            <a:r>
              <a:rPr lang="sr-Cyrl-BA" sz="2000" b="1" dirty="0" smtClean="0"/>
              <a:t>ОД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ЋА : ОД</a:t>
            </a:r>
            <a:r>
              <a:rPr lang="sr-Cyrl-BA" sz="2000" b="1" dirty="0" smtClean="0">
                <a:solidFill>
                  <a:srgbClr val="FF0000"/>
                </a:solidFill>
              </a:rPr>
              <a:t>ЈЕ</a:t>
            </a:r>
            <a:r>
              <a:rPr lang="sr-Cyrl-BA" sz="2000" b="1" dirty="0" smtClean="0"/>
              <a:t>ЋА</a:t>
            </a:r>
          </a:p>
          <a:p>
            <a:pPr marL="0" indent="0">
              <a:buNone/>
            </a:pPr>
            <a:r>
              <a:rPr lang="sr-Cyrl-BA" sz="2000" b="1" dirty="0" smtClean="0"/>
              <a:t>ЗАС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ДА : ЗАС</a:t>
            </a:r>
            <a:r>
              <a:rPr lang="sr-Cyrl-BA" sz="2000" b="1" dirty="0" smtClean="0">
                <a:solidFill>
                  <a:srgbClr val="FF0000"/>
                </a:solidFill>
              </a:rPr>
              <a:t>ЈЕ</a:t>
            </a:r>
            <a:r>
              <a:rPr lang="sr-Cyrl-BA" sz="2000" b="1" dirty="0" smtClean="0"/>
              <a:t>ДА</a:t>
            </a:r>
          </a:p>
          <a:p>
            <a:pPr marL="0" indent="0">
              <a:buNone/>
            </a:pPr>
            <a:r>
              <a:rPr lang="sr-Cyrl-BA" sz="2000" b="1" dirty="0" smtClean="0"/>
              <a:t>НАМ</a:t>
            </a:r>
            <a:r>
              <a:rPr lang="sr-Cyrl-BA" sz="2000" b="1" dirty="0" smtClean="0">
                <a:solidFill>
                  <a:srgbClr val="FF0000"/>
                </a:solidFill>
              </a:rPr>
              <a:t>Е</a:t>
            </a:r>
            <a:r>
              <a:rPr lang="sr-Cyrl-BA" sz="2000" b="1" dirty="0" smtClean="0"/>
              <a:t>РНО : НАМ</a:t>
            </a:r>
            <a:r>
              <a:rPr lang="sr-Cyrl-BA" sz="2000" b="1" dirty="0" smtClean="0">
                <a:solidFill>
                  <a:srgbClr val="FF0000"/>
                </a:solidFill>
              </a:rPr>
              <a:t>ЈЕ</a:t>
            </a:r>
            <a:r>
              <a:rPr lang="sr-Cyrl-BA" sz="2000" b="1" dirty="0" smtClean="0"/>
              <a:t>РНО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47582" y="2546252"/>
            <a:ext cx="5463227" cy="4311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BA" b="1" dirty="0" smtClean="0"/>
          </a:p>
          <a:p>
            <a:pPr marL="0" indent="0">
              <a:buNone/>
            </a:pPr>
            <a:r>
              <a:rPr lang="sr-Cyrl-BA" b="1" dirty="0" smtClean="0"/>
              <a:t>НАСЛ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ДНИ : (НАС</a:t>
            </a:r>
            <a:r>
              <a:rPr lang="sr-Cyrl-BA" b="1" u="sng" dirty="0" smtClean="0"/>
              <a:t>Л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ДНИ) : НАС</a:t>
            </a:r>
            <a:r>
              <a:rPr lang="sr-Cyrl-BA" b="1" u="sng" dirty="0" smtClean="0"/>
              <a:t>Љ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ДНИ</a:t>
            </a:r>
            <a:endParaRPr lang="sr-Latn-BA" b="1" dirty="0" smtClean="0"/>
          </a:p>
          <a:p>
            <a:pPr marL="0" indent="0">
              <a:buNone/>
            </a:pPr>
            <a:r>
              <a:rPr lang="sr-Cyrl-BA" b="1" dirty="0" smtClean="0"/>
              <a:t>Д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ОБА : Д</a:t>
            </a:r>
            <a:r>
              <a:rPr lang="sr-Cyrl-BA" b="1" dirty="0" smtClean="0">
                <a:solidFill>
                  <a:srgbClr val="FF0000"/>
                </a:solidFill>
              </a:rPr>
              <a:t>И</a:t>
            </a:r>
            <a:r>
              <a:rPr lang="sr-Cyrl-BA" b="1" dirty="0" smtClean="0"/>
              <a:t>ОБА</a:t>
            </a:r>
          </a:p>
          <a:p>
            <a:pPr marL="0" indent="0">
              <a:buNone/>
            </a:pPr>
            <a:r>
              <a:rPr lang="sr-Cyrl-BA" b="1" dirty="0" smtClean="0"/>
              <a:t>Н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ГОВАТИ : (</a:t>
            </a:r>
            <a:r>
              <a:rPr lang="sr-Cyrl-BA" b="1" u="sng" dirty="0" smtClean="0"/>
              <a:t>Н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ГОВАТИ) : </a:t>
            </a:r>
            <a:r>
              <a:rPr lang="sr-Cyrl-BA" b="1" u="sng" dirty="0" smtClean="0"/>
              <a:t>Њ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ГОВАТИ</a:t>
            </a:r>
          </a:p>
          <a:p>
            <a:pPr marL="0" indent="0">
              <a:buNone/>
            </a:pPr>
            <a:r>
              <a:rPr lang="sr-Cyrl-BA" b="1" dirty="0" smtClean="0"/>
              <a:t>СМ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РНО : СМ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РНО</a:t>
            </a:r>
          </a:p>
          <a:p>
            <a:pPr marL="0" indent="0">
              <a:buNone/>
            </a:pPr>
            <a:r>
              <a:rPr lang="sr-Cyrl-BA" b="1" dirty="0" smtClean="0"/>
              <a:t>В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РНА : В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РНА</a:t>
            </a:r>
          </a:p>
          <a:p>
            <a:pPr marL="0" indent="0">
              <a:buNone/>
            </a:pPr>
            <a:r>
              <a:rPr lang="sr-Cyrl-BA" b="1" dirty="0" smtClean="0"/>
              <a:t>НАМ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ШТАЉКА : НАМ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ШТАЉКА</a:t>
            </a:r>
          </a:p>
          <a:p>
            <a:pPr marL="0" indent="0">
              <a:buNone/>
            </a:pPr>
            <a:r>
              <a:rPr lang="sr-Cyrl-BA" b="1" dirty="0" smtClean="0"/>
              <a:t>БЕС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ДА : БЕС</a:t>
            </a:r>
            <a:r>
              <a:rPr lang="sr-Cyrl-BA" b="1" dirty="0" smtClean="0">
                <a:solidFill>
                  <a:srgbClr val="FF0000"/>
                </a:solidFill>
              </a:rPr>
              <a:t>ЈЕ</a:t>
            </a:r>
            <a:r>
              <a:rPr lang="sr-Cyrl-BA" b="1" dirty="0" smtClean="0"/>
              <a:t>ДА</a:t>
            </a:r>
          </a:p>
          <a:p>
            <a:pPr marL="0" indent="0">
              <a:buNone/>
            </a:pPr>
            <a:r>
              <a:rPr lang="sr-Cyrl-BA" b="1" dirty="0" smtClean="0"/>
              <a:t>БР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ШЧИЋ : БР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ШЧИЋ</a:t>
            </a:r>
          </a:p>
          <a:p>
            <a:pPr marL="0" indent="0">
              <a:buNone/>
            </a:pPr>
            <a:r>
              <a:rPr lang="sr-Cyrl-BA" b="1" dirty="0" smtClean="0"/>
              <a:t>БР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ЖУЉАК : БР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ЖУЉАК</a:t>
            </a:r>
          </a:p>
          <a:p>
            <a:pPr marL="0" indent="0">
              <a:buNone/>
            </a:pPr>
            <a:r>
              <a:rPr lang="sr-Cyrl-BA" b="1" dirty="0" smtClean="0"/>
              <a:t>ОДОЛ</a:t>
            </a:r>
            <a:r>
              <a:rPr lang="sr-Cyrl-BA" b="1" dirty="0" smtClean="0">
                <a:solidFill>
                  <a:srgbClr val="FF0000"/>
                </a:solidFill>
              </a:rPr>
              <a:t>Е</a:t>
            </a:r>
            <a:r>
              <a:rPr lang="sr-Cyrl-BA" b="1" dirty="0" smtClean="0"/>
              <a:t>О : ОДОЛ</a:t>
            </a:r>
            <a:r>
              <a:rPr lang="sr-Cyrl-BA" b="1" dirty="0" smtClean="0">
                <a:solidFill>
                  <a:srgbClr val="FF0000"/>
                </a:solidFill>
              </a:rPr>
              <a:t>И</a:t>
            </a:r>
            <a:r>
              <a:rPr lang="sr-Cyrl-BA" b="1" dirty="0" smtClean="0"/>
              <a:t>О</a:t>
            </a:r>
          </a:p>
          <a:p>
            <a:pPr marL="0" indent="0">
              <a:buNone/>
            </a:pPr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Српски </a:t>
            </a:r>
            <a:r>
              <a:rPr lang="sr-Cyrl-B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књижевни</a:t>
            </a:r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језик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3522"/>
          </a:xfrm>
          <a:solidFill>
            <a:schemeClr val="bg1"/>
          </a:solidFill>
          <a:ln w="66675" cmpd="thickThin">
            <a:solidFill>
              <a:schemeClr val="accent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 smtClean="0"/>
              <a:t>Има два равноправна изговора: </a:t>
            </a:r>
            <a:r>
              <a:rPr lang="sr-Cyrl-BA" sz="4000" b="1" u="sng" dirty="0" smtClean="0">
                <a:solidFill>
                  <a:schemeClr val="accent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ЕКАВСКИ</a:t>
            </a:r>
            <a:r>
              <a:rPr lang="sr-Cyrl-BA" sz="4000" dirty="0" smtClean="0"/>
              <a:t> и </a:t>
            </a:r>
            <a:r>
              <a:rPr lang="sr-Cyrl-BA" sz="4000" b="1" u="sng" dirty="0" smtClean="0">
                <a:solidFill>
                  <a:schemeClr val="accent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ИЈЕКАВСКИ</a:t>
            </a:r>
            <a:r>
              <a:rPr lang="sr-Cyrl-BA" sz="4000" dirty="0" smtClean="0"/>
              <a:t>.</a:t>
            </a:r>
          </a:p>
          <a:p>
            <a:pPr marL="0" indent="0">
              <a:buNone/>
            </a:pPr>
            <a:r>
              <a:rPr lang="sr-Cyrl-BA" sz="4000" dirty="0" smtClean="0"/>
              <a:t>Ова два изговора разликују се на основу различите замјене старог гласа </a:t>
            </a:r>
            <a:r>
              <a:rPr lang="sr-Cyrl-BA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„јат“</a:t>
            </a:r>
            <a:r>
              <a:rPr lang="sr-Cyrl-BA" sz="4000" dirty="0" smtClean="0"/>
              <a:t> (ѣ).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92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Екавски изговор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87590"/>
          </a:xfrm>
        </p:spPr>
        <p:txBody>
          <a:bodyPr>
            <a:noAutofit/>
          </a:bodyPr>
          <a:lstStyle/>
          <a:p>
            <a:r>
              <a:rPr lang="sr-Cyrl-BA" sz="3600" dirty="0" smtClean="0"/>
              <a:t>У </a:t>
            </a:r>
            <a:r>
              <a:rPr lang="sr-Cyrl-BA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ЕКАВСКОМ</a:t>
            </a:r>
            <a:r>
              <a:rPr lang="sr-Cyrl-BA" sz="3600" dirty="0" smtClean="0"/>
              <a:t> изговору „јат“ је замијењено готово досљедно вокалом Е.</a:t>
            </a:r>
          </a:p>
          <a:p>
            <a:r>
              <a:rPr lang="sr-Cyrl-BA" sz="3600" dirty="0" smtClean="0"/>
              <a:t>Има неколико одступања са И умјесто Е: </a:t>
            </a:r>
          </a:p>
          <a:p>
            <a:endParaRPr lang="sr-Cyrl-BA" sz="3600" dirty="0" smtClean="0"/>
          </a:p>
          <a:p>
            <a:pPr marL="0" indent="0" algn="ctr">
              <a:buNone/>
            </a:pPr>
            <a:r>
              <a:rPr lang="sr-Cyrl-BA" sz="3600" b="1" dirty="0" smtClean="0"/>
              <a:t>Н</a:t>
            </a:r>
            <a:r>
              <a:rPr lang="sr-Cyrl-BA" sz="3600" b="1" dirty="0" smtClean="0">
                <a:solidFill>
                  <a:srgbClr val="FF0000"/>
                </a:solidFill>
              </a:rPr>
              <a:t>Ѣ</a:t>
            </a:r>
            <a:r>
              <a:rPr lang="sr-Cyrl-BA" sz="3600" b="1" dirty="0" smtClean="0"/>
              <a:t>САМ </a:t>
            </a:r>
            <a:r>
              <a:rPr lang="sr-Cyrl-BA" sz="3600" b="1" dirty="0"/>
              <a:t>–</a:t>
            </a:r>
            <a:r>
              <a:rPr lang="sr-Cyrl-BA" sz="3600" b="1" dirty="0" smtClean="0"/>
              <a:t> Н</a:t>
            </a:r>
            <a:r>
              <a:rPr lang="sr-Cyrl-BA" sz="3600" b="1" dirty="0" smtClean="0">
                <a:solidFill>
                  <a:srgbClr val="FF0000"/>
                </a:solidFill>
              </a:rPr>
              <a:t>И</a:t>
            </a:r>
            <a:r>
              <a:rPr lang="sr-Cyrl-BA" sz="3600" b="1" dirty="0" smtClean="0"/>
              <a:t>САМ (а не Н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САМ), </a:t>
            </a:r>
          </a:p>
          <a:p>
            <a:pPr marL="0" indent="0" algn="ctr">
              <a:buNone/>
            </a:pPr>
            <a:r>
              <a:rPr lang="sr-Cyrl-BA" sz="3600" b="1" dirty="0"/>
              <a:t>СТАР</a:t>
            </a:r>
            <a:r>
              <a:rPr lang="sr-Cyrl-BA" sz="3600" b="1" dirty="0">
                <a:solidFill>
                  <a:srgbClr val="FF0000"/>
                </a:solidFill>
              </a:rPr>
              <a:t>Ѣ</a:t>
            </a:r>
            <a:r>
              <a:rPr lang="sr-Cyrl-BA" sz="3600" b="1" dirty="0"/>
              <a:t>ЈИ –</a:t>
            </a:r>
            <a:r>
              <a:rPr lang="sr-Cyrl-BA" sz="3600" b="1" dirty="0" smtClean="0"/>
              <a:t> СТАР</a:t>
            </a:r>
            <a:r>
              <a:rPr lang="sr-Cyrl-BA" sz="3600" b="1" dirty="0" smtClean="0">
                <a:solidFill>
                  <a:srgbClr val="FF0000"/>
                </a:solidFill>
              </a:rPr>
              <a:t>И</a:t>
            </a:r>
            <a:r>
              <a:rPr lang="sr-Cyrl-BA" sz="3600" b="1" dirty="0" smtClean="0"/>
              <a:t>ЈИ (а не СТАР</a:t>
            </a:r>
            <a:r>
              <a:rPr lang="sr-Cyrl-BA" sz="3600" b="1" dirty="0" smtClean="0">
                <a:solidFill>
                  <a:srgbClr val="FF0000"/>
                </a:solidFill>
              </a:rPr>
              <a:t>Е</a:t>
            </a:r>
            <a:r>
              <a:rPr lang="sr-Cyrl-BA" sz="3600" b="1" dirty="0" smtClean="0"/>
              <a:t>ЈИ)...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119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ИЈЕКАВСКИ ИЗГОВОР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3522"/>
          </a:xfrm>
        </p:spPr>
        <p:txBody>
          <a:bodyPr>
            <a:normAutofit/>
          </a:bodyPr>
          <a:lstStyle/>
          <a:p>
            <a:r>
              <a:rPr lang="sr-Cyrl-BA" sz="3200" dirty="0" smtClean="0"/>
              <a:t>У</a:t>
            </a:r>
            <a:r>
              <a:rPr lang="sr-Cyrl-BA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ИЈЕКАВСКОМ </a:t>
            </a:r>
            <a:r>
              <a:rPr lang="sr-Cyrl-BA" sz="3200" dirty="0" smtClean="0"/>
              <a:t>изговору на мјесту гласа „јат“ јављају се ИЈЕ, ЈЕ, И и Е:</a:t>
            </a:r>
          </a:p>
          <a:p>
            <a:pPr marL="0" indent="0" algn="ctr">
              <a:buNone/>
            </a:pPr>
            <a:r>
              <a:rPr lang="sr-Cyrl-BA" sz="3200" b="1" dirty="0"/>
              <a:t>Л</a:t>
            </a:r>
            <a:r>
              <a:rPr lang="sr-Cyrl-BA" sz="3200" b="1" dirty="0">
                <a:solidFill>
                  <a:srgbClr val="FF0000"/>
                </a:solidFill>
              </a:rPr>
              <a:t>Ѣ</a:t>
            </a:r>
            <a:r>
              <a:rPr lang="sr-Cyrl-BA" sz="3200" b="1" dirty="0"/>
              <a:t>П </a:t>
            </a:r>
            <a:r>
              <a:rPr lang="sr-Cyrl-BA" sz="3200" b="1" dirty="0" smtClean="0"/>
              <a:t>– Л</a:t>
            </a:r>
            <a:r>
              <a:rPr lang="sr-Cyrl-BA" sz="3200" b="1" dirty="0" smtClean="0">
                <a:solidFill>
                  <a:srgbClr val="FF0000"/>
                </a:solidFill>
              </a:rPr>
              <a:t>ИЈЕ</a:t>
            </a:r>
            <a:r>
              <a:rPr lang="sr-Cyrl-BA" sz="3200" b="1" dirty="0" smtClean="0"/>
              <a:t>П,</a:t>
            </a:r>
          </a:p>
          <a:p>
            <a:pPr marL="0" indent="0" algn="ctr">
              <a:buNone/>
            </a:pPr>
            <a:r>
              <a:rPr lang="sr-Cyrl-BA" sz="3200" b="1" dirty="0"/>
              <a:t>В</a:t>
            </a:r>
            <a:r>
              <a:rPr lang="sr-Cyrl-BA" sz="3200" b="1" dirty="0">
                <a:solidFill>
                  <a:srgbClr val="FF0000"/>
                </a:solidFill>
              </a:rPr>
              <a:t>Ѣ</a:t>
            </a:r>
            <a:r>
              <a:rPr lang="sr-Cyrl-BA" sz="3200" b="1" dirty="0"/>
              <a:t>ЧАН </a:t>
            </a:r>
            <a:r>
              <a:rPr lang="sr-Cyrl-BA" sz="3200" b="1" dirty="0" smtClean="0"/>
              <a:t>– </a:t>
            </a:r>
            <a:r>
              <a:rPr lang="sr-Cyrl-BA" sz="3200" b="1" dirty="0"/>
              <a:t>В</a:t>
            </a:r>
            <a:r>
              <a:rPr lang="sr-Cyrl-BA" sz="3200" b="1" dirty="0">
                <a:solidFill>
                  <a:srgbClr val="FF0000"/>
                </a:solidFill>
              </a:rPr>
              <a:t>ЈЕ</a:t>
            </a:r>
            <a:r>
              <a:rPr lang="sr-Cyrl-BA" sz="3200" b="1" dirty="0"/>
              <a:t>ЧАН</a:t>
            </a:r>
            <a:r>
              <a:rPr lang="sr-Cyrl-BA" sz="3200" b="1" dirty="0" smtClean="0"/>
              <a:t>,</a:t>
            </a:r>
          </a:p>
          <a:p>
            <a:pPr marL="0" indent="0" algn="ctr">
              <a:buNone/>
            </a:pPr>
            <a:r>
              <a:rPr lang="sr-Cyrl-BA" sz="3200" b="1" dirty="0"/>
              <a:t>СМ</a:t>
            </a:r>
            <a:r>
              <a:rPr lang="sr-Cyrl-BA" sz="3200" b="1" dirty="0">
                <a:solidFill>
                  <a:srgbClr val="FF0000"/>
                </a:solidFill>
              </a:rPr>
              <a:t>Ѣ</a:t>
            </a:r>
            <a:r>
              <a:rPr lang="sr-Cyrl-BA" sz="3200" b="1" dirty="0"/>
              <a:t>ЈАТИ </a:t>
            </a:r>
            <a:r>
              <a:rPr lang="sr-Cyrl-BA" sz="3200" b="1" dirty="0" smtClean="0"/>
              <a:t>СЕ – СМ</a:t>
            </a:r>
            <a:r>
              <a:rPr lang="sr-Cyrl-BA" sz="3200" b="1" dirty="0" smtClean="0">
                <a:solidFill>
                  <a:srgbClr val="FF0000"/>
                </a:solidFill>
              </a:rPr>
              <a:t>И</a:t>
            </a:r>
            <a:r>
              <a:rPr lang="sr-Cyrl-BA" sz="3200" b="1" dirty="0" smtClean="0"/>
              <a:t>ЈАТИ </a:t>
            </a:r>
            <a:r>
              <a:rPr lang="sr-Cyrl-BA" sz="3200" b="1" dirty="0"/>
              <a:t>СЕ</a:t>
            </a:r>
            <a:r>
              <a:rPr lang="sr-Cyrl-BA" sz="3200" b="1" dirty="0" smtClean="0"/>
              <a:t>,</a:t>
            </a:r>
          </a:p>
          <a:p>
            <a:pPr marL="0" indent="0" algn="ctr">
              <a:buNone/>
            </a:pPr>
            <a:r>
              <a:rPr lang="sr-Cyrl-BA" sz="3200" b="1" dirty="0"/>
              <a:t>ПОВР</a:t>
            </a:r>
            <a:r>
              <a:rPr lang="sr-Cyrl-BA" sz="3200" b="1" dirty="0">
                <a:solidFill>
                  <a:srgbClr val="FF0000"/>
                </a:solidFill>
              </a:rPr>
              <a:t>Ѣ</a:t>
            </a:r>
            <a:r>
              <a:rPr lang="sr-Cyrl-BA" sz="3200" b="1" dirty="0"/>
              <a:t>ДА </a:t>
            </a:r>
            <a:r>
              <a:rPr lang="sr-Cyrl-BA" sz="3200" b="1" dirty="0" smtClean="0"/>
              <a:t>– ПОВР</a:t>
            </a:r>
            <a:r>
              <a:rPr lang="sr-Cyrl-BA" sz="3200" b="1" dirty="0" smtClean="0">
                <a:solidFill>
                  <a:srgbClr val="FF0000"/>
                </a:solidFill>
              </a:rPr>
              <a:t>Е</a:t>
            </a:r>
            <a:r>
              <a:rPr lang="sr-Cyrl-BA" sz="3200" b="1" dirty="0" smtClean="0"/>
              <a:t>ДА...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2065335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sr-Cyrl-BA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ПРАВИЛО </a:t>
            </a:r>
            <a:r>
              <a:rPr lang="sr-Cyrl-BA" b="1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ПРИ     </a:t>
            </a:r>
            <a:r>
              <a:rPr lang="sr-Cyrl-BA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ИЈЕКАВИЗИРАЊУ </a:t>
            </a:r>
            <a:r>
              <a:rPr lang="sr-Cyrl-BA" b="1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ЕКАВИЗАМА</a:t>
            </a:r>
            <a:endParaRPr lang="en-US" b="1" cap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Екавском ДУГОМ </a:t>
            </a:r>
            <a:r>
              <a:rPr lang="sr-Cyrl-BA" u="sng" dirty="0"/>
              <a:t>Е</a:t>
            </a:r>
            <a:r>
              <a:rPr lang="sr-Cyrl-BA" dirty="0"/>
              <a:t> одговара </a:t>
            </a:r>
            <a:r>
              <a:rPr lang="sr-Cyrl-BA" u="sng" dirty="0"/>
              <a:t>ИЈЕ</a:t>
            </a:r>
            <a:r>
              <a:rPr lang="sr-Cyrl-BA" dirty="0"/>
              <a:t> у ијекавском изговору:</a:t>
            </a:r>
            <a:br>
              <a:rPr lang="sr-Cyrl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3" y="2067952"/>
            <a:ext cx="5393101" cy="4403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b="1" dirty="0" smtClean="0"/>
              <a:t>Л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К : Л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К,</a:t>
            </a:r>
          </a:p>
          <a:p>
            <a:pPr marL="0" indent="0">
              <a:buNone/>
            </a:pPr>
            <a:r>
              <a:rPr lang="sr-Cyrl-BA" sz="2800" b="1" dirty="0" smtClean="0"/>
              <a:t>ЗВ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ЗДА : ЗВ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ЗДА,</a:t>
            </a:r>
          </a:p>
          <a:p>
            <a:pPr marL="0" indent="0">
              <a:buNone/>
            </a:pPr>
            <a:r>
              <a:rPr lang="sr-Cyrl-BA" sz="2800" b="1" dirty="0" smtClean="0"/>
              <a:t>КОР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Н : КОР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Н,</a:t>
            </a:r>
          </a:p>
          <a:p>
            <a:pPr marL="0" indent="0">
              <a:buNone/>
            </a:pPr>
            <a:r>
              <a:rPr lang="sr-Cyrl-BA" sz="2800" b="1" dirty="0" smtClean="0"/>
              <a:t>ПРИМ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ТИТИ : ПРИМ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ТИТИ,</a:t>
            </a:r>
          </a:p>
          <a:p>
            <a:pPr marL="0" indent="0">
              <a:buNone/>
            </a:pPr>
            <a:r>
              <a:rPr lang="sr-Cyrl-BA" sz="2800" b="1" dirty="0" smtClean="0"/>
              <a:t>ЗАХТ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ВАТИ : ЗАХТ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ВАТИ,</a:t>
            </a:r>
          </a:p>
          <a:p>
            <a:pPr marL="0" indent="0">
              <a:buNone/>
            </a:pPr>
            <a:r>
              <a:rPr lang="sr-Cyrl-BA" sz="2800" b="1" dirty="0" smtClean="0"/>
              <a:t>Д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ЛИТИ : Д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ЛИТИ,</a:t>
            </a:r>
          </a:p>
          <a:p>
            <a:pPr marL="0" indent="0">
              <a:buNone/>
            </a:pPr>
            <a:r>
              <a:rPr lang="sr-Cyrl-BA" sz="2800" b="1" dirty="0" smtClean="0"/>
              <a:t>Л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ВО : Л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ВО,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3853" y="2067952"/>
            <a:ext cx="5406956" cy="4403186"/>
          </a:xfrm>
        </p:spPr>
        <p:txBody>
          <a:bodyPr/>
          <a:lstStyle/>
          <a:p>
            <a:pPr marL="0" indent="0">
              <a:buNone/>
            </a:pPr>
            <a:r>
              <a:rPr lang="sr-Cyrl-BA" sz="2800" b="1" dirty="0"/>
              <a:t>УВ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К : УВ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К,</a:t>
            </a:r>
          </a:p>
          <a:p>
            <a:pPr marL="0" indent="0">
              <a:buNone/>
            </a:pPr>
            <a:r>
              <a:rPr lang="sr-Cyrl-BA" sz="2800" b="1" dirty="0"/>
              <a:t>ДВ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 : ДВ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,</a:t>
            </a:r>
          </a:p>
          <a:p>
            <a:pPr marL="0" indent="0">
              <a:buNone/>
            </a:pPr>
            <a:r>
              <a:rPr lang="sr-Cyrl-BA" sz="2800" b="1" dirty="0"/>
              <a:t>ДОН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ТИ : ДОН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ТИ,</a:t>
            </a:r>
          </a:p>
          <a:p>
            <a:pPr marL="0" indent="0">
              <a:buNone/>
            </a:pPr>
            <a:r>
              <a:rPr lang="sr-Cyrl-BA" sz="2800" b="1" dirty="0"/>
              <a:t>УСП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ВАТИ : УСП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ВАТИ,</a:t>
            </a:r>
          </a:p>
          <a:p>
            <a:pPr marL="0" indent="0">
              <a:buNone/>
            </a:pPr>
            <a:r>
              <a:rPr lang="sr-Cyrl-BA" sz="2800" b="1" dirty="0"/>
              <a:t>ОСМ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Х: ОСМ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Х,</a:t>
            </a:r>
          </a:p>
          <a:p>
            <a:pPr marL="0" indent="0">
              <a:buNone/>
            </a:pPr>
            <a:r>
              <a:rPr lang="sr-Cyrl-BA" sz="2800" b="1" dirty="0"/>
              <a:t>Л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ПО : Л</a:t>
            </a:r>
            <a:r>
              <a:rPr lang="sr-Cyrl-BA" sz="2800" b="1" dirty="0">
                <a:solidFill>
                  <a:srgbClr val="FF0000"/>
                </a:solidFill>
              </a:rPr>
              <a:t>ИЈЕ</a:t>
            </a:r>
            <a:r>
              <a:rPr lang="sr-Cyrl-BA" sz="2800" b="1" dirty="0"/>
              <a:t>ПО</a:t>
            </a:r>
            <a:r>
              <a:rPr lang="sr-Cyrl-BA" sz="2800" b="1" dirty="0" smtClean="0"/>
              <a:t>,</a:t>
            </a:r>
          </a:p>
          <a:p>
            <a:pPr marL="0" indent="0">
              <a:buNone/>
            </a:pPr>
            <a:r>
              <a:rPr lang="sr-Cyrl-BA" sz="2800" b="1" dirty="0" smtClean="0"/>
              <a:t>ВР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МЕ : ВР</a:t>
            </a:r>
            <a:r>
              <a:rPr lang="sr-Cyrl-BA" sz="2800" b="1" dirty="0" smtClean="0">
                <a:solidFill>
                  <a:srgbClr val="FF0000"/>
                </a:solidFill>
              </a:rPr>
              <a:t>ИЈЕ</a:t>
            </a:r>
            <a:r>
              <a:rPr lang="sr-Cyrl-BA" sz="2800" b="1" dirty="0" smtClean="0"/>
              <a:t>МЕ...</a:t>
            </a:r>
            <a:endParaRPr lang="sr-Cyrl-BA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Екавском </a:t>
            </a:r>
            <a:r>
              <a:rPr lang="sr-Cyrl-BA" dirty="0" smtClean="0"/>
              <a:t>КРАТКОМ  </a:t>
            </a:r>
            <a:r>
              <a:rPr lang="sr-Cyrl-BA" u="sng" dirty="0"/>
              <a:t>Е</a:t>
            </a:r>
            <a:r>
              <a:rPr lang="sr-Cyrl-BA" dirty="0"/>
              <a:t> </a:t>
            </a:r>
            <a:r>
              <a:rPr lang="sr-Cyrl-BA" dirty="0" smtClean="0"/>
              <a:t> одговара  </a:t>
            </a:r>
            <a:r>
              <a:rPr lang="sr-Cyrl-BA" u="sng" dirty="0" smtClean="0"/>
              <a:t>ЈЕ</a:t>
            </a:r>
            <a:r>
              <a:rPr lang="sr-Cyrl-BA" dirty="0" smtClean="0"/>
              <a:t>  у </a:t>
            </a:r>
            <a:r>
              <a:rPr lang="sr-Cyrl-BA" dirty="0"/>
              <a:t>ијекавском изговору:</a:t>
            </a:r>
            <a:br>
              <a:rPr lang="sr-Cyrl-BA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2" y="2228003"/>
            <a:ext cx="5932149" cy="4629996"/>
          </a:xfrm>
        </p:spPr>
        <p:txBody>
          <a:bodyPr>
            <a:normAutofit fontScale="25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УСП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Х : УСП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Х,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Б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ЖАТИ : Б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ЖАТИ,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ВИД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ТИ : ВИД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ТИ,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ИЗБ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ЋИ : ИЗБ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ЋИ,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М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ЊАЧНИЦА : М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ЊАЧНИЦА,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ЗАХТ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В : ЗАХТ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В,</a:t>
            </a:r>
          </a:p>
          <a:p>
            <a:pPr marL="0" indent="0">
              <a:buNone/>
            </a:pPr>
            <a:r>
              <a:rPr lang="sr-Cyrl-BA" sz="12800" dirty="0">
                <a:ln/>
                <a:solidFill>
                  <a:schemeClr val="tx1"/>
                </a:solidFill>
              </a:rPr>
              <a:t>ОД</a:t>
            </a:r>
            <a:r>
              <a:rPr lang="sr-Cyrl-BA" sz="12800" dirty="0">
                <a:ln/>
                <a:solidFill>
                  <a:srgbClr val="FF0000"/>
                </a:solidFill>
              </a:rPr>
              <a:t>Е</a:t>
            </a:r>
            <a:r>
              <a:rPr lang="sr-Cyrl-BA" sz="12800" dirty="0">
                <a:ln/>
                <a:solidFill>
                  <a:schemeClr val="tx1"/>
                </a:solidFill>
              </a:rPr>
              <a:t>ЉЕЊЕ : ОД</a:t>
            </a:r>
            <a:r>
              <a:rPr lang="sr-Cyrl-BA" sz="12800" dirty="0">
                <a:ln/>
                <a:solidFill>
                  <a:srgbClr val="FF0000"/>
                </a:solidFill>
              </a:rPr>
              <a:t>ЈЕ</a:t>
            </a:r>
            <a:r>
              <a:rPr lang="sr-Cyrl-BA" sz="12800" dirty="0">
                <a:ln/>
                <a:solidFill>
                  <a:schemeClr val="tx1"/>
                </a:solidFill>
              </a:rPr>
              <a:t>ЉЕЊЕ : </a:t>
            </a:r>
            <a:r>
              <a:rPr lang="sr-Cyrl-BA" sz="12800" strike="sngStrike" dirty="0" smtClean="0">
                <a:ln/>
                <a:solidFill>
                  <a:schemeClr val="tx1"/>
                </a:solidFill>
              </a:rPr>
              <a:t>ОДЕЛЕЊЕ...</a:t>
            </a:r>
            <a:endParaRPr lang="sr-Cyrl-BA" sz="12800" dirty="0">
              <a:ln/>
              <a:solidFill>
                <a:schemeClr val="tx1"/>
              </a:solidFill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3341" y="1927274"/>
            <a:ext cx="5097467" cy="4930725"/>
          </a:xfrm>
        </p:spPr>
        <p:txBody>
          <a:bodyPr>
            <a:normAutofit fontScale="25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sr-Cyrl-BA" sz="9600" b="1" u="sng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ЛЈ: Љ</a:t>
            </a:r>
          </a:p>
          <a:p>
            <a:pPr marL="0" indent="0">
              <a:buNone/>
            </a:pPr>
            <a:r>
              <a:rPr lang="sr-Cyrl-BA" sz="9600" b="1" dirty="0" smtClean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 smtClean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ТО 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: (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ТО) : 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Љ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ТО,</a:t>
            </a:r>
          </a:p>
          <a:p>
            <a:pPr marL="0" indent="0">
              <a:buNone/>
            </a:pPr>
            <a:r>
              <a:rPr lang="sr-Cyrl-BA" sz="9600" b="1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 smtClean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ПОТА 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: (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ПОТА) : 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Љ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ПОТА,</a:t>
            </a:r>
          </a:p>
          <a:p>
            <a:pPr marL="0" indent="0">
              <a:buNone/>
            </a:pPr>
            <a:r>
              <a:rPr lang="sr-Cyrl-BA" sz="9600" b="1" dirty="0">
                <a:ln/>
                <a:solidFill>
                  <a:schemeClr val="accent3"/>
                </a:solidFill>
              </a:rPr>
              <a:t>ПОСЛ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ДЊИ </a:t>
            </a:r>
            <a:r>
              <a:rPr lang="sr-Cyrl-BA" sz="9600" b="1" dirty="0">
                <a:ln/>
                <a:solidFill>
                  <a:schemeClr val="accent3"/>
                </a:solidFill>
                <a:sym typeface="Wingdings" panose="05000000000000000000" pitchFamily="2" charset="2"/>
              </a:rPr>
              <a:t>: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 (ПОС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ДЊИ) : ПОС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Љ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ДЊИ,</a:t>
            </a:r>
          </a:p>
          <a:p>
            <a:pPr marL="0" indent="0">
              <a:buNone/>
            </a:pPr>
            <a:r>
              <a:rPr lang="sr-Cyrl-BA" sz="9600" b="1" dirty="0">
                <a:ln/>
                <a:solidFill>
                  <a:schemeClr val="accent3"/>
                </a:solidFill>
              </a:rPr>
              <a:t>ХЛ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Б : (Х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Б) : Х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Љ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Б,</a:t>
            </a:r>
          </a:p>
          <a:p>
            <a:pPr marL="0" indent="0">
              <a:buNone/>
            </a:pPr>
            <a:r>
              <a:rPr lang="sr-Cyrl-BA" sz="9600" b="1" dirty="0">
                <a:ln/>
                <a:solidFill>
                  <a:schemeClr val="accent3"/>
                </a:solidFill>
              </a:rPr>
              <a:t>ДОЛ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 : (ДО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Л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) : 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ДО</a:t>
            </a:r>
            <a:r>
              <a:rPr lang="sr-Cyrl-BA" sz="9600" b="1" u="sng" dirty="0" smtClean="0">
                <a:ln/>
                <a:solidFill>
                  <a:schemeClr val="accent3"/>
                </a:solidFill>
              </a:rPr>
              <a:t>Љ</a:t>
            </a:r>
            <a:r>
              <a:rPr lang="sr-Cyrl-BA" sz="9600" b="1" dirty="0" smtClean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...</a:t>
            </a:r>
          </a:p>
          <a:p>
            <a:pPr marL="0" indent="0">
              <a:buNone/>
            </a:pPr>
            <a:endParaRPr lang="sr-Cyrl-BA" sz="9600" b="1" dirty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Cyrl-BA" sz="9600" b="1" u="sng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НЈ : Њ</a:t>
            </a:r>
          </a:p>
          <a:p>
            <a:pPr marL="0" indent="0">
              <a:buNone/>
            </a:pPr>
            <a:r>
              <a:rPr lang="sr-Cyrl-BA" sz="9600" b="1" dirty="0" smtClean="0">
                <a:ln/>
                <a:solidFill>
                  <a:schemeClr val="accent3"/>
                </a:solidFill>
              </a:rPr>
              <a:t>Н</a:t>
            </a:r>
            <a:r>
              <a:rPr lang="sr-Cyrl-BA" sz="9600" b="1" dirty="0" smtClean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МАЧКИ 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: (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Н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МАЧКИ ): 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Њ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МАЧКИ;</a:t>
            </a:r>
          </a:p>
          <a:p>
            <a:pPr marL="0" indent="0">
              <a:buNone/>
            </a:pPr>
            <a:r>
              <a:rPr lang="sr-Cyrl-BA" sz="9600" b="1" dirty="0">
                <a:ln/>
                <a:solidFill>
                  <a:schemeClr val="accent3"/>
                </a:solidFill>
              </a:rPr>
              <a:t>Н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ЖАН : (</a:t>
            </a:r>
            <a:r>
              <a:rPr lang="sr-Cyrl-BA" sz="9600" b="1" u="sng" dirty="0">
                <a:ln/>
                <a:solidFill>
                  <a:schemeClr val="accent3"/>
                </a:solidFill>
              </a:rPr>
              <a:t>Н</a:t>
            </a:r>
            <a:r>
              <a:rPr lang="sr-Cyrl-BA" sz="9600" b="1" dirty="0">
                <a:ln/>
                <a:solidFill>
                  <a:schemeClr val="tx1"/>
                </a:solidFill>
              </a:rPr>
              <a:t>ЈЕ</a:t>
            </a:r>
            <a:r>
              <a:rPr lang="sr-Cyrl-BA" sz="9600" b="1" dirty="0">
                <a:ln/>
                <a:solidFill>
                  <a:schemeClr val="accent3"/>
                </a:solidFill>
              </a:rPr>
              <a:t>ЖАН) : </a:t>
            </a:r>
            <a:r>
              <a:rPr lang="sr-Cyrl-BA" sz="9600" b="1" u="sng" dirty="0" smtClean="0">
                <a:ln/>
                <a:solidFill>
                  <a:schemeClr val="accent3"/>
                </a:solidFill>
              </a:rPr>
              <a:t>Њ</a:t>
            </a:r>
            <a:r>
              <a:rPr lang="sr-Cyrl-BA" sz="9600" b="1" dirty="0" smtClean="0">
                <a:ln/>
                <a:solidFill>
                  <a:schemeClr val="tx1"/>
                </a:solidFill>
              </a:rPr>
              <a:t>Е</a:t>
            </a:r>
            <a:r>
              <a:rPr lang="sr-Cyrl-BA" sz="9600" b="1" dirty="0" smtClean="0">
                <a:ln/>
                <a:solidFill>
                  <a:schemeClr val="accent3"/>
                </a:solidFill>
              </a:rPr>
              <a:t>ЖАН...</a:t>
            </a:r>
            <a:endParaRPr lang="sr-Cyrl-BA" sz="9600" b="1" dirty="0">
              <a:ln/>
              <a:solidFill>
                <a:schemeClr val="accent3"/>
              </a:solidFill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047590"/>
              </p:ext>
            </p:extLst>
          </p:nvPr>
        </p:nvGraphicFramePr>
        <p:xfrm>
          <a:off x="581191" y="1020431"/>
          <a:ext cx="10993549" cy="1475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9713" y="3357592"/>
            <a:ext cx="4441371" cy="266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418011"/>
            <a:ext cx="11430000" cy="1809992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Екавском  </a:t>
            </a:r>
            <a:r>
              <a:rPr lang="sr-Cyrl-BA" sz="2400" u="sng" dirty="0" smtClean="0"/>
              <a:t>КРАТКОМ  Е   о</a:t>
            </a:r>
            <a:r>
              <a:rPr lang="sr-Cyrl-BA" sz="2400" dirty="0" smtClean="0"/>
              <a:t>дговара  </a:t>
            </a:r>
            <a:r>
              <a:rPr lang="sr-Cyrl-BA" sz="2400" b="1" u="sng" dirty="0" smtClean="0"/>
              <a:t>И</a:t>
            </a:r>
            <a:r>
              <a:rPr lang="sr-Cyrl-BA" sz="2400" dirty="0" smtClean="0"/>
              <a:t>  у  ијекавском изговору  ИСПРЕД   </a:t>
            </a:r>
            <a:r>
              <a:rPr lang="sr-Cyrl-BA" sz="2400" u="sng" dirty="0" smtClean="0"/>
              <a:t>Ј</a:t>
            </a:r>
            <a:r>
              <a:rPr lang="sr-Cyrl-BA" sz="2400" dirty="0" smtClean="0"/>
              <a:t>,   </a:t>
            </a:r>
            <a:r>
              <a:rPr lang="sr-Cyrl-BA" sz="2400" u="sng" dirty="0" smtClean="0"/>
              <a:t>О</a:t>
            </a:r>
            <a:r>
              <a:rPr lang="sr-Cyrl-BA" sz="2400" dirty="0" smtClean="0"/>
              <a:t>   КОЈЕ  ЈЕ  НАСТАЛО  ОД   </a:t>
            </a:r>
            <a:r>
              <a:rPr lang="sr-Cyrl-BA" sz="2400" u="sng" dirty="0" smtClean="0"/>
              <a:t>Л</a:t>
            </a:r>
            <a:r>
              <a:rPr lang="sr-Cyrl-BA" sz="2400" dirty="0" smtClean="0"/>
              <a:t>,  КАО   И  </a:t>
            </a:r>
            <a:r>
              <a:rPr lang="sr-Latn-BA" sz="2400" dirty="0" smtClean="0"/>
              <a:t> </a:t>
            </a:r>
            <a:r>
              <a:rPr lang="sr-Cyrl-BA" sz="2400" dirty="0" smtClean="0"/>
              <a:t>ИСПРЕД   </a:t>
            </a:r>
            <a:r>
              <a:rPr lang="sr-Cyrl-BA" sz="2400" u="sng" dirty="0" smtClean="0"/>
              <a:t>Љ  </a:t>
            </a:r>
            <a:r>
              <a:rPr lang="sr-Cyrl-BA" sz="2400" dirty="0" smtClean="0"/>
              <a:t>  У   ИМЕНИЦАМА  </a:t>
            </a:r>
            <a:r>
              <a:rPr lang="sr-Cyrl-BA" sz="2400" i="1" dirty="0" smtClean="0"/>
              <a:t>БИЉЕГ, БИЉЕШКА   </a:t>
            </a:r>
            <a:r>
              <a:rPr lang="sr-Cyrl-BA" sz="2400" dirty="0" smtClean="0"/>
              <a:t>И   ЊИХОВИМ   ТВОРЕНИЦАМА:</a:t>
            </a:r>
            <a:r>
              <a:rPr lang="sr-Cyrl-BA" sz="2400" dirty="0"/>
              <a:t/>
            </a:r>
            <a:br>
              <a:rPr lang="sr-Cyrl-BA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151" y="2228003"/>
            <a:ext cx="4206240" cy="438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: Ј</a:t>
            </a:r>
          </a:p>
          <a:p>
            <a:pPr marL="0" indent="0">
              <a:buNone/>
            </a:pPr>
            <a:r>
              <a:rPr lang="sr-Cyrl-BA" sz="2800" b="1" dirty="0" smtClean="0"/>
              <a:t>В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Ј</a:t>
            </a:r>
            <a:r>
              <a:rPr lang="sr-Cyrl-BA" sz="2800" b="1" dirty="0" smtClean="0"/>
              <a:t>АВИЦА : В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ЈАВИЦА,</a:t>
            </a:r>
          </a:p>
          <a:p>
            <a:pPr marL="0" indent="0">
              <a:buNone/>
            </a:pPr>
            <a:r>
              <a:rPr lang="sr-Cyrl-BA" sz="2800" b="1" dirty="0" smtClean="0"/>
              <a:t>ГР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Ј</a:t>
            </a:r>
            <a:r>
              <a:rPr lang="sr-Cyrl-BA" sz="2800" b="1" dirty="0" smtClean="0"/>
              <a:t>АТИ : ГР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ЈАТИ,</a:t>
            </a:r>
          </a:p>
          <a:p>
            <a:pPr marL="0" indent="0">
              <a:buNone/>
            </a:pPr>
            <a:r>
              <a:rPr lang="sr-Cyrl-BA" sz="2800" b="1" dirty="0" smtClean="0"/>
              <a:t>С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Ј</a:t>
            </a:r>
            <a:r>
              <a:rPr lang="sr-Cyrl-BA" sz="2800" b="1" dirty="0" smtClean="0"/>
              <a:t>АТИ : С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ЈАТИ, </a:t>
            </a:r>
          </a:p>
          <a:p>
            <a:pPr marL="0" indent="0">
              <a:buNone/>
            </a:pPr>
            <a:r>
              <a:rPr lang="sr-Cyrl-BA" sz="2800" b="1" dirty="0"/>
              <a:t>ДВ</a:t>
            </a:r>
            <a:r>
              <a:rPr lang="sr-Cyrl-BA" sz="2800" b="1" dirty="0">
                <a:solidFill>
                  <a:srgbClr val="FF0000"/>
                </a:solidFill>
              </a:rPr>
              <a:t>Е</a:t>
            </a:r>
            <a:r>
              <a:rPr lang="sr-Cyrl-BA" sz="2800" b="1" dirty="0"/>
              <a:t>ЈУ : </a:t>
            </a:r>
            <a:r>
              <a:rPr lang="sr-Cyrl-BA" sz="2800" b="1" dirty="0" smtClean="0"/>
              <a:t>ДВ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ЈУ</a:t>
            </a:r>
            <a:r>
              <a:rPr lang="sr-Cyrl-BA" sz="2800" b="1" dirty="0"/>
              <a:t>,</a:t>
            </a:r>
            <a:endParaRPr lang="sr-Cyrl-BA" sz="2800" b="1" dirty="0" smtClean="0"/>
          </a:p>
          <a:p>
            <a:pPr marL="0" indent="0">
              <a:buNone/>
            </a:pPr>
            <a:r>
              <a:rPr lang="sr-Cyrl-BA" sz="2800" b="1" dirty="0" smtClean="0"/>
              <a:t>СМ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Ј</a:t>
            </a:r>
            <a:r>
              <a:rPr lang="sr-Cyrl-BA" sz="2800" b="1" dirty="0" smtClean="0"/>
              <a:t>АТИ СЕ : СМ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ЈАТИ СЕ...</a:t>
            </a:r>
          </a:p>
          <a:p>
            <a:endParaRPr lang="sr-Cyrl-B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097" y="2228003"/>
            <a:ext cx="3446585" cy="43838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: О</a:t>
            </a:r>
          </a:p>
          <a:p>
            <a:pPr marL="0" indent="0">
              <a:buNone/>
            </a:pPr>
            <a:r>
              <a:rPr lang="sr-Cyrl-BA" sz="2800" b="1" dirty="0" smtClean="0"/>
              <a:t>ЖИВ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О</a:t>
            </a:r>
            <a:r>
              <a:rPr lang="sr-Cyrl-BA" sz="2800" b="1" dirty="0" smtClean="0"/>
              <a:t> : ЖИВ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О,</a:t>
            </a:r>
          </a:p>
          <a:p>
            <a:pPr marL="0" indent="0">
              <a:buNone/>
            </a:pPr>
            <a:r>
              <a:rPr lang="sr-Cyrl-BA" sz="2800" b="1" dirty="0" smtClean="0"/>
              <a:t>ХТ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О</a:t>
            </a:r>
            <a:r>
              <a:rPr lang="sr-Cyrl-BA" sz="2800" b="1" dirty="0" smtClean="0"/>
              <a:t> : ХТ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О,</a:t>
            </a:r>
          </a:p>
          <a:p>
            <a:pPr marL="0" indent="0">
              <a:buNone/>
            </a:pPr>
            <a:r>
              <a:rPr lang="sr-Cyrl-BA" sz="2800" b="1" dirty="0" smtClean="0"/>
              <a:t>УСП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О</a:t>
            </a:r>
            <a:r>
              <a:rPr lang="sr-Cyrl-BA" sz="2800" b="1" dirty="0" smtClean="0"/>
              <a:t> : </a:t>
            </a:r>
            <a:r>
              <a:rPr lang="sr-Cyrl-BA" sz="2800" b="1" dirty="0" smtClean="0">
                <a:solidFill>
                  <a:schemeClr val="tx1"/>
                </a:solidFill>
              </a:rPr>
              <a:t>УСП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>
                <a:solidFill>
                  <a:schemeClr val="tx1"/>
                </a:solidFill>
              </a:rPr>
              <a:t>О</a:t>
            </a:r>
            <a:r>
              <a:rPr lang="sr-Cyrl-BA" sz="2800" b="1" dirty="0" smtClean="0"/>
              <a:t>,</a:t>
            </a:r>
          </a:p>
          <a:p>
            <a:pPr marL="0" indent="0">
              <a:buNone/>
            </a:pPr>
            <a:r>
              <a:rPr lang="sr-Cyrl-BA" sz="2800" b="1" dirty="0" smtClean="0"/>
              <a:t>ЖЕЛ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О</a:t>
            </a:r>
            <a:r>
              <a:rPr lang="sr-Cyrl-BA" sz="2800" b="1" dirty="0" smtClean="0"/>
              <a:t> : ЖЕЛ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О,</a:t>
            </a:r>
          </a:p>
          <a:p>
            <a:pPr marL="0" indent="0">
              <a:buNone/>
            </a:pPr>
            <a:r>
              <a:rPr lang="sr-Cyrl-BA" sz="2800" b="1" dirty="0" smtClean="0"/>
              <a:t>Д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>
                <a:solidFill>
                  <a:schemeClr val="tx1"/>
                </a:solidFill>
              </a:rPr>
              <a:t>О</a:t>
            </a:r>
            <a:r>
              <a:rPr lang="sr-Cyrl-BA" sz="2800" b="1" dirty="0" smtClean="0"/>
              <a:t> : Д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О...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651631" y="1575582"/>
            <a:ext cx="2419642" cy="5282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sr-Cyrl-BA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u="sng" dirty="0" smtClean="0"/>
              <a:t>Б</a:t>
            </a:r>
            <a:r>
              <a:rPr lang="sr-Cyrl-BA" sz="2800" b="1" u="sng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Л</a:t>
            </a:r>
            <a:r>
              <a:rPr lang="sr-Cyrl-BA" sz="2800" b="1" u="sng" dirty="0" smtClean="0">
                <a:solidFill>
                  <a:schemeClr val="accent3"/>
                </a:solidFill>
              </a:rPr>
              <a:t>Е</a:t>
            </a:r>
            <a:r>
              <a:rPr lang="sr-Cyrl-BA" sz="2800" b="1" u="sng" dirty="0" smtClean="0"/>
              <a:t>Г</a:t>
            </a:r>
            <a:r>
              <a:rPr lang="sr-Cyrl-BA" sz="2800" b="1" dirty="0" smtClean="0"/>
              <a:t>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dirty="0" smtClean="0"/>
              <a:t>(Б</a:t>
            </a:r>
            <a:r>
              <a:rPr lang="sr-Cyrl-BA" sz="2800" b="1" dirty="0" smtClean="0">
                <a:solidFill>
                  <a:schemeClr val="accent3"/>
                </a:solidFill>
              </a:rPr>
              <a:t>Е</a:t>
            </a:r>
            <a:r>
              <a:rPr lang="sr-Cyrl-BA" sz="2800" b="1" dirty="0" smtClean="0"/>
              <a:t>Л</a:t>
            </a:r>
            <a:r>
              <a:rPr lang="sr-Cyrl-BA" sz="2800" b="1" dirty="0" smtClean="0">
                <a:solidFill>
                  <a:schemeClr val="accent3"/>
                </a:solidFill>
              </a:rPr>
              <a:t>ЈЕ</a:t>
            </a:r>
            <a:r>
              <a:rPr lang="sr-Cyrl-BA" sz="2800" b="1" dirty="0" smtClean="0"/>
              <a:t>Г)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dirty="0" smtClean="0"/>
              <a:t> Б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Љ</a:t>
            </a:r>
            <a:r>
              <a:rPr lang="sr-Cyrl-BA" sz="2800" b="1" dirty="0" smtClean="0">
                <a:solidFill>
                  <a:schemeClr val="accent3"/>
                </a:solidFill>
              </a:rPr>
              <a:t>Е</a:t>
            </a:r>
            <a:r>
              <a:rPr lang="sr-Cyrl-BA" sz="2800" b="1" dirty="0" smtClean="0"/>
              <a:t>Г,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sr-Cyrl-BA" sz="2800" b="1" dirty="0" smtClean="0"/>
          </a:p>
          <a:p>
            <a:pPr marL="0" indent="0">
              <a:lnSpc>
                <a:spcPct val="120000"/>
              </a:lnSpc>
              <a:buFont typeface="Wingdings 2" panose="05020102010507070707" pitchFamily="18" charset="2"/>
              <a:buNone/>
            </a:pPr>
            <a:r>
              <a:rPr lang="sr-Cyrl-BA" sz="2800" b="1" u="sng" dirty="0" smtClean="0"/>
              <a:t>Б</a:t>
            </a:r>
            <a:r>
              <a:rPr lang="sr-Cyrl-BA" sz="2800" b="1" u="sng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Л</a:t>
            </a:r>
            <a:r>
              <a:rPr lang="sr-Cyrl-BA" sz="2800" b="1" u="sng" dirty="0" smtClean="0">
                <a:solidFill>
                  <a:schemeClr val="accent3"/>
                </a:solidFill>
              </a:rPr>
              <a:t>Е</a:t>
            </a:r>
            <a:r>
              <a:rPr lang="sr-Cyrl-BA" sz="2800" b="1" u="sng" dirty="0" smtClean="0"/>
              <a:t>ШКА</a:t>
            </a:r>
            <a:r>
              <a:rPr lang="sr-Cyrl-BA" sz="2800" b="1" dirty="0" smtClean="0"/>
              <a:t> </a:t>
            </a:r>
          </a:p>
          <a:p>
            <a:pPr marL="0" indent="0">
              <a:lnSpc>
                <a:spcPct val="120000"/>
              </a:lnSpc>
              <a:buFont typeface="Wingdings 2" panose="05020102010507070707" pitchFamily="18" charset="2"/>
              <a:buNone/>
            </a:pPr>
            <a:r>
              <a:rPr lang="sr-Cyrl-BA" sz="2800" b="1" dirty="0" smtClean="0"/>
              <a:t>(Б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Л</a:t>
            </a:r>
            <a:r>
              <a:rPr lang="sr-Cyrl-BA" sz="2800" b="1" dirty="0" smtClean="0">
                <a:solidFill>
                  <a:schemeClr val="accent3"/>
                </a:solidFill>
              </a:rPr>
              <a:t>ЈЕ</a:t>
            </a:r>
            <a:r>
              <a:rPr lang="sr-Cyrl-BA" sz="2800" b="1" dirty="0" smtClean="0"/>
              <a:t>ШКА)</a:t>
            </a:r>
          </a:p>
          <a:p>
            <a:pPr marL="0" indent="0">
              <a:lnSpc>
                <a:spcPct val="120000"/>
              </a:lnSpc>
              <a:buFont typeface="Wingdings 2" panose="05020102010507070707" pitchFamily="18" charset="2"/>
              <a:buNone/>
            </a:pPr>
            <a:r>
              <a:rPr lang="sr-Cyrl-BA" sz="2800" b="1" dirty="0" smtClean="0"/>
              <a:t>Б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Љ</a:t>
            </a:r>
            <a:r>
              <a:rPr lang="sr-Cyrl-BA" sz="2800" b="1" dirty="0" smtClean="0">
                <a:solidFill>
                  <a:schemeClr val="accent3"/>
                </a:solidFill>
              </a:rPr>
              <a:t>Е</a:t>
            </a:r>
            <a:r>
              <a:rPr lang="sr-Cyrl-BA" sz="2800" b="1" dirty="0" smtClean="0"/>
              <a:t>ШКА,</a:t>
            </a:r>
          </a:p>
          <a:p>
            <a:pPr marL="0" indent="0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sr-Cyrl-BA" sz="2800" b="1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u="sng" dirty="0" smtClean="0"/>
              <a:t>ЗАБ</a:t>
            </a:r>
            <a:r>
              <a:rPr lang="sr-Cyrl-BA" sz="2800" b="1" u="sng" dirty="0" smtClean="0">
                <a:solidFill>
                  <a:srgbClr val="FF0000"/>
                </a:solidFill>
              </a:rPr>
              <a:t>Е</a:t>
            </a:r>
            <a:r>
              <a:rPr lang="sr-Cyrl-BA" sz="2800" b="1" u="sng" dirty="0" smtClean="0"/>
              <a:t>Л</a:t>
            </a:r>
            <a:r>
              <a:rPr lang="sr-Cyrl-BA" sz="2800" b="1" u="sng" dirty="0" smtClean="0">
                <a:solidFill>
                  <a:schemeClr val="accent3"/>
                </a:solidFill>
              </a:rPr>
              <a:t>Е</a:t>
            </a:r>
            <a:r>
              <a:rPr lang="sr-Cyrl-BA" sz="2800" b="1" u="sng" dirty="0" smtClean="0"/>
              <a:t>ЖИТИ 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dirty="0" smtClean="0"/>
              <a:t>(ЗАБ</a:t>
            </a:r>
            <a:r>
              <a:rPr lang="sr-Cyrl-BA" sz="2800" b="1" dirty="0" smtClean="0">
                <a:solidFill>
                  <a:srgbClr val="FF0000"/>
                </a:solidFill>
              </a:rPr>
              <a:t>Е</a:t>
            </a:r>
            <a:r>
              <a:rPr lang="sr-Cyrl-BA" sz="2800" b="1" dirty="0" smtClean="0"/>
              <a:t>Л</a:t>
            </a:r>
            <a:r>
              <a:rPr lang="sr-Cyrl-BA" sz="2800" b="1" dirty="0" smtClean="0">
                <a:solidFill>
                  <a:schemeClr val="accent3"/>
                </a:solidFill>
              </a:rPr>
              <a:t>ЈЕ</a:t>
            </a:r>
            <a:r>
              <a:rPr lang="sr-Cyrl-BA" sz="2800" b="1" dirty="0" smtClean="0"/>
              <a:t>ЖИТИ)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sr-Cyrl-BA" sz="2800" b="1" dirty="0" smtClean="0"/>
              <a:t>ЗАБ</a:t>
            </a:r>
            <a:r>
              <a:rPr lang="sr-Cyrl-BA" sz="2800" b="1" dirty="0" smtClean="0">
                <a:solidFill>
                  <a:srgbClr val="FF0000"/>
                </a:solidFill>
              </a:rPr>
              <a:t>И</a:t>
            </a:r>
            <a:r>
              <a:rPr lang="sr-Cyrl-BA" sz="2800" b="1" dirty="0" smtClean="0"/>
              <a:t>Љ</a:t>
            </a:r>
            <a:r>
              <a:rPr lang="sr-Cyrl-BA" sz="2800" b="1" dirty="0" smtClean="0">
                <a:solidFill>
                  <a:schemeClr val="accent3"/>
                </a:solidFill>
              </a:rPr>
              <a:t>Е</a:t>
            </a:r>
            <a:r>
              <a:rPr lang="sr-Cyrl-BA" sz="2800" b="1" dirty="0" smtClean="0"/>
              <a:t>ЖИТИ...</a:t>
            </a:r>
          </a:p>
        </p:txBody>
      </p:sp>
    </p:spTree>
    <p:extLst>
      <p:ext uri="{BB962C8B-B14F-4D97-AF65-F5344CB8AC3E}">
        <p14:creationId xmlns:p14="http://schemas.microsoft.com/office/powerpoint/2010/main" val="16320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504</TotalTime>
  <Words>874</Words>
  <Application>Microsoft Office PowerPoint</Application>
  <PresentationFormat>Widescreen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Yu Gothic UI Semilight</vt:lpstr>
      <vt:lpstr>Corbel</vt:lpstr>
      <vt:lpstr>Gill Sans MT</vt:lpstr>
      <vt:lpstr>Wingdings</vt:lpstr>
      <vt:lpstr>Wingdings 2</vt:lpstr>
      <vt:lpstr>Dividend</vt:lpstr>
      <vt:lpstr>Правопис</vt:lpstr>
      <vt:lpstr>Српски књижевни језик </vt:lpstr>
      <vt:lpstr>Екавски изговор</vt:lpstr>
      <vt:lpstr>ИЈЕКАВСКИ ИЗГОВОР</vt:lpstr>
      <vt:lpstr>ПРАВИЛО    ПРИ     ИЈЕКАВИЗИРАЊУ     ЕКАВИЗАМА</vt:lpstr>
      <vt:lpstr>Екавском ДУГОМ Е одговара ИЈЕ у ијекавском изговору: </vt:lpstr>
      <vt:lpstr>Екавском КРАТКОМ  Е  одговара  ЈЕ  у ијекавском изговору: </vt:lpstr>
      <vt:lpstr>PowerPoint Presentation</vt:lpstr>
      <vt:lpstr>Екавском  КРАТКОМ  Е   одговара  И  у  ијекавском изговору  ИСПРЕД   Ј,   О   КОЈЕ  ЈЕ  НАСТАЛО  ОД   Л,  КАО   И   ИСПРЕД   Љ    У   ИМЕНИЦАМА  БИЉЕГ, БИЉЕШКА   И   ЊИХОВИМ   ТВОРЕНИЦАМА: </vt:lpstr>
      <vt:lpstr>Све творенице од ријечи:  вјера, мјера, сјести, мјесто, сјена  у ијекавском изговору увијек је:</vt:lpstr>
      <vt:lpstr>Екавски  и  ијекавски  изговор  остају  исти  ако  екавском  кратком  е  претходи  сугласничка  група  која  завршава   на   р:</vt:lpstr>
      <vt:lpstr>ЛИЧНА ИМЕНА И ПРЕЗИМЕНА ИМАЈУ ОБЛИК КОЈИ УПОТРЕБЉАВАЈУ ЊИХОВИ НОСИОЦИ, БЕЗ ОБЗИРА НА ТО ДА ЛИ СЕ РАДИ О ЕКАВСКОЈ ИЛИ ИЈЕКАВСКОЈ ВАРИЈАНТИ.</vt:lpstr>
      <vt:lpstr>У КЊИЖЕВНОМ ЈЕЗИКУ СЕ НЕ ДОПУШТА МИЈЕШАЊЕ ЕКАВСКОГ И ИЈЕКАВСКОГ ИЗГОВОРА.</vt:lpstr>
      <vt:lpstr>Припазити код сљедећих екавизама:</vt:lpstr>
      <vt:lpstr>ПРАВИЛО ИЗ КОМПАРАЦИЈЕ ПРИДЈЕВА</vt:lpstr>
      <vt:lpstr>вјежба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</dc:title>
  <dc:creator>Windows User</dc:creator>
  <cp:lastModifiedBy>Windows User</cp:lastModifiedBy>
  <cp:revision>47</cp:revision>
  <dcterms:created xsi:type="dcterms:W3CDTF">2020-05-18T14:59:31Z</dcterms:created>
  <dcterms:modified xsi:type="dcterms:W3CDTF">2020-05-21T08:21:17Z</dcterms:modified>
</cp:coreProperties>
</file>