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0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1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2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F179-8C1A-47F7-85BA-BBF771EE36FF}" type="datetimeFigureOut">
              <a:rPr lang="en-US" smtClean="0"/>
              <a:pPr/>
              <a:t>27-May-20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2402-1E84-4CFE-9A6E-87E03F406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4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Операције са векторима</a:t>
            </a:r>
            <a:endParaRPr lang="en-US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Обрада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98206" y="416183"/>
                <a:ext cx="11348815" cy="7031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Подсјетимо се: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</a:pPr>
                <a:r>
                  <a:rPr lang="sr-Cyrl-BA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векторе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Latn-BA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и </m:t>
                    </m:r>
                    <m:acc>
                      <m:accPr>
                        <m:chr m:val="⃗"/>
                        <m:ctrlPr>
                          <a:rPr lang="sr-Cyrl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кажемо да су </a:t>
                </a:r>
                <a:r>
                  <a:rPr lang="sr-Cyrl-BA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једнаки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ако имају исти интензитет, правац и смјер.</a:t>
                </a:r>
              </a:p>
              <a:p>
                <a:pPr>
                  <a:spcBef>
                    <a:spcPts val="600"/>
                  </a:spcBef>
                </a:pPr>
                <a:r>
                  <a:rPr lang="sr-Cyrl-BA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векторе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Latn-BA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и </m:t>
                    </m:r>
                    <m:acc>
                      <m:accPr>
                        <m:chr m:val="⃗"/>
                        <m:ctrlPr>
                          <a:rPr lang="sr-Cyrl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Latn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који припадају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истој правој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или паралелним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правима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кажемо да су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истог правца или      да су </a:t>
                </a:r>
                <a:r>
                  <a:rPr lang="sr-Cyrl-BA" sz="20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колинеарни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sr-Cyrl-BA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  два </a:t>
                </a:r>
                <a:r>
                  <a:rPr lang="sr-Cyrl-B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колинеарне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векторе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Latn-BA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sr-Cyrl-BA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и </m:t>
                    </m:r>
                    <m:acc>
                      <m:accPr>
                        <m:chr m:val="⃗"/>
                        <m:ctrlPr>
                          <a:rPr lang="sr-Cyrl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једнаког интензитета али супротног смјера кажемо да су </a:t>
                </a:r>
                <a:r>
                  <a:rPr lang="sr-Cyrl-BA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супротни.</a:t>
                </a:r>
              </a:p>
              <a:p>
                <a:endParaRPr lang="sr-Cyrl-BA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BA" sz="2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BA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Дефинишимо:</a:t>
                </a:r>
              </a:p>
              <a:p>
                <a:endParaRPr lang="sr-Cyrl-BA" sz="24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Cyrl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Нула-вектор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је вектор дужине 0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његов правац и смјер нису одређени.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sr-Latn-BA" sz="24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Latn-BA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sr-Latn-BA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sr-Latn-BA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</m:acc>
                      </m:e>
                    </m:d>
                    <m:r>
                      <a:rPr lang="sr-Latn-BA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sr-Latn-BA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Нула-вектор почиње и завршава у истој тачки</a:t>
                </a:r>
                <a:r>
                  <a:rPr lang="sr-Latn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га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означавамо: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𝐴𝐴</m:t>
                        </m:r>
                      </m:e>
                    </m:acc>
                    <m:r>
                      <a:rPr lang="sr-Latn-BA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sr-Latn-BA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sr-Latn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sr-Cyrl-BA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BA" sz="2400" dirty="0" smtClean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Latn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Јединични вектор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је вектор дужине 1</a:t>
                </a:r>
                <a:r>
                  <a:rPr lang="sr-Latn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sr-Latn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</a:t>
                </a:r>
                <a:r>
                  <a:rPr lang="sr-Cyrl-BA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sr-Cyrl-BA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sr-Cyrl-BA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sr-Latn-BA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sr-Latn-BA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sr-Cyrl-BA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BA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06" y="416183"/>
                <a:ext cx="11348815" cy="7031669"/>
              </a:xfrm>
              <a:prstGeom prst="rect">
                <a:avLst/>
              </a:prstGeom>
              <a:blipFill rotWithShape="0">
                <a:blip r:embed="rId2"/>
                <a:stretch>
                  <a:fillRect l="-806" t="-693" r="-3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7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086" y="28400"/>
            <a:ext cx="10515600" cy="632389"/>
          </a:xfrm>
        </p:spPr>
        <p:txBody>
          <a:bodyPr/>
          <a:lstStyle/>
          <a:p>
            <a:r>
              <a:rPr lang="sr-Cyrl-BA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вектора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363" y="2736614"/>
            <a:ext cx="8631742" cy="2935031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7444" y="660789"/>
                <a:ext cx="11783581" cy="207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sr-Latn-BA" sz="20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равни су дати </a:t>
                </a:r>
                <a:r>
                  <a:rPr lang="sr-Cyrl-BA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колинеарни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вектори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Cyrl-BA" sz="2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sr-Cyrl-BA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sr-Latn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Нацртајмо једну праву паралелну тим векторима.</a:t>
                </a:r>
              </a:p>
              <a:p>
                <a:pPr>
                  <a:spcBef>
                    <a:spcPts val="600"/>
                  </a:spcBef>
                </a:pPr>
                <a:r>
                  <a:rPr lang="sr-Latn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Сваки вектор можемо </a:t>
                </a:r>
                <a:r>
                  <a:rPr lang="sr-Cyrl-BA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пренијети, </a:t>
                </a:r>
                <a:r>
                  <a:rPr lang="sr-Cyrl-BA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паралелну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праву,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тако да његов почетак буде у изабраној тачки А.</a:t>
                </a:r>
              </a:p>
              <a:p>
                <a:pPr>
                  <a:spcBef>
                    <a:spcPts val="600"/>
                  </a:spcBef>
                </a:pPr>
                <a:r>
                  <a:rPr lang="sr-Latn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Ми ћемо пренијети прво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затим на њега преношењем </a:t>
                </a:r>
                <a:r>
                  <a:rPr lang="sr-Cyrl-BA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надовезати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sr-Latn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овај начин добијемо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за који кажемо да је </a:t>
                </a:r>
                <a:r>
                  <a:rPr lang="sr-Cyrl-BA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збир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Cyrl-BA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sr-Cyrl-BA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односно:</a:t>
                </a:r>
                <a:r>
                  <a:rPr lang="sr-Latn-BA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  <m:r>
                      <a:rPr lang="sr-Latn-BA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sr-Latn-BA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endParaRPr lang="sr-Cyrl-BA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44" y="660789"/>
                <a:ext cx="11783581" cy="2075825"/>
              </a:xfrm>
              <a:prstGeom prst="rect">
                <a:avLst/>
              </a:prstGeom>
              <a:blipFill rotWithShape="0">
                <a:blip r:embed="rId3"/>
                <a:stretch>
                  <a:fillRect l="-569" t="-880" b="-4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444" y="5774343"/>
                <a:ext cx="11783581" cy="940129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векторе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Cyrl-BA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sr-Cyrl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кажемо да су надовезани ако је завршна тачка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истовремено и 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       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почетна тачка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44" y="5774343"/>
                <a:ext cx="11783581" cy="94012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775" b="-12739"/>
                </a:stretch>
              </a:blipFill>
              <a:ln w="1905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024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172571" y="2669980"/>
                <a:ext cx="11211370" cy="548509"/>
              </a:xfrm>
            </p:spPr>
            <p:txBody>
              <a:bodyPr>
                <a:normAutofit/>
              </a:bodyPr>
              <a:lstStyle/>
              <a:p>
                <a:r>
                  <a:rPr lang="sr-Latn-BA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равни су дати </a:t>
                </a:r>
                <a:r>
                  <a:rPr lang="sr-Cyrl-BA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неколинеарни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sr-Cyrl-BA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sr-Cyrl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2571" y="2669980"/>
                <a:ext cx="11211370" cy="548509"/>
              </a:xfrm>
              <a:blipFill rotWithShape="0">
                <a:blip r:embed="rId2" cstate="print"/>
                <a:stretch>
                  <a:fillRect l="-816" b="-17778"/>
                </a:stretch>
              </a:blipFill>
            </p:spPr>
            <p:txBody>
              <a:bodyPr>
                <a:normAutofit fontScale="90000"/>
              </a:bodyPr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58022" y="5192141"/>
                <a:ext cx="1939895" cy="586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  <m:r>
                        <a:rPr lang="sr-Latn-BA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sr-Latn-BA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022" y="5192141"/>
                <a:ext cx="1939895" cy="58689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3" y="3214415"/>
            <a:ext cx="3263679" cy="278209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281937" y="4157609"/>
            <a:ext cx="1692067" cy="358923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002">
            <a:schemeClr val="dk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92277" y="3513150"/>
            <a:ext cx="2871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solidFill>
                  <a:schemeClr val="accent1">
                    <a:lumMod val="75000"/>
                  </a:schemeClr>
                </a:solidFill>
              </a:rPr>
              <a:t>надовежемо</a:t>
            </a:r>
            <a:br>
              <a:rPr lang="sr-Cyrl-BA" sz="2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BA" sz="2000" b="1" dirty="0" smtClean="0">
                <a:solidFill>
                  <a:schemeClr val="accent1">
                    <a:lumMod val="75000"/>
                  </a:schemeClr>
                </a:solidFill>
              </a:rPr>
              <a:t>векторе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733" y="5912043"/>
            <a:ext cx="11604476" cy="830997"/>
          </a:xfrm>
          <a:prstGeom prst="rect">
            <a:avLst/>
          </a:prstGeom>
          <a:solidFill>
            <a:srgbClr val="FFFFCC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Збир два надовезана вектора је вектор који почиње у почетној тачки првог вектора, а завршава у завршној тачки другог вектора.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3174474"/>
            <a:ext cx="4194408" cy="26045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284" y="-6491"/>
                <a:ext cx="11835925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sr-Latn-BA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надовежемо њему супротан вектор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крај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поклопиће с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 почетком вектора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4" y="-6491"/>
                <a:ext cx="11835925" cy="92538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772" r="-1184"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004" y="771556"/>
            <a:ext cx="5187761" cy="244562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31449" y="1105718"/>
            <a:ext cx="6489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код кога се почетна и завршна тачка поклапају је </a:t>
            </a:r>
            <a:r>
              <a:rPr lang="sr-Cyrl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нула</a:t>
            </a:r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97862" y="1875054"/>
                <a:ext cx="2605778" cy="4165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𝐵𝐴</m:t>
                          </m:r>
                        </m:e>
                      </m:acc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𝐴𝐴</m:t>
                          </m:r>
                        </m:e>
                      </m:acc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862" y="1875054"/>
                <a:ext cx="2605778" cy="416524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0" y="0"/>
                <a:ext cx="11689546" cy="885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Одузимање вектора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своди се на сабирање, тако што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додамо супротан 					вектор од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односно: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0" y="0"/>
                <a:ext cx="11689546" cy="88556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782" t="-9655" b="-1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84" y="1222389"/>
            <a:ext cx="5527527" cy="320913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559199" y="912760"/>
                <a:ext cx="3203889" cy="546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sr-Latn-BA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sr-Latn-BA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sr-Latn-BA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sr-Latn-BA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acc>
                        </m:e>
                      </m:d>
                      <m:r>
                        <a:rPr lang="sr-Latn-BA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acc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199" y="912760"/>
                <a:ext cx="3203889" cy="54611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 flipH="1">
            <a:off x="2434106" y="2092408"/>
            <a:ext cx="154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Прво одредимо супротан вектор</a:t>
            </a:r>
            <a:endParaRPr lang="en-US" sz="1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758" y="4393947"/>
            <a:ext cx="6910963" cy="241257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0584" y="1156593"/>
                <a:ext cx="5436601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Cyrl-BA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Вектори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sr-Cyrl-BA" b="0" i="1" smtClean="0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су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колинеарни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sr-Latn-BA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84" y="1156593"/>
                <a:ext cx="5436601" cy="41030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t="-1044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 flipH="1">
            <a:off x="6785476" y="5010801"/>
            <a:ext cx="154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Прво одредимо супротан вектор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486968" y="4656343"/>
                <a:ext cx="3762175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Cyrl-BA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Вектори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sr-Cyrl-BA" b="0" i="1" smtClean="0">
                        <a:latin typeface="Cambria Math" panose="02040503050406030204" pitchFamily="18" charset="0"/>
                      </a:rPr>
                      <m:t> и </m:t>
                    </m:r>
                    <m:acc>
                      <m:accPr>
                        <m:chr m:val="⃗"/>
                        <m:ctrlPr>
                          <a:rPr lang="sr-Cyrl-BA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нису </a:t>
                </a:r>
                <a:r>
                  <a:rPr lang="sr-Cyrl-BA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колинеарни</a:t>
                </a:r>
                <a:r>
                  <a:rPr lang="sr-Cyrl-B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sr-Latn-BA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968" y="4656343"/>
                <a:ext cx="3762175" cy="410305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t="-10448" b="-2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133032" y="1756864"/>
            <a:ext cx="5913689" cy="1569660"/>
          </a:xfrm>
          <a:prstGeom prst="rect">
            <a:avLst/>
          </a:prstGeom>
          <a:solidFill>
            <a:srgbClr val="FFFFCC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два надовезана вектора је вектор који почиње у почетној тачки првог вектора, а завршава у завршној тачки супротног вектора од другога вектора.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98" y="1069323"/>
            <a:ext cx="8113304" cy="55296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0737" y="162371"/>
                <a:ext cx="11382998" cy="940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sz="2400" b="1" i="1" u="sng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Примјер:</a:t>
                </a:r>
                <a:r>
                  <a:rPr lang="sr-Latn-BA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Нацртај два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sr-Cyrl-BA" sz="2400" b="0" i="1" smtClean="0">
                        <a:latin typeface="Cambria Math" panose="02040503050406030204" pitchFamily="18" charset="0"/>
                      </a:rPr>
                      <m:t>и </m:t>
                    </m:r>
                    <m:acc>
                      <m:accPr>
                        <m:chr m:val="⃗"/>
                        <m:ctrlPr>
                          <a:rPr lang="sr-Cyrl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 заједничком почетном тачком, а затим одреди </a:t>
                </a:r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векторе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sr-Cyrl-BA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sr-Latn-BA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37" y="162371"/>
                <a:ext cx="11382998" cy="94012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857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54437" y="5922235"/>
                <a:ext cx="2962862" cy="453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sr-Latn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sr-Latn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sr-Latn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sr-Latn-BA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sr-Latn-BA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437" y="5922235"/>
                <a:ext cx="2962862" cy="45352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94804" y="5922235"/>
                <a:ext cx="2978700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sr-Latn-BA" sz="24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sr-Latn-BA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sr-Latn-BA" sz="24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sr-Latn-BA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sr-Latn-BA" sz="24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sr-Latn-BA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sr-Latn-BA" sz="24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4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sr-Latn-BA" sz="24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sr-Latn-BA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04" y="5922235"/>
                <a:ext cx="2978700" cy="423899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308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923" y="26492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Задаћа:</a:t>
            </a:r>
          </a:p>
          <a:p>
            <a:endParaRPr lang="sr-Cyrl-BA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Уџбеник, страна 147.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Задаци: 6. и 9.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4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135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Операције са векторима</vt:lpstr>
      <vt:lpstr>PowerPoint Presentation</vt:lpstr>
      <vt:lpstr>Сабирање вектора</vt:lpstr>
      <vt:lpstr>* У равни су дати неколинеарни вектори a ⃗  и b ⃗.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Vladana Blagojević</dc:creator>
  <cp:lastModifiedBy>Vladana Blagojević</cp:lastModifiedBy>
  <cp:revision>38</cp:revision>
  <dcterms:created xsi:type="dcterms:W3CDTF">2020-05-23T11:44:40Z</dcterms:created>
  <dcterms:modified xsi:type="dcterms:W3CDTF">2020-05-27T13:19:32Z</dcterms:modified>
</cp:coreProperties>
</file>