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3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54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85EC9-5A7E-47D1-9C56-B75FF7664F70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9102-3DDC-4FEF-9EF6-C38248591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85EC9-5A7E-47D1-9C56-B75FF7664F70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9102-3DDC-4FEF-9EF6-C38248591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85EC9-5A7E-47D1-9C56-B75FF7664F70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9102-3DDC-4FEF-9EF6-C38248591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85EC9-5A7E-47D1-9C56-B75FF7664F70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9102-3DDC-4FEF-9EF6-C38248591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85EC9-5A7E-47D1-9C56-B75FF7664F70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9102-3DDC-4FEF-9EF6-C38248591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85EC9-5A7E-47D1-9C56-B75FF7664F70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9102-3DDC-4FEF-9EF6-C38248591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85EC9-5A7E-47D1-9C56-B75FF7664F70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9102-3DDC-4FEF-9EF6-C38248591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85EC9-5A7E-47D1-9C56-B75FF7664F70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9102-3DDC-4FEF-9EF6-C38248591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85EC9-5A7E-47D1-9C56-B75FF7664F70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9102-3DDC-4FEF-9EF6-C38248591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85EC9-5A7E-47D1-9C56-B75FF7664F70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9102-3DDC-4FEF-9EF6-C38248591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85EC9-5A7E-47D1-9C56-B75FF7664F70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9102-3DDC-4FEF-9EF6-C38248591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85EC9-5A7E-47D1-9C56-B75FF7664F70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C9102-3DDC-4FEF-9EF6-C38248591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2668"/>
            <a:ext cx="7772400" cy="936104"/>
          </a:xfrm>
        </p:spPr>
        <p:txBody>
          <a:bodyPr>
            <a:normAutofit fontScale="90000"/>
          </a:bodyPr>
          <a:lstStyle/>
          <a:p>
            <a:r>
              <a:rPr lang="sr-Latn-BA" dirty="0" smtClean="0"/>
              <a:t>„</a:t>
            </a:r>
            <a:r>
              <a:rPr lang="sr-Cyrl-RS" dirty="0" smtClean="0"/>
              <a:t>Коврџава тачка</a:t>
            </a:r>
            <a:r>
              <a:rPr lang="sr-Latn-BA" dirty="0" smtClean="0"/>
              <a:t>“</a:t>
            </a: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>Предраг Бјелошевић</a:t>
            </a:r>
            <a:br>
              <a:rPr lang="sr-Cyrl-R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128" y="4443958"/>
            <a:ext cx="3232448" cy="522362"/>
          </a:xfrm>
        </p:spPr>
        <p:txBody>
          <a:bodyPr>
            <a:normAutofit fontScale="92500" lnSpcReduction="10000"/>
          </a:bodyPr>
          <a:lstStyle/>
          <a:p>
            <a:r>
              <a:rPr lang="sr-Cyrl-RS" dirty="0" smtClean="0"/>
              <a:t>утврђивање</a:t>
            </a:r>
            <a:endParaRPr lang="en-US" dirty="0"/>
          </a:p>
        </p:txBody>
      </p:sp>
      <p:pic>
        <p:nvPicPr>
          <p:cNvPr id="4" name="Picture 3" descr="images (4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58570" y="1491630"/>
            <a:ext cx="2627660" cy="234026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5" name="TextBox 4"/>
          <p:cNvSpPr txBox="1"/>
          <p:nvPr/>
        </p:nvSpPr>
        <p:spPr>
          <a:xfrm>
            <a:off x="1043608" y="555526"/>
            <a:ext cx="225734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3000" dirty="0" smtClean="0"/>
              <a:t>Српски језик</a:t>
            </a:r>
            <a:endParaRPr lang="sr-Cyrl-BA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51470"/>
            <a:ext cx="8568952" cy="7920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BA" sz="2800" dirty="0" smtClean="0"/>
              <a:t>Зашто је пјесник дао назив пјесми „Коврџава тачка“?</a:t>
            </a:r>
            <a:endParaRPr lang="sr-Cyrl-RS" sz="2800" dirty="0" smtClean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30776" y="411510"/>
            <a:ext cx="85922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800" dirty="0" smtClean="0">
                <a:solidFill>
                  <a:srgbClr val="FFFF00"/>
                </a:solidFill>
              </a:rPr>
              <a:t>Основни мотив: </a:t>
            </a:r>
            <a:r>
              <a:rPr lang="sr-Cyrl-BA" sz="2800" dirty="0" smtClean="0"/>
              <a:t>ЉУБАВ (Заљубљеност једног дјечака.)</a:t>
            </a:r>
            <a:endParaRPr lang="sr-Cyrl-BA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30776" y="771550"/>
            <a:ext cx="948178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 smtClean="0">
                <a:solidFill>
                  <a:srgbClr val="FFFF00"/>
                </a:solidFill>
              </a:rPr>
              <a:t>Пјесничке слике</a:t>
            </a:r>
            <a:r>
              <a:rPr lang="sr-Cyrl-BA" sz="2800" dirty="0" smtClean="0">
                <a:solidFill>
                  <a:srgbClr val="FFFF00"/>
                </a:solidFill>
              </a:rPr>
              <a:t>:</a:t>
            </a:r>
            <a:endParaRPr lang="sr-Cyrl-BA" sz="2800" dirty="0" smtClean="0">
              <a:solidFill>
                <a:srgbClr val="FFFF00"/>
              </a:solidFill>
            </a:endParaRPr>
          </a:p>
          <a:p>
            <a:r>
              <a:rPr lang="sr-Cyrl-BA" sz="2800" dirty="0" smtClean="0"/>
              <a:t>- </a:t>
            </a:r>
            <a:r>
              <a:rPr lang="sr-Cyrl-BA" sz="2800" dirty="0" smtClean="0"/>
              <a:t>Трепће као лутка</a:t>
            </a:r>
            <a:r>
              <a:rPr lang="sr-Cyrl-BA" sz="2800" dirty="0" smtClean="0"/>
              <a:t>;</a:t>
            </a:r>
            <a:endParaRPr lang="sr-Cyrl-BA" sz="2800" dirty="0" smtClean="0"/>
          </a:p>
          <a:p>
            <a:r>
              <a:rPr lang="sr-Cyrl-BA" sz="2800" dirty="0" smtClean="0"/>
              <a:t>- </a:t>
            </a:r>
            <a:r>
              <a:rPr lang="sr-Cyrl-BA" sz="2800" dirty="0" smtClean="0"/>
              <a:t>Одлази из школе са другим дјечаком</a:t>
            </a:r>
            <a:r>
              <a:rPr lang="sr-Cyrl-BA" sz="2800" dirty="0" smtClean="0"/>
              <a:t>;</a:t>
            </a:r>
            <a:endParaRPr lang="sr-Cyrl-BA" sz="2800" dirty="0" smtClean="0"/>
          </a:p>
          <a:p>
            <a:r>
              <a:rPr lang="sr-Cyrl-BA" sz="2800" dirty="0" smtClean="0"/>
              <a:t>- </a:t>
            </a:r>
            <a:r>
              <a:rPr lang="sr-Cyrl-BA" sz="2800" dirty="0" smtClean="0"/>
              <a:t>Трепћући гледа</a:t>
            </a:r>
            <a:r>
              <a:rPr lang="sr-Cyrl-BA" sz="2800" dirty="0" smtClean="0"/>
              <a:t>;</a:t>
            </a:r>
            <a:endParaRPr lang="sr-Cyrl-BA" sz="2800" dirty="0" smtClean="0"/>
          </a:p>
          <a:p>
            <a:r>
              <a:rPr lang="sr-Cyrl-BA" sz="2800" dirty="0" smtClean="0"/>
              <a:t>- </a:t>
            </a:r>
            <a:r>
              <a:rPr lang="sr-Cyrl-BA" sz="2800" dirty="0" smtClean="0"/>
              <a:t>Разговор са татом</a:t>
            </a:r>
            <a:r>
              <a:rPr lang="sr-Cyrl-BA" sz="2800" dirty="0" smtClean="0"/>
              <a:t>;</a:t>
            </a:r>
            <a:endParaRPr lang="sr-Cyrl-BA" sz="2800" dirty="0" smtClean="0"/>
          </a:p>
          <a:p>
            <a:r>
              <a:rPr lang="sr-Cyrl-BA" sz="2800" dirty="0" smtClean="0"/>
              <a:t>- </a:t>
            </a:r>
            <a:r>
              <a:rPr lang="sr-Cyrl-BA" sz="2800" dirty="0" smtClean="0"/>
              <a:t>Писање по споменарима, књигама</a:t>
            </a:r>
            <a:r>
              <a:rPr lang="sr-Cyrl-BA" sz="2800" dirty="0" smtClean="0"/>
              <a:t>;</a:t>
            </a:r>
            <a:endParaRPr lang="sr-Cyrl-BA" sz="2800" dirty="0" smtClean="0"/>
          </a:p>
          <a:p>
            <a:r>
              <a:rPr lang="sr-Cyrl-BA" sz="2800" dirty="0" smtClean="0"/>
              <a:t>- Разговор у сну</a:t>
            </a:r>
            <a:r>
              <a:rPr lang="sr-Cyrl-BA" sz="2800" dirty="0" smtClean="0"/>
              <a:t>;</a:t>
            </a:r>
          </a:p>
          <a:p>
            <a:r>
              <a:rPr lang="sr-Cyrl-BA" sz="2800" dirty="0" smtClean="0"/>
              <a:t>- Препирке;</a:t>
            </a:r>
          </a:p>
          <a:p>
            <a:r>
              <a:rPr lang="sr-Cyrl-BA" sz="2800" dirty="0" smtClean="0"/>
              <a:t>- Вјетар шапуће име;</a:t>
            </a:r>
          </a:p>
          <a:p>
            <a:r>
              <a:rPr lang="sr-Cyrl-BA" sz="2800" dirty="0" smtClean="0"/>
              <a:t>- Коврџаво сунце.</a:t>
            </a:r>
            <a:endParaRPr lang="sr-Cyrl-BA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771550"/>
            <a:ext cx="8856984" cy="5232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r-Cyrl-RS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sr-Latn-BA" sz="2800" dirty="0" smtClean="0"/>
          </a:p>
          <a:p>
            <a:pPr marL="514350" indent="-514350">
              <a:buNone/>
            </a:pPr>
            <a:endParaRPr lang="sr-Latn-BA" sz="2800" dirty="0"/>
          </a:p>
          <a:p>
            <a:pPr marL="514350" indent="-514350">
              <a:buNone/>
            </a:pPr>
            <a:endParaRPr lang="sr-Cyrl-RS" sz="28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29112" y="509181"/>
            <a:ext cx="17443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800" dirty="0" smtClean="0">
                <a:solidFill>
                  <a:srgbClr val="FFFF00"/>
                </a:solidFill>
              </a:rPr>
              <a:t>Осјећања:</a:t>
            </a:r>
            <a:endParaRPr lang="sr-Cyrl-BA" sz="28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986833"/>
            <a:ext cx="710765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800" dirty="0"/>
              <a:t>љ</a:t>
            </a:r>
            <a:r>
              <a:rPr lang="sr-Cyrl-BA" sz="2800" dirty="0" smtClean="0"/>
              <a:t>убав, дивљење, љутња, мржња, љубомора,</a:t>
            </a:r>
          </a:p>
          <a:p>
            <a:r>
              <a:rPr lang="sr-Cyrl-BA" sz="2800" dirty="0"/>
              <a:t>с</a:t>
            </a:r>
            <a:r>
              <a:rPr lang="sr-Cyrl-BA" sz="2800" dirty="0" smtClean="0"/>
              <a:t>тидљивост, забринутост...</a:t>
            </a:r>
            <a:endParaRPr lang="sr-Cyrl-BA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29112" y="2151210"/>
            <a:ext cx="52469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800" dirty="0" smtClean="0">
                <a:solidFill>
                  <a:srgbClr val="FFFF00"/>
                </a:solidFill>
              </a:rPr>
              <a:t>Поређења и пренесена значења:</a:t>
            </a:r>
            <a:endParaRPr lang="sr-Cyrl-BA" sz="2800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7223" y="2571750"/>
            <a:ext cx="8995989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800" dirty="0" smtClean="0"/>
              <a:t>- трепће као лутка;</a:t>
            </a:r>
          </a:p>
          <a:p>
            <a:r>
              <a:rPr lang="sr-Cyrl-BA" sz="2800" dirty="0" smtClean="0"/>
              <a:t>- сумњиви упитници и ускличници из сасвим друге приче;</a:t>
            </a:r>
          </a:p>
          <a:p>
            <a:r>
              <a:rPr lang="sr-Cyrl-BA" sz="2800" dirty="0" smtClean="0"/>
              <a:t>- двотачке и тротачке из друге смјене;</a:t>
            </a:r>
          </a:p>
          <a:p>
            <a:r>
              <a:rPr lang="sr-Cyrl-BA" sz="2800" dirty="0" smtClean="0"/>
              <a:t>- коврџаво сунце;</a:t>
            </a:r>
          </a:p>
          <a:p>
            <a:r>
              <a:rPr lang="sr-Cyrl-BA" sz="2800" dirty="0" smtClean="0"/>
              <a:t>- дување вјетра као шапутање њеног имена...</a:t>
            </a:r>
            <a:endParaRPr lang="sr-Cyrl-BA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5856" y="555526"/>
            <a:ext cx="796923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800" dirty="0" smtClean="0">
                <a:solidFill>
                  <a:srgbClr val="FFFF00"/>
                </a:solidFill>
              </a:rPr>
              <a:t>Дјечак је навео много особина дјевојчице у коју је </a:t>
            </a:r>
          </a:p>
          <a:p>
            <a:r>
              <a:rPr lang="sr-Cyrl-BA" sz="2800" dirty="0" smtClean="0">
                <a:solidFill>
                  <a:srgbClr val="FFFF00"/>
                </a:solidFill>
              </a:rPr>
              <a:t>заљубљен. Које су то?</a:t>
            </a:r>
            <a:endParaRPr lang="sr-Cyrl-BA" sz="28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2744" y="3219822"/>
            <a:ext cx="18473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r-Latn-BA" sz="2800" dirty="0" smtClean="0"/>
          </a:p>
          <a:p>
            <a:endParaRPr lang="sr-Cyrl-BA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32744" y="1936072"/>
            <a:ext cx="87834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800" dirty="0" smtClean="0"/>
              <a:t>ПОЗИТИВНЕ: лијепа, заљубљена, популарна, стидљива...</a:t>
            </a:r>
            <a:endParaRPr lang="sr-Cyrl-BA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81752" y="2923441"/>
            <a:ext cx="739484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800" dirty="0" smtClean="0"/>
              <a:t>НЕГАТИВНЕ: луцкаста, уображена, љубоморна, </a:t>
            </a:r>
          </a:p>
          <a:p>
            <a:r>
              <a:rPr lang="sr-Cyrl-BA" sz="2800" dirty="0"/>
              <a:t> </a:t>
            </a:r>
            <a:r>
              <a:rPr lang="sr-Cyrl-BA" sz="2800" dirty="0" smtClean="0"/>
              <a:t>                      воли да паметује...</a:t>
            </a:r>
            <a:endParaRPr lang="sr-Cyrl-BA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339502"/>
            <a:ext cx="6949338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800" dirty="0" smtClean="0">
                <a:solidFill>
                  <a:srgbClr val="FFFF00"/>
                </a:solidFill>
              </a:rPr>
              <a:t>Прочитајте стихове:</a:t>
            </a:r>
          </a:p>
          <a:p>
            <a:r>
              <a:rPr lang="sr-Cyrl-BA" sz="2800" dirty="0" smtClean="0"/>
              <a:t>„ ...И тата ми каже да је једну сличну</a:t>
            </a:r>
          </a:p>
          <a:p>
            <a:r>
              <a:rPr lang="sr-Cyrl-BA" sz="2800" dirty="0"/>
              <a:t>в</a:t>
            </a:r>
            <a:r>
              <a:rPr lang="sr-Cyrl-BA" sz="2800" dirty="0" smtClean="0"/>
              <a:t>олио данима</a:t>
            </a:r>
          </a:p>
          <a:p>
            <a:r>
              <a:rPr lang="sr-Cyrl-BA" sz="2800" dirty="0"/>
              <a:t>њ</a:t>
            </a:r>
            <a:r>
              <a:rPr lang="sr-Cyrl-BA" sz="2800" dirty="0" smtClean="0"/>
              <a:t>ено име исписивао је по споменарима</a:t>
            </a:r>
          </a:p>
          <a:p>
            <a:r>
              <a:rPr lang="sr-Cyrl-BA" sz="2800" dirty="0"/>
              <a:t>с</a:t>
            </a:r>
            <a:r>
              <a:rPr lang="sr-Cyrl-BA" sz="2800" dirty="0" smtClean="0"/>
              <a:t>вескама и ормарима</a:t>
            </a:r>
          </a:p>
          <a:p>
            <a:r>
              <a:rPr lang="sr-Cyrl-BA" sz="2800" dirty="0"/>
              <a:t>а</a:t>
            </a:r>
            <a:r>
              <a:rPr lang="sr-Cyrl-BA" sz="2800" dirty="0" smtClean="0"/>
              <a:t>ли да такве као моје Коврџаве тачке нигдје</a:t>
            </a:r>
          </a:p>
          <a:p>
            <a:r>
              <a:rPr lang="sr-Cyrl-BA" sz="2800" dirty="0"/>
              <a:t>в</a:t>
            </a:r>
            <a:r>
              <a:rPr lang="sr-Cyrl-BA" sz="2800" dirty="0" smtClean="0"/>
              <a:t>идио није и да је вјероватно и нема</a:t>
            </a:r>
          </a:p>
          <a:p>
            <a:r>
              <a:rPr lang="sr-Cyrl-BA" sz="2800" dirty="0"/>
              <a:t>н</a:t>
            </a:r>
            <a:r>
              <a:rPr lang="sr-Cyrl-BA" sz="2800" dirty="0" smtClean="0"/>
              <a:t>а цијелом бијелом свијету...“</a:t>
            </a:r>
          </a:p>
          <a:p>
            <a:endParaRPr lang="sr-Cyrl-BA" sz="2800" dirty="0"/>
          </a:p>
          <a:p>
            <a:endParaRPr lang="sr-Cyrl-BA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78725" y="3939902"/>
            <a:ext cx="896527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>
                <a:solidFill>
                  <a:srgbClr val="FFFF00"/>
                </a:solidFill>
              </a:rPr>
              <a:t>Какву </a:t>
            </a:r>
            <a:r>
              <a:rPr lang="sr-Cyrl-RS" sz="2800" dirty="0">
                <a:solidFill>
                  <a:srgbClr val="FFFF00"/>
                </a:solidFill>
              </a:rPr>
              <a:t>улогу је имао дјечаков отац у његовом одрастању? </a:t>
            </a:r>
          </a:p>
          <a:p>
            <a:endParaRPr lang="sr-Cyrl-BA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1317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358080"/>
            <a:ext cx="1381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800" dirty="0" smtClean="0">
                <a:solidFill>
                  <a:srgbClr val="FFFF00"/>
                </a:solidFill>
              </a:rPr>
              <a:t>Поруке:</a:t>
            </a:r>
            <a:endParaRPr lang="sr-Cyrl-BA" sz="28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3528" y="1107437"/>
            <a:ext cx="75446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800" dirty="0" smtClean="0"/>
              <a:t>ЉУБАВ ЈЕ НАЈЉЕПШЕ И НАЈЧИСТИЈЕ ОСЈЕЋАЊЕ. </a:t>
            </a:r>
            <a:endParaRPr lang="sr-Cyrl-BA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827584" y="1863648"/>
            <a:ext cx="44970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800" dirty="0" smtClean="0"/>
              <a:t>ЉУБАВ ОПЛЕМЕЊУЈЕ ДУШУ.</a:t>
            </a:r>
            <a:endParaRPr lang="sr-Cyrl-BA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827584" y="2619859"/>
            <a:ext cx="48365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800" dirty="0" smtClean="0"/>
              <a:t>ЉУБАВ НАС ЧИНИ СРЕЋНИМА.</a:t>
            </a:r>
            <a:endParaRPr lang="sr-Cyrl-BA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827584" y="3376070"/>
            <a:ext cx="668336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800" dirty="0" smtClean="0"/>
              <a:t>ЉУБАВ СЕ СВАКОМЕ ДЕШАВА БЕЗ ОБЗИРА </a:t>
            </a:r>
          </a:p>
          <a:p>
            <a:r>
              <a:rPr lang="sr-Cyrl-BA" sz="2800" dirty="0" smtClean="0"/>
              <a:t>НА ВРИЈЕМЕ И ГОДИНЕ.</a:t>
            </a:r>
            <a:endParaRPr lang="sr-Cyrl-BA" sz="2800" dirty="0"/>
          </a:p>
        </p:txBody>
      </p:sp>
    </p:spTree>
    <p:extLst>
      <p:ext uri="{BB962C8B-B14F-4D97-AF65-F5344CB8AC3E}">
        <p14:creationId xmlns:p14="http://schemas.microsoft.com/office/powerpoint/2010/main" val="377690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99542"/>
            <a:ext cx="8229600" cy="576064"/>
          </a:xfrm>
        </p:spPr>
        <p:txBody>
          <a:bodyPr>
            <a:normAutofit/>
          </a:bodyPr>
          <a:lstStyle/>
          <a:p>
            <a:r>
              <a:rPr lang="sr-Cyrl-RS" sz="2800" u="sng" dirty="0" smtClean="0"/>
              <a:t>Задаци за самосталан рад:</a:t>
            </a:r>
            <a:endParaRPr lang="en-US" sz="2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7654"/>
            <a:ext cx="8229600" cy="331236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sr-Cyrl-RS" sz="2800" dirty="0" smtClean="0"/>
              <a:t>Прочитај </a:t>
            </a:r>
            <a:r>
              <a:rPr lang="sr-Cyrl-RS" sz="2800" dirty="0" smtClean="0"/>
              <a:t>пјесму па стави интерпункцијске знаке који, по твом мишљењу, недостају.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003300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272</Words>
  <Application>Microsoft Office PowerPoint</Application>
  <PresentationFormat>On-screen Show (16:9)</PresentationFormat>
  <Paragraphs>48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„Коврџава тачка“ Предраг Бјелошевић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Задаци за самосталан рад: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 Коврџава тачка “ ( Предраг Бјелошевић)</dc:title>
  <dc:creator>WIN7</dc:creator>
  <cp:lastModifiedBy>User</cp:lastModifiedBy>
  <cp:revision>37</cp:revision>
  <dcterms:created xsi:type="dcterms:W3CDTF">2020-05-23T13:42:09Z</dcterms:created>
  <dcterms:modified xsi:type="dcterms:W3CDTF">2020-05-25T18:47:11Z</dcterms:modified>
</cp:coreProperties>
</file>