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324575-F174-4193-9BB7-75A9D776B782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BBE387-65E1-4D7F-9F13-A4632B19B5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62150"/>
            <a:ext cx="7772400" cy="1335081"/>
          </a:xfrm>
        </p:spPr>
        <p:txBody>
          <a:bodyPr>
            <a:normAutofit/>
          </a:bodyPr>
          <a:lstStyle/>
          <a:p>
            <a:r>
              <a:rPr lang="sr-Cyrl-RS" sz="4800" b="1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ПОНАВЉАЊЕ</a:t>
            </a:r>
            <a:endParaRPr lang="en-US" sz="48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1950"/>
            <a:ext cx="6400800" cy="1447800"/>
          </a:xfrm>
        </p:spPr>
        <p:txBody>
          <a:bodyPr/>
          <a:lstStyle/>
          <a:p>
            <a:pPr lvl="0" algn="l">
              <a:buClr>
                <a:srgbClr val="31B6FD"/>
              </a:buClr>
            </a:pPr>
            <a:r>
              <a:rPr lang="x-none" sz="2400" b="1" dirty="0">
                <a:solidFill>
                  <a:prstClr val="black"/>
                </a:solidFill>
                <a:latin typeface="Arial Narrow" pitchFamily="34" charset="0"/>
              </a:rPr>
              <a:t>Разред</a:t>
            </a:r>
            <a:r>
              <a:rPr lang="x-none" sz="2400" b="1">
                <a:solidFill>
                  <a:prstClr val="black"/>
                </a:solidFill>
                <a:latin typeface="Arial Narrow" pitchFamily="34" charset="0"/>
              </a:rPr>
              <a:t>: </a:t>
            </a:r>
            <a:r>
              <a:rPr lang="sr-Latn-RS" sz="2400" b="1" dirty="0" smtClean="0">
                <a:solidFill>
                  <a:prstClr val="black"/>
                </a:solidFill>
                <a:latin typeface="Arial Narrow" pitchFamily="34" charset="0"/>
              </a:rPr>
              <a:t>VIII</a:t>
            </a:r>
            <a:endParaRPr lang="x-none" sz="2400" b="1" dirty="0">
              <a:solidFill>
                <a:prstClr val="black"/>
              </a:solidFill>
              <a:latin typeface="Arial Narrow" pitchFamily="34" charset="0"/>
            </a:endParaRPr>
          </a:p>
          <a:p>
            <a:pPr lvl="0" algn="l">
              <a:buClr>
                <a:srgbClr val="31B6FD"/>
              </a:buClr>
            </a:pPr>
            <a:r>
              <a:rPr lang="x-none" sz="2400" b="1" dirty="0">
                <a:solidFill>
                  <a:prstClr val="black"/>
                </a:solidFill>
                <a:latin typeface="Arial Narrow" pitchFamily="34" charset="0"/>
              </a:rPr>
              <a:t>Предмет: Основи информатике</a:t>
            </a:r>
          </a:p>
          <a:p>
            <a:pPr lvl="0" algn="l">
              <a:buClr>
                <a:srgbClr val="31B6FD"/>
              </a:buClr>
            </a:pPr>
            <a:r>
              <a:rPr lang="x-none" sz="2400" b="1" smtClean="0">
                <a:solidFill>
                  <a:prstClr val="black"/>
                </a:solidFill>
                <a:latin typeface="Arial Narrow" pitchFamily="34" charset="0"/>
              </a:rPr>
              <a:t>Тема:</a:t>
            </a:r>
            <a:r>
              <a:rPr lang="sr-Cyrl-RS" sz="2400" b="1" dirty="0" smtClean="0">
                <a:solidFill>
                  <a:prstClr val="black"/>
                </a:solidFill>
                <a:latin typeface="Arial Narrow" pitchFamily="34" charset="0"/>
              </a:rPr>
              <a:t>Базе података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1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00150"/>
            <a:ext cx="8382000" cy="339447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База података је организован и уређен скуп међусобно повезаних података, који је тако повезан да олакшпава претраживање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Програми за управљање и кориштење базе података се називају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DBMS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(Data Base Management System)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Подаци су логички организовани по неком моделу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Модел података је скуп правила која одређују како може изгледати логичка структура базе података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Arial Narrow" pitchFamily="34" charset="0"/>
              </a:rPr>
              <a:t>Базе података</a:t>
            </a:r>
            <a:endParaRPr lang="en-US" sz="4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8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5750"/>
            <a:ext cx="8305800" cy="4648200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Данашњи </a:t>
            </a: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DBMS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подржава три основна модела :</a:t>
            </a: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Релацијски модел базе заснован на математичком појму релације</a:t>
            </a:r>
          </a:p>
          <a:p>
            <a:pPr>
              <a:buFont typeface="Wingdings" pitchFamily="2" charset="2"/>
              <a:buChar char="v"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Мрежни модел – преставља се усмјереним графом</a:t>
            </a:r>
          </a:p>
          <a:p>
            <a:pPr>
              <a:buFont typeface="Wingdings" pitchFamily="2" charset="2"/>
              <a:buChar char="v"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Хијерархијски модел – чине хијерархијски организовани подаци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082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5378412"/>
              </p:ext>
            </p:extLst>
          </p:nvPr>
        </p:nvGraphicFramePr>
        <p:xfrm>
          <a:off x="2133600" y="1200150"/>
          <a:ext cx="3657600" cy="97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8008"/>
                <a:gridCol w="1350392"/>
                <a:gridCol w="12192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>
                          <a:latin typeface="Arial Narrow" pitchFamily="34" charset="0"/>
                        </a:rPr>
                        <a:t>Редни број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>
                          <a:latin typeface="Arial Narrow" pitchFamily="34" charset="0"/>
                        </a:rPr>
                        <a:t>Име 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 smtClean="0">
                          <a:latin typeface="Arial Narrow" pitchFamily="34" charset="0"/>
                        </a:rPr>
                        <a:t>Успјех</a:t>
                      </a:r>
                      <a:endParaRPr lang="en-US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82893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Arial Narrow" pitchFamily="34" charset="0"/>
                        </a:rPr>
                        <a:t>1.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Arial Narrow" pitchFamily="34" charset="0"/>
                        </a:rPr>
                        <a:t>Петар Перић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Arial Narrow" pitchFamily="34" charset="0"/>
                        </a:rPr>
                        <a:t>Одличан (5)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282893"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Arial Narrow" pitchFamily="34" charset="0"/>
                        </a:rPr>
                        <a:t>2.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Arial Narrow" pitchFamily="34" charset="0"/>
                        </a:rPr>
                        <a:t>Ана Панић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 smtClean="0">
                          <a:latin typeface="Arial Narrow" pitchFamily="34" charset="0"/>
                        </a:rPr>
                        <a:t>Добар (3)</a:t>
                      </a:r>
                      <a:endParaRPr lang="en-US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2495550"/>
            <a:ext cx="3438525" cy="9280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3768681"/>
            <a:ext cx="37338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77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76350"/>
            <a:ext cx="8534400" cy="331827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Microsoft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Access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је програм из </a:t>
            </a:r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Office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пакета који служи за креирање и управљање базама података.</a:t>
            </a:r>
          </a:p>
          <a:p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Microsoft Access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се користи за управљање релацијским базама података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Подаци се чувају у табелама које су међусобно повезане и функционишу као цјелина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Табела је саставњена од редова и колона </a:t>
            </a:r>
          </a:p>
          <a:p>
            <a:pPr marL="0" indent="0">
              <a:buNone/>
            </a:pPr>
            <a:r>
              <a:rPr lang="sr-Cyrl-RS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    који садрже податке о неком појму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794004"/>
          </a:xfrm>
        </p:spPr>
        <p:txBody>
          <a:bodyPr/>
          <a:lstStyle/>
          <a:p>
            <a:r>
              <a:rPr lang="sr-Latn-RS" dirty="0" smtClean="0">
                <a:solidFill>
                  <a:schemeClr val="tx1"/>
                </a:solidFill>
                <a:latin typeface="Arial Narrow" pitchFamily="34" charset="0"/>
              </a:rPr>
              <a:t>Microsoft Access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799" y="3333750"/>
            <a:ext cx="1610679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43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150"/>
            <a:ext cx="8382000" cy="41564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Базе података се се најчешће састоје од више табела које су повезане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Повезивање табела унутар једне базе податаке назива се везе или „релације“</a:t>
            </a:r>
          </a:p>
          <a:p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2190750"/>
            <a:ext cx="5791200" cy="216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939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85750"/>
            <a:ext cx="8534400" cy="4308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Табеле можемо попуњавати израдом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образаца у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MS Access-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Образац је објекат базе података чија                                                       је улога интеракција са корисником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sr-Cyrl-RS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Упит 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Arial Narrow" pitchFamily="34" charset="0"/>
              </a:rPr>
              <a:t>Q</a:t>
            </a:r>
            <a:r>
              <a:rPr lang="en-US" dirty="0" err="1" smtClean="0">
                <a:solidFill>
                  <a:schemeClr val="tx1"/>
                </a:solidFill>
                <a:latin typeface="Arial Narrow" pitchFamily="34" charset="0"/>
              </a:rPr>
              <a:t>ueris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) 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 </a:t>
            </a:r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MS Access-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у су објекти базе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података који вам омогућавају да издвајате </a:t>
            </a:r>
          </a:p>
          <a:p>
            <a:pPr marL="0" indent="0">
              <a:buNone/>
            </a:pP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податке из базе података</a:t>
            </a:r>
            <a:endParaRPr lang="sr-Cyrl-RS" dirty="0">
              <a:solidFill>
                <a:schemeClr val="tx1"/>
              </a:solidFill>
              <a:latin typeface="Arial Narrow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082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3834" y="438150"/>
            <a:ext cx="3986212" cy="1800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3133" y="2419350"/>
            <a:ext cx="3347936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235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14350"/>
            <a:ext cx="8610600" cy="4080272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Извјештаји (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Reports</a:t>
            </a:r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) су посебно обликовани прикази података из упита и табела прилагођени за штампање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Изглед и садржај извјештаја се дефинише у складу са потребама корисника</a:t>
            </a:r>
          </a:p>
          <a:p>
            <a:r>
              <a:rPr lang="sr-Cyrl-RS" dirty="0" smtClean="0">
                <a:solidFill>
                  <a:schemeClr val="tx1"/>
                </a:solidFill>
                <a:latin typeface="Arial Narrow" pitchFamily="34" charset="0"/>
              </a:rPr>
              <a:t>Постоји више врста извјештаја :</a:t>
            </a:r>
          </a:p>
          <a:p>
            <a:pPr>
              <a:buFont typeface="Wingdings" pitchFamily="2" charset="2"/>
              <a:buChar char="v"/>
            </a:pPr>
            <a:r>
              <a:rPr lang="sr-Cyrl-RS" sz="2200" dirty="0" smtClean="0">
                <a:solidFill>
                  <a:schemeClr val="tx1"/>
                </a:solidFill>
                <a:latin typeface="Arial Narrow" pitchFamily="34" charset="0"/>
              </a:rPr>
              <a:t>Табеларни извјештаји</a:t>
            </a:r>
          </a:p>
          <a:p>
            <a:pPr>
              <a:buFont typeface="Wingdings" pitchFamily="2" charset="2"/>
              <a:buChar char="v"/>
            </a:pPr>
            <a:r>
              <a:rPr lang="sr-Cyrl-RS" sz="2200" dirty="0" smtClean="0">
                <a:solidFill>
                  <a:schemeClr val="tx1"/>
                </a:solidFill>
                <a:latin typeface="Arial Narrow" pitchFamily="34" charset="0"/>
              </a:rPr>
              <a:t>Стубични извјештаји</a:t>
            </a:r>
          </a:p>
          <a:p>
            <a:pPr>
              <a:buFont typeface="Wingdings" pitchFamily="2" charset="2"/>
              <a:buChar char="v"/>
            </a:pPr>
            <a:r>
              <a:rPr lang="sr-Cyrl-RS" sz="2200" dirty="0" smtClean="0">
                <a:solidFill>
                  <a:schemeClr val="tx1"/>
                </a:solidFill>
                <a:latin typeface="Arial Narrow" pitchFamily="34" charset="0"/>
              </a:rPr>
              <a:t>Извјештај за штампање циркуларних писама</a:t>
            </a:r>
          </a:p>
          <a:p>
            <a:pPr>
              <a:buFont typeface="Wingdings" pitchFamily="2" charset="2"/>
              <a:buChar char="v"/>
            </a:pPr>
            <a:r>
              <a:rPr lang="sr-Cyrl-RS" sz="2200" dirty="0" smtClean="0">
                <a:solidFill>
                  <a:schemeClr val="tx1"/>
                </a:solidFill>
                <a:latin typeface="Arial Narrow" pitchFamily="34" charset="0"/>
              </a:rPr>
              <a:t>Извјештај за штампање наљепница са адресама</a:t>
            </a:r>
          </a:p>
          <a:p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184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51908" y="1733550"/>
            <a:ext cx="3092092" cy="273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952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2266" y="1200150"/>
            <a:ext cx="3493068" cy="33940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>
                <a:solidFill>
                  <a:schemeClr val="bg1"/>
                </a:solidFill>
                <a:latin typeface="Arial Narrow" pitchFamily="34" charset="0"/>
              </a:rPr>
              <a:t>СРЕТАН РАСПУСТ</a:t>
            </a:r>
            <a:endParaRPr lang="en-US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449</TotalTime>
  <Words>286</Words>
  <Application>Microsoft Office PowerPoint</Application>
  <PresentationFormat>On-screen Show (16:9)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ПОНАВЉАЊЕ</vt:lpstr>
      <vt:lpstr>Базе података</vt:lpstr>
      <vt:lpstr>Slide 3</vt:lpstr>
      <vt:lpstr>Microsoft Access</vt:lpstr>
      <vt:lpstr>Slide 5</vt:lpstr>
      <vt:lpstr>Slide 6</vt:lpstr>
      <vt:lpstr>Slide 7</vt:lpstr>
      <vt:lpstr>СРЕТАН РАСПУСТ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Креирање почетне странице, додавање и уклањање страница</dc:title>
  <dc:creator>ZMAJ</dc:creator>
  <cp:lastModifiedBy>Aleksandra Stankovic</cp:lastModifiedBy>
  <cp:revision>36</cp:revision>
  <dcterms:created xsi:type="dcterms:W3CDTF">2020-04-26T12:41:16Z</dcterms:created>
  <dcterms:modified xsi:type="dcterms:W3CDTF">2020-06-03T06:51:13Z</dcterms:modified>
</cp:coreProperties>
</file>