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78" r:id="rId3"/>
    <p:sldId id="257" r:id="rId4"/>
    <p:sldId id="258" r:id="rId5"/>
    <p:sldId id="260" r:id="rId6"/>
    <p:sldId id="261" r:id="rId7"/>
    <p:sldId id="262" r:id="rId8"/>
    <p:sldId id="265" r:id="rId9"/>
    <p:sldId id="269" r:id="rId10"/>
    <p:sldId id="270" r:id="rId11"/>
    <p:sldId id="266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634"/>
    <a:srgbClr val="F46C36"/>
    <a:srgbClr val="9FFFCA"/>
    <a:srgbClr val="E94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6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286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478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3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9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6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4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5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4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3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dirty="0" err="1" smtClean="0"/>
              <a:t>Klinite</a:t>
            </a:r>
            <a:r>
              <a:rPr lang="bs-Latn-BA" dirty="0" smtClean="0"/>
              <a:t>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74B7-88EC-4262-8578-D92C54F2B1D0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56DC98-A4AD-4AE7-80DF-E9807A22F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7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764704"/>
            <a:ext cx="5328592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4800" b="1" dirty="0" smtClean="0"/>
              <a:t>ПАРНИ И НЕПАРНИ</a:t>
            </a:r>
            <a:r>
              <a:rPr lang="en-US" sz="4800" b="1" dirty="0" smtClean="0"/>
              <a:t> </a:t>
            </a:r>
            <a:r>
              <a:rPr lang="sr-Cyrl-RS" sz="4800" b="1" dirty="0" smtClean="0"/>
              <a:t>БРОЈЕВИ</a:t>
            </a:r>
            <a:endParaRPr lang="en-US" sz="4800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24" y="3059573"/>
            <a:ext cx="3960440" cy="2213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6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87624" y="2289678"/>
            <a:ext cx="5796136" cy="3960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4014" y="239319"/>
            <a:ext cx="4410073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>
                <a:solidFill>
                  <a:srgbClr val="FF0000"/>
                </a:solidFill>
              </a:rPr>
              <a:t>9</a:t>
            </a:r>
            <a:endParaRPr lang="sr-Cyrl-RS" sz="2800" dirty="0" smtClean="0">
              <a:solidFill>
                <a:srgbClr val="FF0000"/>
              </a:solidFill>
            </a:endParaRPr>
          </a:p>
          <a:p>
            <a:r>
              <a:rPr lang="sr-Cyrl-RS" sz="2800" dirty="0" smtClean="0"/>
              <a:t>Број парова:</a:t>
            </a:r>
            <a:r>
              <a:rPr lang="sr-Cyrl-RS" sz="2800" dirty="0">
                <a:solidFill>
                  <a:srgbClr val="FF0000"/>
                </a:solidFill>
              </a:rPr>
              <a:t> </a:t>
            </a:r>
            <a:endParaRPr lang="sr-Cyrl-RS" sz="2800" dirty="0" smtClean="0">
              <a:solidFill>
                <a:srgbClr val="FF0000"/>
              </a:solidFill>
            </a:endParaRPr>
          </a:p>
          <a:p>
            <a:endParaRPr lang="sr-Cyrl-RS" sz="28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18550">
            <a:off x="5362048" y="3205715"/>
            <a:ext cx="668758" cy="435415"/>
          </a:xfrm>
          <a:prstGeom prst="rect">
            <a:avLst/>
          </a:prstGeom>
        </p:spPr>
      </p:pic>
      <p:pic>
        <p:nvPicPr>
          <p:cNvPr id="7" name="Picture 6" descr="daisy-flower-clip-art-4Tb4Ay8T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4352" y="3739811"/>
            <a:ext cx="2339752" cy="1372683"/>
          </a:xfrm>
          <a:prstGeom prst="rect">
            <a:avLst/>
          </a:prstGeom>
        </p:spPr>
      </p:pic>
      <p:pic>
        <p:nvPicPr>
          <p:cNvPr id="8" name="Picture 7" descr="daisy-flower-clip-art-4Tb4Ay8Tg.png"/>
          <p:cNvPicPr>
            <a:picLocks noChangeAspect="1"/>
          </p:cNvPicPr>
          <p:nvPr/>
        </p:nvPicPr>
        <p:blipFill>
          <a:blip r:embed="rId3" cstate="print"/>
          <a:srcRect r="63069"/>
          <a:stretch>
            <a:fillRect/>
          </a:stretch>
        </p:blipFill>
        <p:spPr>
          <a:xfrm>
            <a:off x="5297580" y="3774074"/>
            <a:ext cx="864096" cy="1372683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87734">
            <a:off x="1544831" y="3825193"/>
            <a:ext cx="774185" cy="504056"/>
          </a:xfrm>
          <a:prstGeom prst="rect">
            <a:avLst/>
          </a:prstGeom>
        </p:spPr>
      </p:pic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268530">
            <a:off x="2559869" y="3175475"/>
            <a:ext cx="657186" cy="427881"/>
          </a:xfrm>
          <a:prstGeom prst="rect">
            <a:avLst/>
          </a:prstGeom>
        </p:spPr>
      </p:pic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58347">
            <a:off x="3493023" y="3203206"/>
            <a:ext cx="657187" cy="427881"/>
          </a:xfrm>
          <a:prstGeom prst="rect">
            <a:avLst/>
          </a:prstGeom>
        </p:spPr>
      </p:pic>
      <p:pic>
        <p:nvPicPr>
          <p:cNvPr id="12" name="Picture 11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15090">
            <a:off x="4374862" y="3186522"/>
            <a:ext cx="663587" cy="4320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54298" y="524294"/>
            <a:ext cx="1014755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9</a:t>
            </a:r>
            <a:endParaRPr lang="en-US" sz="8800" b="1" dirty="0"/>
          </a:p>
        </p:txBody>
      </p:sp>
      <p:sp>
        <p:nvSpPr>
          <p:cNvPr id="4" name="Pravougaonik 3"/>
          <p:cNvSpPr/>
          <p:nvPr/>
        </p:nvSpPr>
        <p:spPr>
          <a:xfrm>
            <a:off x="955013" y="1722534"/>
            <a:ext cx="440907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r-Cyrl-RS" sz="2800" dirty="0"/>
              <a:t>Број 9 је непаран број!</a:t>
            </a:r>
            <a:endParaRPr lang="en-US" sz="2800" dirty="0"/>
          </a:p>
        </p:txBody>
      </p:sp>
      <p:sp>
        <p:nvSpPr>
          <p:cNvPr id="13" name="Elipsa 12"/>
          <p:cNvSpPr/>
          <p:nvPr/>
        </p:nvSpPr>
        <p:spPr>
          <a:xfrm>
            <a:off x="5201350" y="2965414"/>
            <a:ext cx="1170850" cy="24078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211961" y="2852936"/>
            <a:ext cx="889405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3314892" y="2965414"/>
            <a:ext cx="897069" cy="26089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a 15"/>
          <p:cNvSpPr/>
          <p:nvPr/>
        </p:nvSpPr>
        <p:spPr>
          <a:xfrm>
            <a:off x="2325503" y="2984295"/>
            <a:ext cx="972678" cy="237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3776" y="670206"/>
            <a:ext cx="110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4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954014" y="1092901"/>
            <a:ext cx="409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0000"/>
                </a:solidFill>
              </a:rPr>
              <a:t>Немају сви свог </a:t>
            </a:r>
            <a:r>
              <a:rPr lang="sr-Cyrl-RS" sz="2800" dirty="0" smtClean="0">
                <a:solidFill>
                  <a:srgbClr val="FF0000"/>
                </a:solidFill>
              </a:rPr>
              <a:t>пара. </a:t>
            </a:r>
            <a:endParaRPr lang="sr-Cyrl-R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8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73404" y="262758"/>
            <a:ext cx="6175808" cy="45365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44058" y="4649738"/>
            <a:ext cx="378424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10</a:t>
            </a:r>
          </a:p>
          <a:p>
            <a:r>
              <a:rPr lang="sr-Cyrl-RS" sz="2800" dirty="0" smtClean="0"/>
              <a:t>Број парова: </a:t>
            </a:r>
            <a:endParaRPr lang="sr-Cyrl-RS" sz="2800" dirty="0" smtClean="0">
              <a:solidFill>
                <a:srgbClr val="FF0000"/>
              </a:solidFill>
            </a:endParaRPr>
          </a:p>
          <a:p>
            <a:endParaRPr lang="sr-Cyrl-RS" sz="2800" dirty="0" smtClean="0">
              <a:solidFill>
                <a:srgbClr val="FF0000"/>
              </a:solidFill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11" y="406302"/>
            <a:ext cx="863361" cy="1017437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595" y="691417"/>
            <a:ext cx="614870" cy="818079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317" y="3333503"/>
            <a:ext cx="733241" cy="864096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372" y="1447172"/>
            <a:ext cx="970486" cy="114368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479" y="1509497"/>
            <a:ext cx="617128" cy="91139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46" y="2620873"/>
            <a:ext cx="897287" cy="1007722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21" y="1582211"/>
            <a:ext cx="897287" cy="1007722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772" y="3261690"/>
            <a:ext cx="897287" cy="1007722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749" y="1582211"/>
            <a:ext cx="897287" cy="1007722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59" y="2620873"/>
            <a:ext cx="897287" cy="10077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20272" y="191745"/>
            <a:ext cx="1843527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10</a:t>
            </a:r>
            <a:endParaRPr lang="en-US" sz="8800" b="1" dirty="0"/>
          </a:p>
        </p:txBody>
      </p:sp>
      <p:sp>
        <p:nvSpPr>
          <p:cNvPr id="4" name="Pravougaonik 3"/>
          <p:cNvSpPr/>
          <p:nvPr/>
        </p:nvSpPr>
        <p:spPr>
          <a:xfrm>
            <a:off x="2223233" y="6079305"/>
            <a:ext cx="378424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r-Cyrl-RS" sz="2800" dirty="0">
                <a:solidFill>
                  <a:srgbClr val="7030A0"/>
                </a:solidFill>
              </a:rPr>
              <a:t>Број 10 је паран број!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1043609" y="1340768"/>
            <a:ext cx="162426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2766979" y="264246"/>
            <a:ext cx="162426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a 26"/>
          <p:cNvSpPr/>
          <p:nvPr/>
        </p:nvSpPr>
        <p:spPr>
          <a:xfrm>
            <a:off x="5503910" y="1274857"/>
            <a:ext cx="162426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a 27"/>
          <p:cNvSpPr/>
          <p:nvPr/>
        </p:nvSpPr>
        <p:spPr>
          <a:xfrm rot="16200000">
            <a:off x="3421024" y="2561969"/>
            <a:ext cx="1624266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a 28"/>
          <p:cNvSpPr/>
          <p:nvPr/>
        </p:nvSpPr>
        <p:spPr>
          <a:xfrm>
            <a:off x="4391245" y="481128"/>
            <a:ext cx="1220569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91245" y="5108432"/>
            <a:ext cx="992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71919" y="5511513"/>
            <a:ext cx="475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0000"/>
                </a:solidFill>
              </a:rPr>
              <a:t>Сви имају свог </a:t>
            </a:r>
            <a:r>
              <a:rPr lang="sr-Cyrl-RS" sz="2800" dirty="0" smtClean="0">
                <a:solidFill>
                  <a:srgbClr val="FF0000"/>
                </a:solidFill>
              </a:rPr>
              <a:t>пара.</a:t>
            </a:r>
            <a:endParaRPr lang="sr-Cyrl-R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27" grpId="0" animBg="1"/>
      <p:bldP spid="28" grpId="0" animBg="1"/>
      <p:bldP spid="29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3200" y="1772816"/>
            <a:ext cx="62840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Парни бројеви су: 2, 4, 6, 8,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sr-Cyrl-R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6373" y="2967335"/>
            <a:ext cx="58512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Непарни бројеви су: 1, 3, 5, 7, 9.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090685" y="324944"/>
            <a:ext cx="2962658" cy="7277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RS" u="sng" dirty="0" smtClean="0">
                <a:solidFill>
                  <a:srgbClr val="FF0000"/>
                </a:solidFill>
              </a:rPr>
              <a:t> Поновимо!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3960" y="4161854"/>
            <a:ext cx="655272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3600" b="1" dirty="0" smtClean="0"/>
              <a:t>Између парних бројева налазе се непарни бројеви.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7202761" cy="936104"/>
          </a:xfrm>
        </p:spPr>
        <p:txBody>
          <a:bodyPr/>
          <a:lstStyle/>
          <a:p>
            <a:r>
              <a:rPr lang="sr-Cyrl-RS" u="sng" dirty="0" smtClean="0">
                <a:solidFill>
                  <a:srgbClr val="FF0000"/>
                </a:solidFill>
              </a:rPr>
              <a:t>ЗАДАТАК ЗА САМОСТАЛАН РАД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1" y="1772816"/>
            <a:ext cx="68427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- У уџбенику „Математика 2“ урадити задатке на 60. </a:t>
            </a:r>
            <a:r>
              <a:rPr lang="sr-Cyrl-RS" sz="2800" dirty="0" smtClean="0"/>
              <a:t>страни.</a:t>
            </a:r>
            <a:endParaRPr lang="sr-Cyrl-RS" sz="2800" dirty="0" smtClean="0"/>
          </a:p>
          <a:p>
            <a:endParaRPr lang="sr-Cyrl-RS" sz="2800" dirty="0" smtClean="0"/>
          </a:p>
          <a:p>
            <a:r>
              <a:rPr lang="sr-Cyrl-RS" sz="2800" dirty="0" smtClean="0"/>
              <a:t>- У свеску записати све парне и непарне бројеве прве </a:t>
            </a:r>
            <a:r>
              <a:rPr lang="sr-Cyrl-RS" sz="2800" dirty="0" smtClean="0"/>
              <a:t>десетице.</a:t>
            </a:r>
            <a:endParaRPr lang="en-US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5328592" cy="164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jesta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831" y="1988841"/>
            <a:ext cx="2152650" cy="2466404"/>
          </a:xfrm>
        </p:spPr>
      </p:pic>
      <p:sp>
        <p:nvSpPr>
          <p:cNvPr id="5" name="TextBox 4"/>
          <p:cNvSpPr txBox="1"/>
          <p:nvPr/>
        </p:nvSpPr>
        <p:spPr>
          <a:xfrm>
            <a:off x="1979712" y="764704"/>
            <a:ext cx="3888432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Сунце је једно</a:t>
            </a:r>
          </a:p>
          <a:p>
            <a:r>
              <a:rPr lang="sr-Cyrl-RS" sz="2800" b="1" dirty="0" smtClean="0"/>
              <a:t>Оно нема свог пара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2451824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1</a:t>
            </a:r>
            <a:endParaRPr lang="en-US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4788052"/>
            <a:ext cx="4824536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Један је непаран број!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11760" y="152346"/>
            <a:ext cx="266429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ПАР СУ ДВОЈЕ!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4653880"/>
            <a:ext cx="7003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400" dirty="0" smtClean="0">
                <a:solidFill>
                  <a:srgbClr val="FF0000"/>
                </a:solidFill>
              </a:rPr>
              <a:t>Двије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sr-Cyrl-RS" sz="4400" dirty="0" smtClean="0">
                <a:solidFill>
                  <a:srgbClr val="FF0000"/>
                </a:solidFill>
              </a:rPr>
              <a:t>патике - пар </a:t>
            </a:r>
            <a:r>
              <a:rPr lang="sr-Cyrl-RS" sz="4400" dirty="0" smtClean="0">
                <a:solidFill>
                  <a:srgbClr val="FF0000"/>
                </a:solidFill>
              </a:rPr>
              <a:t>патика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5617053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/>
              <a:t>Два</a:t>
            </a:r>
            <a:r>
              <a:rPr lang="en-US" sz="3600" b="1" dirty="0" smtClean="0"/>
              <a:t> </a:t>
            </a:r>
            <a:r>
              <a:rPr lang="sr-Cyrl-RS" sz="3600" b="1" dirty="0" smtClean="0"/>
              <a:t>је паран број!</a:t>
            </a:r>
            <a:endParaRPr lang="en-US" sz="36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6350099" cy="38379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224" y="474893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2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ChangeAspect="1"/>
          </p:cNvPicPr>
          <p:nvPr/>
        </p:nvPicPr>
        <p:blipFill>
          <a:blip r:embed="rId2" cstate="print"/>
          <a:srcRect r="53307"/>
          <a:stretch>
            <a:fillRect/>
          </a:stretch>
        </p:blipFill>
        <p:spPr>
          <a:xfrm>
            <a:off x="239596" y="557170"/>
            <a:ext cx="1872208" cy="4099909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rcRect l="45829"/>
          <a:stretch>
            <a:fillRect/>
          </a:stretch>
        </p:blipFill>
        <p:spPr>
          <a:xfrm>
            <a:off x="2111804" y="557170"/>
            <a:ext cx="2174449" cy="4104456"/>
          </a:xfrm>
          <a:prstGeom prst="rect">
            <a:avLst/>
          </a:prstGeom>
        </p:spPr>
      </p:pic>
      <p:pic>
        <p:nvPicPr>
          <p:cNvPr id="6" name="Content Placeholder 3" descr="download.jpg"/>
          <p:cNvPicPr>
            <a:picLocks noChangeAspect="1"/>
          </p:cNvPicPr>
          <p:nvPr/>
        </p:nvPicPr>
        <p:blipFill>
          <a:blip r:embed="rId2" cstate="print"/>
          <a:srcRect r="53307"/>
          <a:stretch>
            <a:fillRect/>
          </a:stretch>
        </p:blipFill>
        <p:spPr>
          <a:xfrm>
            <a:off x="4415232" y="557170"/>
            <a:ext cx="1872208" cy="4099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3489" y="4869160"/>
            <a:ext cx="211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solidFill>
                  <a:srgbClr val="FF0000"/>
                </a:solidFill>
              </a:rPr>
              <a:t>Пар патика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287440" y="2780928"/>
            <a:ext cx="561487" cy="49481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87440" y="3275747"/>
            <a:ext cx="1854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Ова патика </a:t>
            </a:r>
          </a:p>
          <a:p>
            <a:r>
              <a:rPr lang="sr-Cyrl-RS" sz="2400" dirty="0" smtClean="0">
                <a:solidFill>
                  <a:srgbClr val="FF0000"/>
                </a:solidFill>
              </a:rPr>
              <a:t>нема пара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618558"/>
            <a:ext cx="4943245" cy="584775"/>
          </a:xfrm>
          <a:prstGeom prst="rect">
            <a:avLst/>
          </a:prstGeom>
          <a:solidFill>
            <a:srgbClr val="F46C36"/>
          </a:solidFill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Три је непаран број!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6155" y="578265"/>
            <a:ext cx="94885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3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555013"/>
            <a:ext cx="5311701" cy="508918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Колико има јабука?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590" y="3360575"/>
            <a:ext cx="4726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4000" dirty="0" smtClean="0"/>
              <a:t>Колико је то парова?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436510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rgbClr val="002060"/>
                </a:solidFill>
              </a:rPr>
              <a:t>Број 4 је паран број!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5299" y="3391352"/>
            <a:ext cx="158417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sr-Cyrl-RS" sz="3600" dirty="0" smtClean="0"/>
              <a:t> пара</a:t>
            </a:r>
            <a:endParaRPr lang="en-US" sz="36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257" y="856946"/>
            <a:ext cx="1040983" cy="129474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70" y="836712"/>
            <a:ext cx="1004720" cy="129474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010" y="836712"/>
            <a:ext cx="1026289" cy="129474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290" y="836712"/>
            <a:ext cx="1004720" cy="12947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25339" y="781042"/>
            <a:ext cx="86409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4</a:t>
            </a:r>
            <a:endParaRPr lang="en-US" sz="8800" b="1" dirty="0"/>
          </a:p>
        </p:txBody>
      </p:sp>
      <p:sp>
        <p:nvSpPr>
          <p:cNvPr id="4" name="Elipsa 3"/>
          <p:cNvSpPr/>
          <p:nvPr/>
        </p:nvSpPr>
        <p:spPr>
          <a:xfrm>
            <a:off x="1763689" y="476671"/>
            <a:ext cx="2370602" cy="20063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4134290" y="404664"/>
            <a:ext cx="2313378" cy="20783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1508" y="31409"/>
            <a:ext cx="6424044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5</a:t>
            </a:r>
          </a:p>
          <a:p>
            <a:r>
              <a:rPr lang="sr-Cyrl-RS" sz="2800" dirty="0" smtClean="0"/>
              <a:t>Број парова: </a:t>
            </a:r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Elipsa 5"/>
          <p:cNvSpPr/>
          <p:nvPr/>
        </p:nvSpPr>
        <p:spPr>
          <a:xfrm>
            <a:off x="1648199" y="1614901"/>
            <a:ext cx="5912622" cy="36724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93" y="1943877"/>
            <a:ext cx="1456085" cy="14560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511" y="3323239"/>
            <a:ext cx="1584176" cy="157282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952" y="2470217"/>
            <a:ext cx="1289308" cy="159616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72" y="3318379"/>
            <a:ext cx="1407006" cy="1285217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753" y="1769609"/>
            <a:ext cx="1398119" cy="14012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75987" y="5363918"/>
            <a:ext cx="485704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Број 5 је непаран број!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8687" y="40599"/>
            <a:ext cx="1169221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5</a:t>
            </a:r>
            <a:endParaRPr lang="en-US" sz="8800" b="1" dirty="0"/>
          </a:p>
        </p:txBody>
      </p:sp>
      <p:sp>
        <p:nvSpPr>
          <p:cNvPr id="5" name="Elipsa 4"/>
          <p:cNvSpPr/>
          <p:nvPr/>
        </p:nvSpPr>
        <p:spPr>
          <a:xfrm>
            <a:off x="2843809" y="2132856"/>
            <a:ext cx="1569722" cy="2952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4453248" y="1566090"/>
            <a:ext cx="1516135" cy="35190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91880" y="620688"/>
            <a:ext cx="20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756576" y="33999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17661" y="466800"/>
            <a:ext cx="75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2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01508" y="948381"/>
            <a:ext cx="4057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Немају сви свога </a:t>
            </a:r>
            <a:r>
              <a:rPr lang="sr-Cyrl-RS" sz="2800" dirty="0" smtClean="0"/>
              <a:t>пара.</a:t>
            </a:r>
            <a:endParaRPr lang="sr-Cyrl-R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7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28208" y="33164"/>
            <a:ext cx="6408712" cy="4365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7704" y="4413536"/>
            <a:ext cx="382776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6</a:t>
            </a:r>
          </a:p>
          <a:p>
            <a:r>
              <a:rPr lang="sr-Cyrl-RS" sz="2800" dirty="0" smtClean="0"/>
              <a:t>Број парова: </a:t>
            </a:r>
            <a:endParaRPr lang="sr-Cyrl-RS" sz="2800" dirty="0" smtClean="0">
              <a:solidFill>
                <a:srgbClr val="FF0000"/>
              </a:solidFill>
            </a:endParaRPr>
          </a:p>
          <a:p>
            <a:endParaRPr lang="sr-Cyrl-RS" sz="2800" dirty="0" smtClean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87" y="399171"/>
            <a:ext cx="802703" cy="90872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24744"/>
            <a:ext cx="802703" cy="90872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23" y="1027656"/>
            <a:ext cx="802703" cy="90872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568" y="2211484"/>
            <a:ext cx="1029358" cy="1197618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885" y="1890200"/>
            <a:ext cx="1029358" cy="1197618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049" y="2635357"/>
            <a:ext cx="1029358" cy="11976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84270" y="399171"/>
            <a:ext cx="1087987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6</a:t>
            </a:r>
            <a:endParaRPr lang="en-US" sz="8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5813799"/>
            <a:ext cx="382776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6 је паран број!</a:t>
            </a:r>
            <a:endParaRPr lang="en-US" sz="2800" dirty="0"/>
          </a:p>
        </p:txBody>
      </p:sp>
      <p:sp>
        <p:nvSpPr>
          <p:cNvPr id="4" name="Elipsa 3"/>
          <p:cNvSpPr/>
          <p:nvPr/>
        </p:nvSpPr>
        <p:spPr>
          <a:xfrm>
            <a:off x="1550661" y="1027656"/>
            <a:ext cx="1494103" cy="290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3067450" y="260648"/>
            <a:ext cx="1726784" cy="2916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4709120" y="942006"/>
            <a:ext cx="1440160" cy="27750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76538" y="4866514"/>
            <a:ext cx="57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7704" y="530708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Сви</a:t>
            </a:r>
            <a:r>
              <a:rPr lang="sr-Cyrl-RS" sz="2800" b="1" dirty="0"/>
              <a:t> </a:t>
            </a:r>
            <a:r>
              <a:rPr lang="sr-Cyrl-RS" sz="2800" dirty="0"/>
              <a:t>имају</a:t>
            </a:r>
            <a:r>
              <a:rPr lang="sr-Cyrl-RS" sz="2800" b="1" dirty="0"/>
              <a:t> </a:t>
            </a:r>
            <a:r>
              <a:rPr lang="sr-Cyrl-RS" sz="2800" dirty="0"/>
              <a:t>свога</a:t>
            </a:r>
            <a:r>
              <a:rPr lang="sr-Cyrl-RS" sz="2800" b="1" dirty="0"/>
              <a:t> </a:t>
            </a:r>
            <a:r>
              <a:rPr lang="sr-Cyrl-RS" sz="2800" dirty="0" smtClean="0"/>
              <a:t>пара.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7" grpId="0" animBg="1"/>
      <p:bldP spid="9" grpId="0" animBg="1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83568" y="260648"/>
            <a:ext cx="6253861" cy="3960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7dwarf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7400" y="1475033"/>
            <a:ext cx="5256584" cy="149508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2069468" y="4221088"/>
            <a:ext cx="4032448" cy="1384995"/>
          </a:xfrm>
          <a:prstGeom prst="rect">
            <a:avLst/>
          </a:prstGeom>
          <a:solidFill>
            <a:srgbClr val="E4F634"/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7</a:t>
            </a:r>
          </a:p>
          <a:p>
            <a:r>
              <a:rPr lang="sr-Cyrl-RS" sz="2800" dirty="0" smtClean="0"/>
              <a:t>Број парова: </a:t>
            </a:r>
          </a:p>
          <a:p>
            <a:endParaRPr lang="sr-Cyrl-RS" sz="28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60874" y="620688"/>
            <a:ext cx="1197878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7</a:t>
            </a:r>
            <a:endParaRPr lang="en-US" sz="8800" b="1" dirty="0"/>
          </a:p>
        </p:txBody>
      </p:sp>
      <p:sp>
        <p:nvSpPr>
          <p:cNvPr id="6" name="Pravougaonik 5"/>
          <p:cNvSpPr/>
          <p:nvPr/>
        </p:nvSpPr>
        <p:spPr>
          <a:xfrm>
            <a:off x="2095691" y="5733256"/>
            <a:ext cx="4006225" cy="523220"/>
          </a:xfrm>
          <a:prstGeom prst="rect">
            <a:avLst/>
          </a:prstGeom>
          <a:solidFill>
            <a:srgbClr val="E4F634"/>
          </a:solidFill>
        </p:spPr>
        <p:txBody>
          <a:bodyPr wrap="none">
            <a:spAutoFit/>
          </a:bodyPr>
          <a:lstStyle/>
          <a:p>
            <a:r>
              <a:rPr lang="sr-Cyrl-RS" sz="2800" dirty="0">
                <a:solidFill>
                  <a:srgbClr val="002060"/>
                </a:solidFill>
              </a:rPr>
              <a:t>Број 7 је непаран број!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1187624" y="1196752"/>
            <a:ext cx="1695094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2882718" y="1052736"/>
            <a:ext cx="1689282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4572000" y="1052736"/>
            <a:ext cx="1368152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11960" y="466818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3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69468" y="5087745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0000"/>
                </a:solidFill>
              </a:rPr>
              <a:t>Немају сви свог </a:t>
            </a:r>
            <a:r>
              <a:rPr lang="sr-Cyrl-RS" sz="2800" dirty="0" smtClean="0">
                <a:solidFill>
                  <a:srgbClr val="FF0000"/>
                </a:solidFill>
              </a:rPr>
              <a:t>пара. </a:t>
            </a:r>
            <a:endParaRPr lang="sr-Cyrl-R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41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73289" y="125000"/>
            <a:ext cx="5274510" cy="4030169"/>
          </a:xfrm>
          <a:prstGeom prst="ellipse">
            <a:avLst/>
          </a:prstGeom>
          <a:solidFill>
            <a:srgbClr val="E4F63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71020" y="4235295"/>
            <a:ext cx="3672408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/>
              <a:t>8</a:t>
            </a:r>
            <a:endParaRPr lang="sr-Cyrl-RS" sz="2800" dirty="0" smtClean="0"/>
          </a:p>
          <a:p>
            <a:r>
              <a:rPr lang="sr-Cyrl-RS" sz="2800" dirty="0" smtClean="0"/>
              <a:t>Број парова: </a:t>
            </a:r>
          </a:p>
          <a:p>
            <a:endParaRPr lang="sr-Cyrl-RS" sz="2800" dirty="0" smtClean="0"/>
          </a:p>
        </p:txBody>
      </p:sp>
      <p:pic>
        <p:nvPicPr>
          <p:cNvPr id="16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1486" y="1981464"/>
            <a:ext cx="899604" cy="874415"/>
          </a:xfrm>
          <a:prstGeom prst="rect">
            <a:avLst/>
          </a:prstGeom>
        </p:spPr>
      </p:pic>
      <p:pic>
        <p:nvPicPr>
          <p:cNvPr id="18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9720" y="653019"/>
            <a:ext cx="899604" cy="874415"/>
          </a:xfrm>
          <a:prstGeom prst="rect">
            <a:avLst/>
          </a:prstGeom>
        </p:spPr>
      </p:pic>
      <p:pic>
        <p:nvPicPr>
          <p:cNvPr id="19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0940" y="713719"/>
            <a:ext cx="899604" cy="874415"/>
          </a:xfrm>
          <a:prstGeom prst="rect">
            <a:avLst/>
          </a:prstGeom>
        </p:spPr>
      </p:pic>
      <p:pic>
        <p:nvPicPr>
          <p:cNvPr id="22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216" y="975761"/>
            <a:ext cx="899604" cy="874415"/>
          </a:xfrm>
          <a:prstGeom prst="rect">
            <a:avLst/>
          </a:prstGeom>
        </p:spPr>
      </p:pic>
      <p:pic>
        <p:nvPicPr>
          <p:cNvPr id="23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138" y="2016169"/>
            <a:ext cx="899604" cy="874415"/>
          </a:xfrm>
          <a:prstGeom prst="rect">
            <a:avLst/>
          </a:prstGeom>
        </p:spPr>
      </p:pic>
      <p:pic>
        <p:nvPicPr>
          <p:cNvPr id="24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1880" y="1218401"/>
            <a:ext cx="899604" cy="874415"/>
          </a:xfrm>
          <a:prstGeom prst="rect">
            <a:avLst/>
          </a:prstGeom>
        </p:spPr>
      </p:pic>
      <p:pic>
        <p:nvPicPr>
          <p:cNvPr id="25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7779" y="2662268"/>
            <a:ext cx="899604" cy="874415"/>
          </a:xfrm>
          <a:prstGeom prst="rect">
            <a:avLst/>
          </a:prstGeom>
        </p:spPr>
      </p:pic>
      <p:pic>
        <p:nvPicPr>
          <p:cNvPr id="26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2155" y="2662268"/>
            <a:ext cx="899604" cy="8744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614148" y="689693"/>
            <a:ext cx="96122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8800" b="1" dirty="0" smtClean="0"/>
              <a:t>8</a:t>
            </a:r>
            <a:endParaRPr lang="en-US" sz="8800" b="1" dirty="0"/>
          </a:p>
        </p:txBody>
      </p:sp>
      <p:sp>
        <p:nvSpPr>
          <p:cNvPr id="4" name="Pravougaonik 3"/>
          <p:cNvSpPr/>
          <p:nvPr/>
        </p:nvSpPr>
        <p:spPr>
          <a:xfrm>
            <a:off x="1934748" y="5735581"/>
            <a:ext cx="360868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sr-Cyrl-RS" sz="2800" dirty="0"/>
              <a:t>Број 8 је паран број!</a:t>
            </a:r>
            <a:endParaRPr lang="en-US" sz="2800" dirty="0"/>
          </a:p>
        </p:txBody>
      </p:sp>
      <p:sp>
        <p:nvSpPr>
          <p:cNvPr id="5" name="Elipsa 4"/>
          <p:cNvSpPr/>
          <p:nvPr/>
        </p:nvSpPr>
        <p:spPr>
          <a:xfrm>
            <a:off x="1259632" y="476672"/>
            <a:ext cx="2118147" cy="12961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3660658" y="713719"/>
            <a:ext cx="2060826" cy="18511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1113057" y="1825181"/>
            <a:ext cx="1839900" cy="155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3111386" y="2558604"/>
            <a:ext cx="2160296" cy="13744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76403" y="464469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4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96821" y="5087372"/>
            <a:ext cx="435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Сви имају свог </a:t>
            </a:r>
            <a:r>
              <a:rPr lang="sr-Cyrl-RS" sz="2800" dirty="0" smtClean="0"/>
              <a:t>пара.</a:t>
            </a:r>
            <a:endParaRPr lang="sr-Cyrl-R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9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251</Words>
  <Application>Microsoft Office PowerPoint</Application>
  <PresentationFormat>Prikazivanje na ekranu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PowerPoint prezentacija</vt:lpstr>
      <vt:lpstr>PowerPoint prezentacija</vt:lpstr>
      <vt:lpstr>PowerPoint prezentacija</vt:lpstr>
      <vt:lpstr>PowerPoint prezentacija</vt:lpstr>
      <vt:lpstr>Колико има јабука?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Поновимо!</vt:lpstr>
      <vt:lpstr>ЗАДАТАК ЗА САМОСТАЛАН РАД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то је права наука!</dc:title>
  <dc:creator>acer</dc:creator>
  <cp:lastModifiedBy>MM</cp:lastModifiedBy>
  <cp:revision>55</cp:revision>
  <dcterms:created xsi:type="dcterms:W3CDTF">2016-03-05T10:03:57Z</dcterms:created>
  <dcterms:modified xsi:type="dcterms:W3CDTF">2020-11-11T22:54:19Z</dcterms:modified>
</cp:coreProperties>
</file>