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3" r:id="rId6"/>
    <p:sldId id="265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1A00"/>
    <a:srgbClr val="F8B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3914" autoAdjust="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F13FF-6A16-4BD5-B53E-E21417F08145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1241D-2B62-400B-B3E6-4B70B8B83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8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Cyrl-BA" dirty="0" smtClean="0"/>
              <a:t>Кто</a:t>
            </a:r>
            <a:r>
              <a:rPr lang="bs-Cyrl-BA" baseline="0" dirty="0" smtClean="0"/>
              <a:t> мал</a:t>
            </a:r>
            <a:r>
              <a:rPr lang="ru-RU" baseline="0" dirty="0" smtClean="0"/>
              <a:t>ь</a:t>
            </a:r>
            <a:r>
              <a:rPr lang="bs-Cyrl-BA" baseline="0" dirty="0" smtClean="0"/>
              <a:t>чик папе?  Кто девочка маме и папе?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1241D-2B62-400B-B3E6-4B70B8B830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Cyrl-BA" dirty="0" smtClean="0"/>
              <a:t>Обратите пажњу на изговор слова </a:t>
            </a:r>
            <a:r>
              <a:rPr lang="ru-RU" dirty="0" smtClean="0"/>
              <a:t>я и ё</a:t>
            </a:r>
            <a:r>
              <a:rPr lang="bs-Cyrl-BA" dirty="0" smtClean="0"/>
              <a:t> послије меког знака. Изговарају се као два звзка</a:t>
            </a:r>
            <a:r>
              <a:rPr lang="bs-Cyrl-BA" baseline="0" dirty="0" smtClean="0"/>
              <a:t> –ја,јо  исто као послије самогласника- маја,мајо.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1241D-2B62-400B-B3E6-4B70B8B830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86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0FDC09D-07DE-445E-B425-CD802962C93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F0558A1-DEBF-41E4-85B6-7BCD91D9227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180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C09D-07DE-445E-B425-CD802962C93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58A1-DEBF-41E4-85B6-7BCD91D92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C09D-07DE-445E-B425-CD802962C93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58A1-DEBF-41E4-85B6-7BCD91D92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4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C09D-07DE-445E-B425-CD802962C93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58A1-DEBF-41E4-85B6-7BCD91D92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9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0FDC09D-07DE-445E-B425-CD802962C93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F0558A1-DEBF-41E4-85B6-7BCD91D9227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84555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C09D-07DE-445E-B425-CD802962C93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58A1-DEBF-41E4-85B6-7BCD91D92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24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C09D-07DE-445E-B425-CD802962C93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58A1-DEBF-41E4-85B6-7BCD91D92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989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C09D-07DE-445E-B425-CD802962C93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58A1-DEBF-41E4-85B6-7BCD91D92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4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C09D-07DE-445E-B425-CD802962C93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58A1-DEBF-41E4-85B6-7BCD91D92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5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0FDC09D-07DE-445E-B425-CD802962C93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2F0558A1-DEBF-41E4-85B6-7BCD91D9227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16015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0FDC09D-07DE-445E-B425-CD802962C93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F0558A1-DEBF-41E4-85B6-7BCD91D92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2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0FDC09D-07DE-445E-B425-CD802962C93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F0558A1-DEBF-41E4-85B6-7BCD91D9227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030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9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1877" y="-1168756"/>
            <a:ext cx="5042080" cy="81652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605516" y="5782923"/>
            <a:ext cx="8676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A1A00"/>
                </a:solidFill>
                <a:latin typeface="Bahnschrift" panose="020B0502040204020203" pitchFamily="34" charset="0"/>
              </a:rPr>
              <a:t>ЧЬЯ ЭТО СЕМЬЯ </a:t>
            </a:r>
            <a:r>
              <a:rPr lang="bs-Cyrl-BA" sz="2400" b="1" dirty="0" smtClean="0">
                <a:solidFill>
                  <a:srgbClr val="2A1A00"/>
                </a:solidFill>
                <a:latin typeface="Bahnschrift" panose="020B0502040204020203" pitchFamily="34" charset="0"/>
              </a:rPr>
              <a:t>?</a:t>
            </a:r>
            <a:endParaRPr lang="en-US" sz="2400" b="1" dirty="0">
              <a:solidFill>
                <a:srgbClr val="2A1A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97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47650"/>
            <a:ext cx="11201400" cy="1325563"/>
          </a:xfrm>
        </p:spPr>
        <p:txBody>
          <a:bodyPr/>
          <a:lstStyle/>
          <a:p>
            <a:pPr algn="ctr"/>
            <a:r>
              <a:rPr lang="bs-Cyrl-BA" u="sng" dirty="0" smtClean="0"/>
              <a:t>СЕМ</a:t>
            </a:r>
            <a:r>
              <a:rPr lang="ru-RU" u="sng" dirty="0" smtClean="0"/>
              <a:t>ЬЯ - ПОРОДИЦА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425575" y="2055265"/>
            <a:ext cx="1889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b="1" dirty="0" smtClean="0">
                <a:latin typeface="Bahnschrift" panose="020B0502040204020203" pitchFamily="34" charset="0"/>
              </a:rPr>
              <a:t>РОДИТЕЛИ</a:t>
            </a:r>
            <a:endParaRPr lang="en-US" sz="2400" b="1" dirty="0">
              <a:latin typeface="Bahnschrift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76531" y="2469919"/>
            <a:ext cx="1871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b="1" dirty="0">
                <a:latin typeface="Bahnschrift" panose="020B0502040204020203" pitchFamily="34" charset="0"/>
              </a:rPr>
              <a:t>м</a:t>
            </a:r>
            <a:r>
              <a:rPr lang="bs-Cyrl-BA" sz="2400" b="1" dirty="0" smtClean="0">
                <a:latin typeface="Bahnschrift" panose="020B0502040204020203" pitchFamily="34" charset="0"/>
              </a:rPr>
              <a:t>ама (мат</a:t>
            </a:r>
            <a:r>
              <a:rPr lang="ru-RU" sz="2400" b="1" dirty="0" smtClean="0">
                <a:latin typeface="Bahnschrift" panose="020B0502040204020203" pitchFamily="34" charset="0"/>
              </a:rPr>
              <a:t>ь</a:t>
            </a:r>
            <a:r>
              <a:rPr lang="bs-Cyrl-BA" sz="2400" b="1" dirty="0" smtClean="0">
                <a:latin typeface="Bahnschrift" panose="020B0502040204020203" pitchFamily="34" charset="0"/>
              </a:rPr>
              <a:t>)</a:t>
            </a:r>
            <a:endParaRPr lang="en-US" sz="2400" b="1" dirty="0">
              <a:latin typeface="Bahnschrift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50421" y="1569477"/>
            <a:ext cx="1835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b="1" dirty="0">
                <a:latin typeface="Bahnschrift" panose="020B0502040204020203" pitchFamily="34" charset="0"/>
              </a:rPr>
              <a:t>п</a:t>
            </a:r>
            <a:r>
              <a:rPr lang="bs-Cyrl-BA" sz="2400" b="1" dirty="0" smtClean="0">
                <a:latin typeface="Bahnschrift" panose="020B0502040204020203" pitchFamily="34" charset="0"/>
              </a:rPr>
              <a:t>апа (отец)</a:t>
            </a:r>
            <a:endParaRPr lang="en-US" sz="2400" b="1" dirty="0">
              <a:latin typeface="Bahnschrift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9545" y="4448218"/>
            <a:ext cx="1678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400" b="1" dirty="0" smtClean="0">
                <a:latin typeface="Bahnschrift" panose="020B0502040204020203" pitchFamily="34" charset="0"/>
              </a:rPr>
              <a:t>ДЕТИ</a:t>
            </a:r>
            <a:endParaRPr lang="en-US" sz="2400" b="1" dirty="0">
              <a:latin typeface="Bahnschrift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46297" y="3962725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400" b="1" dirty="0" smtClean="0">
                <a:latin typeface="Bahnschrift" panose="020B0502040204020203" pitchFamily="34" charset="0"/>
              </a:rPr>
              <a:t>с</a:t>
            </a:r>
            <a:r>
              <a:rPr lang="ru-RU" sz="2400" b="1" dirty="0" smtClean="0">
                <a:latin typeface="Bahnschrift" panose="020B0502040204020203" pitchFamily="34" charset="0"/>
              </a:rPr>
              <a:t>ын</a:t>
            </a:r>
            <a:endParaRPr lang="en-US" sz="2400" b="1" dirty="0">
              <a:latin typeface="Bahnschrift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52030" y="4896282"/>
            <a:ext cx="135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400" b="1" dirty="0" smtClean="0">
                <a:latin typeface="Bahnschrift" panose="020B0502040204020203" pitchFamily="34" charset="0"/>
              </a:rPr>
              <a:t>дочка</a:t>
            </a:r>
            <a:endParaRPr lang="en-US" sz="2400" b="1" dirty="0">
              <a:latin typeface="Bahnschrift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8176" y="3981404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b="1" dirty="0" smtClean="0">
                <a:latin typeface="Bahnschrift" panose="020B0502040204020203" pitchFamily="34" charset="0"/>
              </a:rPr>
              <a:t>брат</a:t>
            </a:r>
            <a:endParaRPr lang="en-US" sz="2400" b="1" dirty="0">
              <a:latin typeface="Bahnschrift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4854" y="4853419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b="1" dirty="0" smtClean="0">
                <a:latin typeface="Bahnschrift" panose="020B0502040204020203" pitchFamily="34" charset="0"/>
              </a:rPr>
              <a:t>сестра</a:t>
            </a:r>
            <a:endParaRPr lang="en-US" sz="2400" b="1" dirty="0">
              <a:latin typeface="Bahnschrift" panose="020B0502040204020203" pitchFamily="34" charset="0"/>
            </a:endParaRPr>
          </a:p>
        </p:txBody>
      </p:sp>
      <p:sp>
        <p:nvSpPr>
          <p:cNvPr id="23" name="Left Brace 22"/>
          <p:cNvSpPr/>
          <p:nvPr/>
        </p:nvSpPr>
        <p:spPr>
          <a:xfrm>
            <a:off x="3999187" y="1835222"/>
            <a:ext cx="155448" cy="9144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549" y="2475545"/>
            <a:ext cx="2970675" cy="23008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Left Brace 32"/>
          <p:cNvSpPr/>
          <p:nvPr/>
        </p:nvSpPr>
        <p:spPr>
          <a:xfrm>
            <a:off x="3997846" y="4221851"/>
            <a:ext cx="155448" cy="9144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3231356" y="2211387"/>
            <a:ext cx="742943" cy="173835"/>
            <a:chOff x="3231356" y="2152650"/>
            <a:chExt cx="742943" cy="173835"/>
          </a:xfrm>
        </p:grpSpPr>
        <p:sp>
          <p:nvSpPr>
            <p:cNvPr id="54" name="Isosceles Triangle 53"/>
            <p:cNvSpPr/>
            <p:nvPr/>
          </p:nvSpPr>
          <p:spPr>
            <a:xfrm rot="5400000">
              <a:off x="3800469" y="2152656"/>
              <a:ext cx="173835" cy="173824"/>
            </a:xfrm>
            <a:prstGeom prst="triangle">
              <a:avLst/>
            </a:prstGeom>
            <a:solidFill>
              <a:srgbClr val="F8B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231356" y="2223231"/>
              <a:ext cx="576263" cy="36576"/>
            </a:xfrm>
            <a:prstGeom prst="rect">
              <a:avLst/>
            </a:prstGeom>
            <a:solidFill>
              <a:srgbClr val="F8B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231355" y="4598988"/>
            <a:ext cx="742943" cy="173835"/>
            <a:chOff x="3231356" y="2152650"/>
            <a:chExt cx="742943" cy="173835"/>
          </a:xfrm>
        </p:grpSpPr>
        <p:sp>
          <p:nvSpPr>
            <p:cNvPr id="62" name="Isosceles Triangle 61"/>
            <p:cNvSpPr/>
            <p:nvPr/>
          </p:nvSpPr>
          <p:spPr>
            <a:xfrm rot="5400000">
              <a:off x="3800469" y="2152656"/>
              <a:ext cx="173835" cy="173824"/>
            </a:xfrm>
            <a:prstGeom prst="triangle">
              <a:avLst/>
            </a:prstGeom>
            <a:solidFill>
              <a:srgbClr val="F8B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231356" y="2223231"/>
              <a:ext cx="576263" cy="36576"/>
            </a:xfrm>
            <a:prstGeom prst="rect">
              <a:avLst/>
            </a:prstGeom>
            <a:solidFill>
              <a:srgbClr val="F8B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229335" y="5034819"/>
            <a:ext cx="742943" cy="173835"/>
            <a:chOff x="3231356" y="2152650"/>
            <a:chExt cx="742943" cy="173835"/>
          </a:xfrm>
        </p:grpSpPr>
        <p:sp>
          <p:nvSpPr>
            <p:cNvPr id="68" name="Isosceles Triangle 67"/>
            <p:cNvSpPr/>
            <p:nvPr/>
          </p:nvSpPr>
          <p:spPr>
            <a:xfrm rot="5400000">
              <a:off x="3800469" y="2152656"/>
              <a:ext cx="173835" cy="173824"/>
            </a:xfrm>
            <a:prstGeom prst="triangle">
              <a:avLst/>
            </a:prstGeom>
            <a:solidFill>
              <a:srgbClr val="F8B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231356" y="2223231"/>
              <a:ext cx="576263" cy="36576"/>
            </a:xfrm>
            <a:prstGeom prst="rect">
              <a:avLst/>
            </a:prstGeom>
            <a:solidFill>
              <a:srgbClr val="F8B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237676" y="4148499"/>
            <a:ext cx="742943" cy="173835"/>
            <a:chOff x="3231356" y="2152650"/>
            <a:chExt cx="742943" cy="173835"/>
          </a:xfrm>
        </p:grpSpPr>
        <p:sp>
          <p:nvSpPr>
            <p:cNvPr id="71" name="Isosceles Triangle 70"/>
            <p:cNvSpPr/>
            <p:nvPr/>
          </p:nvSpPr>
          <p:spPr>
            <a:xfrm rot="5400000">
              <a:off x="3800469" y="2152656"/>
              <a:ext cx="173835" cy="173824"/>
            </a:xfrm>
            <a:prstGeom prst="triangle">
              <a:avLst/>
            </a:prstGeom>
            <a:solidFill>
              <a:srgbClr val="F8B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231356" y="2223231"/>
              <a:ext cx="576263" cy="36576"/>
            </a:xfrm>
            <a:prstGeom prst="rect">
              <a:avLst/>
            </a:prstGeom>
            <a:solidFill>
              <a:srgbClr val="F8B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Rectangle 72"/>
          <p:cNvSpPr/>
          <p:nvPr/>
        </p:nvSpPr>
        <p:spPr>
          <a:xfrm>
            <a:off x="7888929" y="2475545"/>
            <a:ext cx="2978295" cy="2300878"/>
          </a:xfrm>
          <a:prstGeom prst="rect">
            <a:avLst/>
          </a:prstGeom>
          <a:noFill/>
          <a:ln w="28575">
            <a:solidFill>
              <a:srgbClr val="F8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858202" y="2437264"/>
            <a:ext cx="3035808" cy="2377440"/>
          </a:xfrm>
          <a:prstGeom prst="rect">
            <a:avLst/>
          </a:prstGeom>
          <a:noFill/>
          <a:ln w="28575">
            <a:solidFill>
              <a:srgbClr val="2A1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7858202" y="4791149"/>
            <a:ext cx="3035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b="1" dirty="0" smtClean="0">
                <a:latin typeface="Bahnschrift" panose="020B0502040204020203" pitchFamily="34" charset="0"/>
              </a:rPr>
              <a:t>СЧАСТЛИВАЯ СЕМЬЯ</a:t>
            </a:r>
            <a:endParaRPr lang="en-US" b="1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94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2210" y="475299"/>
            <a:ext cx="4592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400" b="1" dirty="0">
                <a:latin typeface="Bahnschrift" panose="020B0502040204020203" pitchFamily="34" charset="0"/>
              </a:rPr>
              <a:t>б</a:t>
            </a:r>
            <a:r>
              <a:rPr lang="bs-Cyrl-BA" sz="2400" b="1" dirty="0" smtClean="0">
                <a:latin typeface="Bahnschrift" panose="020B0502040204020203" pitchFamily="34" charset="0"/>
              </a:rPr>
              <a:t>абушка и дедушка</a:t>
            </a:r>
            <a:endParaRPr lang="en-US" sz="2400" b="1" dirty="0">
              <a:latin typeface="Bahnschrif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0" y="5490632"/>
            <a:ext cx="4592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 smtClean="0">
                <a:latin typeface="Bahnschrift" panose="020B0502040204020203" pitchFamily="34" charset="0"/>
              </a:rPr>
              <a:t>д</a:t>
            </a:r>
            <a:r>
              <a:rPr lang="ru-RU" sz="2400" b="1" dirty="0" smtClean="0">
                <a:latin typeface="Bahnschrift" panose="020B0502040204020203" pitchFamily="34" charset="0"/>
              </a:rPr>
              <a:t>ядя</a:t>
            </a:r>
            <a:r>
              <a:rPr lang="sr-Latn-BA" sz="2400" b="1" dirty="0" smtClean="0">
                <a:latin typeface="Bahnschrift" panose="020B0502040204020203" pitchFamily="34" charset="0"/>
              </a:rPr>
              <a:t> </a:t>
            </a:r>
            <a:r>
              <a:rPr lang="bs-Cyrl-BA" sz="2400" b="1" dirty="0" smtClean="0">
                <a:latin typeface="Bahnschrift" panose="020B0502040204020203" pitchFamily="34" charset="0"/>
              </a:rPr>
              <a:t>(тетак, стриц, ујак)</a:t>
            </a:r>
            <a:endParaRPr lang="en-US" sz="2400" b="1" dirty="0">
              <a:latin typeface="Bahnschrif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2210" y="5942698"/>
            <a:ext cx="4592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400" b="1" dirty="0" smtClean="0">
                <a:latin typeface="Bahnschrift" panose="020B0502040204020203" pitchFamily="34" charset="0"/>
              </a:rPr>
              <a:t>т</a:t>
            </a:r>
            <a:r>
              <a:rPr lang="ru-RU" sz="2400" b="1" dirty="0" smtClean="0">
                <a:latin typeface="Bahnschrift" panose="020B0502040204020203" pitchFamily="34" charset="0"/>
              </a:rPr>
              <a:t>ётя</a:t>
            </a:r>
            <a:r>
              <a:rPr lang="bs-Cyrl-BA" sz="2400" b="1" dirty="0" smtClean="0">
                <a:latin typeface="Bahnschrift" panose="020B0502040204020203" pitchFamily="34" charset="0"/>
              </a:rPr>
              <a:t> (тетка,</a:t>
            </a:r>
            <a:r>
              <a:rPr lang="sr-Latn-BA" sz="2400" b="1" dirty="0" smtClean="0">
                <a:latin typeface="Bahnschrift" panose="020B0502040204020203" pitchFamily="34" charset="0"/>
              </a:rPr>
              <a:t> </a:t>
            </a:r>
            <a:r>
              <a:rPr lang="bs-Cyrl-BA" sz="2400" b="1" dirty="0" smtClean="0">
                <a:latin typeface="Bahnschrift" panose="020B0502040204020203" pitchFamily="34" charset="0"/>
              </a:rPr>
              <a:t>стрина,</a:t>
            </a:r>
            <a:r>
              <a:rPr lang="sr-Latn-BA" sz="2400" b="1" dirty="0" smtClean="0">
                <a:latin typeface="Bahnschrift" panose="020B0502040204020203" pitchFamily="34" charset="0"/>
              </a:rPr>
              <a:t> </a:t>
            </a:r>
            <a:r>
              <a:rPr lang="bs-Cyrl-BA" sz="2400" b="1" dirty="0" smtClean="0">
                <a:latin typeface="Bahnschrift" panose="020B0502040204020203" pitchFamily="34" charset="0"/>
              </a:rPr>
              <a:t>ујна)</a:t>
            </a:r>
            <a:endParaRPr lang="en-US" sz="2400" b="1" dirty="0">
              <a:latin typeface="Bahnschrift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929" y="2457824"/>
            <a:ext cx="2978295" cy="230729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432224" y="2755685"/>
            <a:ext cx="4044114" cy="1346630"/>
            <a:chOff x="3236963" y="2852479"/>
            <a:chExt cx="4044114" cy="1346630"/>
          </a:xfrm>
        </p:grpSpPr>
        <p:sp>
          <p:nvSpPr>
            <p:cNvPr id="4" name="TextBox 3"/>
            <p:cNvSpPr txBox="1"/>
            <p:nvPr/>
          </p:nvSpPr>
          <p:spPr>
            <a:xfrm>
              <a:off x="3236963" y="3316340"/>
              <a:ext cx="22300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s-Cyrl-BA" sz="2400" b="1" dirty="0">
                  <a:latin typeface="Bahnschrift" panose="020B0502040204020203" pitchFamily="34" charset="0"/>
                </a:rPr>
                <a:t>в</a:t>
              </a:r>
              <a:r>
                <a:rPr lang="bs-Cyrl-BA" sz="2400" b="1" dirty="0" smtClean="0">
                  <a:latin typeface="Bahnschrift" panose="020B0502040204020203" pitchFamily="34" charset="0"/>
                </a:rPr>
                <a:t>нуки (унуци) </a:t>
              </a:r>
              <a:endParaRPr lang="en-US" sz="2400" b="1" dirty="0">
                <a:latin typeface="Bahnschrift" panose="020B0502040204020203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37050" y="2852479"/>
              <a:ext cx="8370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s-Cyrl-BA" sz="2400" b="1" dirty="0" smtClean="0">
                  <a:latin typeface="Bahnschrift" panose="020B0502040204020203" pitchFamily="34" charset="0"/>
                </a:rPr>
                <a:t>внук</a:t>
              </a:r>
              <a:endParaRPr lang="en-US" sz="2400" b="1" dirty="0">
                <a:latin typeface="Bahnschrift" panose="020B0502040204020203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07358" y="3737444"/>
              <a:ext cx="11737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s-Cyrl-BA" sz="2400" b="1" dirty="0" smtClean="0">
                  <a:latin typeface="Bahnschrift" panose="020B0502040204020203" pitchFamily="34" charset="0"/>
                </a:rPr>
                <a:t>внучка</a:t>
              </a:r>
              <a:endParaRPr lang="en-US" sz="2400" b="1" dirty="0">
                <a:latin typeface="Bahnschrift" panose="020B0502040204020203" pitchFamily="34" charset="0"/>
              </a:endParaRPr>
            </a:p>
          </p:txBody>
        </p:sp>
        <p:sp>
          <p:nvSpPr>
            <p:cNvPr id="12" name="Left Brace 11"/>
            <p:cNvSpPr/>
            <p:nvPr/>
          </p:nvSpPr>
          <p:spPr>
            <a:xfrm>
              <a:off x="5933604" y="3075023"/>
              <a:ext cx="155448" cy="989950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278964" y="3483080"/>
              <a:ext cx="653912" cy="173835"/>
              <a:chOff x="3231356" y="2152650"/>
              <a:chExt cx="742943" cy="173835"/>
            </a:xfrm>
          </p:grpSpPr>
          <p:sp>
            <p:nvSpPr>
              <p:cNvPr id="14" name="Isosceles Triangle 13"/>
              <p:cNvSpPr/>
              <p:nvPr/>
            </p:nvSpPr>
            <p:spPr>
              <a:xfrm rot="5400000">
                <a:off x="3800469" y="2152656"/>
                <a:ext cx="173835" cy="173824"/>
              </a:xfrm>
              <a:prstGeom prst="triangle">
                <a:avLst/>
              </a:prstGeom>
              <a:solidFill>
                <a:srgbClr val="F8B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231356" y="2223231"/>
                <a:ext cx="576263" cy="36576"/>
              </a:xfrm>
              <a:prstGeom prst="rect">
                <a:avLst/>
              </a:prstGeom>
              <a:solidFill>
                <a:srgbClr val="F8B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Rectangle 16"/>
          <p:cNvSpPr/>
          <p:nvPr/>
        </p:nvSpPr>
        <p:spPr>
          <a:xfrm>
            <a:off x="7888929" y="2454035"/>
            <a:ext cx="2978295" cy="2314870"/>
          </a:xfrm>
          <a:prstGeom prst="rect">
            <a:avLst/>
          </a:prstGeom>
          <a:noFill/>
          <a:ln w="28575">
            <a:solidFill>
              <a:srgbClr val="F8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858202" y="2422750"/>
            <a:ext cx="3035808" cy="2377440"/>
          </a:xfrm>
          <a:prstGeom prst="rect">
            <a:avLst/>
          </a:prstGeom>
          <a:noFill/>
          <a:ln w="28575">
            <a:solidFill>
              <a:srgbClr val="2A1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22211" y="120316"/>
            <a:ext cx="4592790" cy="6612993"/>
          </a:xfrm>
          <a:prstGeom prst="rect">
            <a:avLst/>
          </a:prstGeom>
          <a:noFill/>
          <a:ln w="28575">
            <a:solidFill>
              <a:srgbClr val="2A1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13021" y="475299"/>
            <a:ext cx="3032359" cy="491652"/>
          </a:xfrm>
          <a:prstGeom prst="rect">
            <a:avLst/>
          </a:prstGeom>
          <a:noFill/>
          <a:ln w="28575">
            <a:solidFill>
              <a:srgbClr val="F8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524000" y="5541172"/>
            <a:ext cx="3818021" cy="947167"/>
          </a:xfrm>
          <a:prstGeom prst="rect">
            <a:avLst/>
          </a:prstGeom>
          <a:noFill/>
          <a:ln w="28575">
            <a:solidFill>
              <a:srgbClr val="F8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1877" y="-1168756"/>
            <a:ext cx="5042080" cy="81652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605516" y="5782923"/>
            <a:ext cx="8676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A1A00"/>
                </a:solidFill>
                <a:latin typeface="Bahnschrift" panose="020B0502040204020203" pitchFamily="34" charset="0"/>
              </a:rPr>
              <a:t>ЧЬЯ ЭТО СЕМЬЯ </a:t>
            </a:r>
            <a:r>
              <a:rPr lang="bs-Cyrl-BA" sz="2400" b="1" dirty="0" smtClean="0">
                <a:solidFill>
                  <a:srgbClr val="2A1A00"/>
                </a:solidFill>
                <a:latin typeface="Bahnschrift" panose="020B0502040204020203" pitchFamily="34" charset="0"/>
              </a:rPr>
              <a:t>?</a:t>
            </a:r>
            <a:endParaRPr lang="en-US" sz="2400" b="1" dirty="0">
              <a:solidFill>
                <a:srgbClr val="2A1A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7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0618" y="265759"/>
            <a:ext cx="10178322" cy="1492132"/>
          </a:xfrm>
        </p:spPr>
        <p:txBody>
          <a:bodyPr>
            <a:normAutofit/>
          </a:bodyPr>
          <a:lstStyle/>
          <a:p>
            <a:r>
              <a:rPr lang="bs-Cyrl-BA" sz="4000" dirty="0" smtClean="0"/>
              <a:t>Им</a:t>
            </a:r>
            <a:r>
              <a:rPr lang="ru-RU" sz="4000" dirty="0" smtClean="0"/>
              <a:t>я</a:t>
            </a:r>
            <a:r>
              <a:rPr lang="bs-Cyrl-BA" sz="4000" dirty="0" smtClean="0"/>
              <a:t>  - отчество - фамили</a:t>
            </a:r>
            <a:r>
              <a:rPr lang="ru-RU" sz="4000" dirty="0" smtClean="0"/>
              <a:t>я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8" t="41246" r="24974" b="12881"/>
          <a:stretch/>
        </p:blipFill>
        <p:spPr>
          <a:xfrm>
            <a:off x="1422139" y="1614433"/>
            <a:ext cx="2138479" cy="2423608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189" y="3406138"/>
            <a:ext cx="7621" cy="45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6" t="19394" r="11481" b="43636"/>
          <a:stretch/>
        </p:blipFill>
        <p:spPr>
          <a:xfrm>
            <a:off x="1422139" y="4267199"/>
            <a:ext cx="2203223" cy="22153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6497" y="3658545"/>
            <a:ext cx="7240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 smtClean="0"/>
              <a:t>Егор  Николаевич  Доронин,папин брат и Вовин д</a:t>
            </a:r>
            <a:r>
              <a:rPr lang="ru-RU" sz="2400" dirty="0" smtClean="0"/>
              <a:t>ядя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786497" y="6020864"/>
            <a:ext cx="7643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 smtClean="0"/>
              <a:t>Соф</a:t>
            </a:r>
            <a:r>
              <a:rPr lang="ru-RU" sz="2400" dirty="0" smtClean="0"/>
              <a:t>ья</a:t>
            </a:r>
            <a:r>
              <a:rPr lang="bs-Cyrl-BA" sz="2400" dirty="0" smtClean="0"/>
              <a:t> Борисовна Гул</a:t>
            </a:r>
            <a:r>
              <a:rPr lang="ru-RU" sz="2400" dirty="0" smtClean="0"/>
              <a:t>я</a:t>
            </a:r>
            <a:r>
              <a:rPr lang="bs-Cyrl-BA" sz="2400" dirty="0" smtClean="0"/>
              <a:t>ева,мамина сестра и Вовина т</a:t>
            </a:r>
            <a:r>
              <a:rPr lang="ru-RU" sz="2400" dirty="0" smtClean="0"/>
              <a:t>ётя.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137564" y="1047287"/>
            <a:ext cx="4543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/>
              <a:t>и</a:t>
            </a:r>
            <a:r>
              <a:rPr lang="bs-Cyrl-BA" sz="2400" dirty="0" smtClean="0"/>
              <a:t>ме – презиме по оцу --  презиме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910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9657" y="540327"/>
            <a:ext cx="2892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b="1" dirty="0" smtClean="0">
                <a:solidFill>
                  <a:srgbClr val="2A1A00"/>
                </a:solidFill>
                <a:latin typeface="Bahnschrift" panose="020B0502040204020203" pitchFamily="34" charset="0"/>
              </a:rPr>
              <a:t>Вопрос</a:t>
            </a:r>
            <a:r>
              <a:rPr lang="ru-RU" sz="2400" b="1" dirty="0" smtClean="0">
                <a:solidFill>
                  <a:srgbClr val="2A1A00"/>
                </a:solidFill>
                <a:latin typeface="Bahnschrift" panose="020B0502040204020203" pitchFamily="34" charset="0"/>
              </a:rPr>
              <a:t>ы</a:t>
            </a:r>
            <a:r>
              <a:rPr lang="en-US" sz="2400" b="1" dirty="0">
                <a:solidFill>
                  <a:srgbClr val="2A1A00"/>
                </a:solidFill>
                <a:latin typeface="Bahnschrift" panose="020B0502040204020203" pitchFamily="34" charset="0"/>
              </a:rPr>
              <a:t> </a:t>
            </a:r>
            <a:r>
              <a:rPr lang="bs-Cyrl-BA" sz="2400" b="1" dirty="0" smtClean="0">
                <a:solidFill>
                  <a:srgbClr val="2A1A00"/>
                </a:solidFill>
                <a:latin typeface="Bahnschrift" panose="020B0502040204020203" pitchFamily="34" charset="0"/>
              </a:rPr>
              <a:t>(питања):</a:t>
            </a:r>
            <a:endParaRPr lang="en-US" sz="2400" b="1" dirty="0">
              <a:solidFill>
                <a:srgbClr val="2A1A00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64657" y="591396"/>
            <a:ext cx="2935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400" b="1" dirty="0" smtClean="0">
                <a:solidFill>
                  <a:srgbClr val="2A1A00"/>
                </a:solidFill>
                <a:latin typeface="Bahnschrift" panose="020B0502040204020203" pitchFamily="34" charset="0"/>
              </a:rPr>
              <a:t>Ответ</a:t>
            </a:r>
            <a:r>
              <a:rPr lang="ru-RU" sz="2400" b="1" dirty="0" smtClean="0">
                <a:solidFill>
                  <a:srgbClr val="2A1A00"/>
                </a:solidFill>
                <a:latin typeface="Bahnschrift" panose="020B0502040204020203" pitchFamily="34" charset="0"/>
              </a:rPr>
              <a:t>ы</a:t>
            </a:r>
            <a:r>
              <a:rPr lang="bs-Cyrl-BA" sz="2400" b="1" dirty="0" smtClean="0">
                <a:solidFill>
                  <a:srgbClr val="2A1A00"/>
                </a:solidFill>
                <a:latin typeface="Bahnschrift" panose="020B0502040204020203" pitchFamily="34" charset="0"/>
              </a:rPr>
              <a:t> (одговори):</a:t>
            </a:r>
            <a:endParaRPr lang="en-US" sz="2400" b="1" dirty="0">
              <a:solidFill>
                <a:srgbClr val="2A1A00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80803" y="2243642"/>
            <a:ext cx="3431552" cy="2730242"/>
            <a:chOff x="1946563" y="2264218"/>
            <a:chExt cx="3431552" cy="2730242"/>
          </a:xfrm>
        </p:grpSpPr>
        <p:sp>
          <p:nvSpPr>
            <p:cNvPr id="5" name="Rectangle 4"/>
            <p:cNvSpPr/>
            <p:nvPr/>
          </p:nvSpPr>
          <p:spPr>
            <a:xfrm>
              <a:off x="1946563" y="2264218"/>
              <a:ext cx="3431552" cy="519173"/>
            </a:xfrm>
            <a:prstGeom prst="rect">
              <a:avLst/>
            </a:prstGeom>
            <a:noFill/>
            <a:ln w="28575">
              <a:solidFill>
                <a:srgbClr val="F8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b="1" dirty="0" smtClean="0">
                  <a:solidFill>
                    <a:srgbClr val="2A1A00"/>
                  </a:solidFill>
                  <a:latin typeface="Bahnschrift" panose="020B0502040204020203" pitchFamily="34" charset="0"/>
                </a:rPr>
                <a:t> </a:t>
              </a:r>
              <a:r>
                <a:rPr lang="bs-Cyrl-BA" sz="2400" b="1" u="sng" dirty="0" smtClean="0">
                  <a:solidFill>
                    <a:srgbClr val="2A1A00"/>
                  </a:solidFill>
                  <a:latin typeface="Bahnschrift" panose="020B0502040204020203" pitchFamily="34" charset="0"/>
                </a:rPr>
                <a:t>Че</a:t>
              </a:r>
              <a:r>
                <a:rPr lang="ru-RU" sz="2400" b="1" u="sng" dirty="0">
                  <a:solidFill>
                    <a:srgbClr val="2A1A00"/>
                  </a:solidFill>
                  <a:latin typeface="Bahnschrift" panose="020B0502040204020203" pitchFamily="34" charset="0"/>
                </a:rPr>
                <a:t>й</a:t>
              </a:r>
              <a:r>
                <a:rPr lang="ru-RU" sz="2400" b="1" dirty="0">
                  <a:solidFill>
                    <a:srgbClr val="2A1A00"/>
                  </a:solidFill>
                  <a:latin typeface="Bahnschrift" panose="020B0502040204020203" pitchFamily="34" charset="0"/>
                </a:rPr>
                <a:t> </a:t>
              </a:r>
              <a:r>
                <a:rPr lang="ru-RU" sz="2400" b="1" dirty="0" smtClean="0">
                  <a:solidFill>
                    <a:srgbClr val="2A1A00"/>
                  </a:solidFill>
                  <a:latin typeface="Bahnschrift" panose="020B0502040204020203" pitchFamily="34" charset="0"/>
                </a:rPr>
                <a:t>это</a:t>
              </a:r>
              <a:r>
                <a:rPr lang="en-US" sz="2400" b="1" dirty="0">
                  <a:solidFill>
                    <a:srgbClr val="2A1A00"/>
                  </a:solidFill>
                  <a:latin typeface="Bahnschrift" panose="020B0502040204020203" pitchFamily="34" charset="0"/>
                </a:rPr>
                <a:t> </a:t>
              </a:r>
              <a:r>
                <a:rPr lang="bs-Cyrl-BA" sz="2400" b="1" dirty="0" smtClean="0">
                  <a:solidFill>
                    <a:srgbClr val="2A1A00"/>
                  </a:solidFill>
                  <a:latin typeface="Bahnschrift" panose="020B0502040204020203" pitchFamily="34" charset="0"/>
                </a:rPr>
                <a:t>брат </a:t>
              </a:r>
              <a:r>
                <a:rPr lang="bs-Cyrl-BA" sz="2400" b="1" dirty="0">
                  <a:solidFill>
                    <a:srgbClr val="2A1A00"/>
                  </a:solidFill>
                  <a:latin typeface="Bahnschrift" panose="020B0502040204020203" pitchFamily="34" charset="0"/>
                </a:rPr>
                <a:t>?</a:t>
              </a:r>
              <a:endParaRPr lang="en-US" sz="2400" b="1" dirty="0">
                <a:solidFill>
                  <a:srgbClr val="2A1A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46563" y="2987927"/>
              <a:ext cx="3431552" cy="519173"/>
            </a:xfrm>
            <a:prstGeom prst="rect">
              <a:avLst/>
            </a:prstGeom>
            <a:noFill/>
            <a:ln w="28575">
              <a:solidFill>
                <a:srgbClr val="F8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b="1" dirty="0">
                  <a:solidFill>
                    <a:srgbClr val="2A1A00"/>
                  </a:solidFill>
                  <a:latin typeface="Bahnschrift" panose="020B0502040204020203" pitchFamily="34" charset="0"/>
                </a:rPr>
                <a:t> </a:t>
              </a:r>
              <a:r>
                <a:rPr lang="ru-RU" sz="2400" b="1" u="sng" dirty="0" smtClean="0">
                  <a:solidFill>
                    <a:srgbClr val="2A1A00"/>
                  </a:solidFill>
                  <a:latin typeface="Bahnschrift" panose="020B0502040204020203" pitchFamily="34" charset="0"/>
                </a:rPr>
                <a:t>Чья</a:t>
              </a:r>
              <a:r>
                <a:rPr lang="ru-RU" sz="2400" b="1" dirty="0" smtClean="0">
                  <a:solidFill>
                    <a:srgbClr val="2A1A00"/>
                  </a:solidFill>
                  <a:latin typeface="Bahnschrift" panose="020B0502040204020203" pitchFamily="34" charset="0"/>
                </a:rPr>
                <a:t> это</a:t>
              </a:r>
              <a:r>
                <a:rPr lang="bs-Cyrl-BA" sz="2400" b="1" dirty="0" smtClean="0">
                  <a:solidFill>
                    <a:srgbClr val="2A1A00"/>
                  </a:solidFill>
                  <a:latin typeface="Bahnschrift" panose="020B0502040204020203" pitchFamily="34" charset="0"/>
                </a:rPr>
                <a:t> сестра </a:t>
              </a:r>
              <a:r>
                <a:rPr lang="bs-Cyrl-BA" sz="2400" b="1" dirty="0">
                  <a:solidFill>
                    <a:srgbClr val="2A1A00"/>
                  </a:solidFill>
                  <a:latin typeface="Bahnschrift" panose="020B0502040204020203" pitchFamily="34" charset="0"/>
                </a:rPr>
                <a:t>?</a:t>
              </a:r>
              <a:endParaRPr lang="en-US" sz="2400" b="1" dirty="0">
                <a:solidFill>
                  <a:srgbClr val="2A1A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46563" y="3731607"/>
              <a:ext cx="3431552" cy="519173"/>
            </a:xfrm>
            <a:prstGeom prst="rect">
              <a:avLst/>
            </a:prstGeom>
            <a:noFill/>
            <a:ln w="28575">
              <a:solidFill>
                <a:srgbClr val="F8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b="1" dirty="0" smtClean="0">
                  <a:solidFill>
                    <a:srgbClr val="2A1A00"/>
                  </a:solidFill>
                  <a:latin typeface="Bahnschrift" panose="020B0502040204020203" pitchFamily="34" charset="0"/>
                </a:rPr>
                <a:t> </a:t>
              </a:r>
              <a:r>
                <a:rPr lang="bs-Cyrl-BA" sz="2400" b="1" u="sng" dirty="0" smtClean="0">
                  <a:solidFill>
                    <a:srgbClr val="2A1A00"/>
                  </a:solidFill>
                  <a:latin typeface="Bahnschrift" panose="020B0502040204020203" pitchFamily="34" charset="0"/>
                </a:rPr>
                <a:t>Чьё</a:t>
              </a:r>
              <a:r>
                <a:rPr lang="bs-Cyrl-BA" sz="2400" b="1" dirty="0" smtClean="0">
                  <a:solidFill>
                    <a:srgbClr val="2A1A00"/>
                  </a:solidFill>
                  <a:latin typeface="Bahnschrift" panose="020B0502040204020203" pitchFamily="34" charset="0"/>
                </a:rPr>
                <a:t> это</a:t>
              </a:r>
              <a:r>
                <a:rPr lang="en-US" sz="2400" b="1" dirty="0" smtClean="0">
                  <a:solidFill>
                    <a:srgbClr val="2A1A00"/>
                  </a:solidFill>
                  <a:latin typeface="Bahnschrift" panose="020B0502040204020203" pitchFamily="34" charset="0"/>
                </a:rPr>
                <a:t> </a:t>
              </a:r>
              <a:r>
                <a:rPr lang="bs-Cyrl-BA" sz="2400" b="1" dirty="0" smtClean="0">
                  <a:solidFill>
                    <a:srgbClr val="2A1A00"/>
                  </a:solidFill>
                  <a:latin typeface="Bahnschrift" panose="020B0502040204020203" pitchFamily="34" charset="0"/>
                </a:rPr>
                <a:t>перо </a:t>
              </a:r>
              <a:r>
                <a:rPr lang="bs-Cyrl-BA" sz="2400" b="1" dirty="0">
                  <a:solidFill>
                    <a:srgbClr val="2A1A00"/>
                  </a:solidFill>
                  <a:latin typeface="Bahnschrift" panose="020B0502040204020203" pitchFamily="34" charset="0"/>
                </a:rPr>
                <a:t>?</a:t>
              </a:r>
              <a:endParaRPr lang="en-US" sz="2400" b="1" dirty="0">
                <a:solidFill>
                  <a:srgbClr val="2A1A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46563" y="4475287"/>
              <a:ext cx="3431552" cy="519173"/>
            </a:xfrm>
            <a:prstGeom prst="rect">
              <a:avLst/>
            </a:prstGeom>
            <a:noFill/>
            <a:ln w="28575">
              <a:solidFill>
                <a:srgbClr val="F8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b="1" dirty="0" smtClean="0">
                  <a:solidFill>
                    <a:srgbClr val="2A1A00"/>
                  </a:solidFill>
                  <a:latin typeface="Bahnschrift" panose="020B0502040204020203" pitchFamily="34" charset="0"/>
                </a:rPr>
                <a:t> </a:t>
              </a:r>
              <a:r>
                <a:rPr lang="ru-RU" sz="2400" b="1" u="sng" dirty="0" smtClean="0">
                  <a:solidFill>
                    <a:srgbClr val="2A1A00"/>
                  </a:solidFill>
                  <a:latin typeface="Bahnschrift" panose="020B0502040204020203" pitchFamily="34" charset="0"/>
                </a:rPr>
                <a:t>Чьи</a:t>
              </a:r>
              <a:r>
                <a:rPr lang="ru-RU" sz="2400" b="1" dirty="0" smtClean="0">
                  <a:solidFill>
                    <a:srgbClr val="2A1A00"/>
                  </a:solidFill>
                  <a:latin typeface="Bahnschrift" panose="020B0502040204020203" pitchFamily="34" charset="0"/>
                </a:rPr>
                <a:t> это </a:t>
              </a:r>
              <a:r>
                <a:rPr lang="bs-Cyrl-BA" sz="2400" b="1" dirty="0" smtClean="0">
                  <a:solidFill>
                    <a:srgbClr val="2A1A00"/>
                  </a:solidFill>
                  <a:latin typeface="Bahnschrift" panose="020B0502040204020203" pitchFamily="34" charset="0"/>
                </a:rPr>
                <a:t>родители</a:t>
              </a:r>
              <a:r>
                <a:rPr lang="en-US" sz="2400" b="1" dirty="0" smtClean="0">
                  <a:solidFill>
                    <a:srgbClr val="2A1A00"/>
                  </a:solidFill>
                  <a:latin typeface="Bahnschrift" panose="020B0502040204020203" pitchFamily="34" charset="0"/>
                </a:rPr>
                <a:t> </a:t>
              </a:r>
              <a:r>
                <a:rPr lang="bs-Cyrl-BA" sz="2400" b="1" dirty="0" smtClean="0">
                  <a:solidFill>
                    <a:srgbClr val="2A1A00"/>
                  </a:solidFill>
                  <a:latin typeface="Bahnschrift" panose="020B0502040204020203" pitchFamily="34" charset="0"/>
                </a:rPr>
                <a:t>?</a:t>
              </a:r>
              <a:endParaRPr lang="en-US" sz="2400" b="1" dirty="0">
                <a:solidFill>
                  <a:srgbClr val="2A1A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116734" y="2246759"/>
            <a:ext cx="3431552" cy="2730242"/>
            <a:chOff x="7116734" y="1772343"/>
            <a:chExt cx="3431552" cy="2730242"/>
          </a:xfrm>
        </p:grpSpPr>
        <p:sp>
          <p:nvSpPr>
            <p:cNvPr id="15" name="Rectangle 14"/>
            <p:cNvSpPr/>
            <p:nvPr/>
          </p:nvSpPr>
          <p:spPr>
            <a:xfrm>
              <a:off x="7116734" y="1772343"/>
              <a:ext cx="3431552" cy="519173"/>
            </a:xfrm>
            <a:prstGeom prst="rect">
              <a:avLst/>
            </a:prstGeom>
            <a:noFill/>
            <a:ln w="28575">
              <a:solidFill>
                <a:srgbClr val="F8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ru-RU" sz="2400" b="1" dirty="0" smtClean="0">
                  <a:solidFill>
                    <a:srgbClr val="2A1A00"/>
                  </a:solidFill>
                  <a:latin typeface="Bahnschrift" panose="020B0502040204020203" pitchFamily="34" charset="0"/>
                </a:rPr>
                <a:t>Это</a:t>
              </a:r>
              <a:r>
                <a:rPr lang="en-US" sz="2400" b="1" dirty="0" smtClean="0">
                  <a:solidFill>
                    <a:srgbClr val="2A1A00"/>
                  </a:solidFill>
                  <a:latin typeface="Bahnschrift" panose="020B0502040204020203" pitchFamily="34" charset="0"/>
                </a:rPr>
                <a:t> </a:t>
              </a:r>
              <a:r>
                <a:rPr lang="ru-RU" sz="2400" b="1" u="sng" dirty="0" smtClean="0">
                  <a:solidFill>
                    <a:srgbClr val="2A1A00"/>
                  </a:solidFill>
                  <a:latin typeface="Bahnschrift" panose="020B0502040204020203" pitchFamily="34" charset="0"/>
                </a:rPr>
                <a:t>мой</a:t>
              </a:r>
              <a:r>
                <a:rPr lang="ru-RU" sz="2400" b="1" dirty="0" smtClean="0">
                  <a:solidFill>
                    <a:srgbClr val="2A1A00"/>
                  </a:solidFill>
                  <a:latin typeface="Bahnschrift" panose="020B0502040204020203" pitchFamily="34" charset="0"/>
                </a:rPr>
                <a:t> брат</a:t>
              </a:r>
              <a:r>
                <a:rPr lang="ru-RU" sz="2400" b="1" dirty="0">
                  <a:solidFill>
                    <a:srgbClr val="2A1A00"/>
                  </a:solidFill>
                  <a:latin typeface="Bahnschrift" panose="020B0502040204020203" pitchFamily="34" charset="0"/>
                </a:rPr>
                <a:t>.</a:t>
              </a:r>
              <a:endParaRPr lang="ru-RU" sz="2400" b="1" u="sng" dirty="0">
                <a:solidFill>
                  <a:srgbClr val="2A1A00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116734" y="2496052"/>
              <a:ext cx="3431552" cy="519173"/>
            </a:xfrm>
            <a:prstGeom prst="rect">
              <a:avLst/>
            </a:prstGeom>
            <a:noFill/>
            <a:ln w="28575">
              <a:solidFill>
                <a:srgbClr val="F8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ru-RU" sz="2400" b="1" dirty="0">
                  <a:solidFill>
                    <a:srgbClr val="2A1A00"/>
                  </a:solidFill>
                  <a:latin typeface="Bahnschrift" panose="020B0502040204020203" pitchFamily="34" charset="0"/>
                </a:rPr>
                <a:t>Это </a:t>
              </a:r>
              <a:r>
                <a:rPr lang="ru-RU" sz="2400" b="1" u="sng" dirty="0" smtClean="0">
                  <a:solidFill>
                    <a:srgbClr val="2A1A00"/>
                  </a:solidFill>
                  <a:latin typeface="Bahnschrift" panose="020B0502040204020203" pitchFamily="34" charset="0"/>
                </a:rPr>
                <a:t>моя</a:t>
              </a:r>
              <a:r>
                <a:rPr lang="ru-RU" sz="2400" b="1" dirty="0" smtClean="0">
                  <a:solidFill>
                    <a:srgbClr val="2A1A00"/>
                  </a:solidFill>
                  <a:latin typeface="Bahnschrift" panose="020B0502040204020203" pitchFamily="34" charset="0"/>
                </a:rPr>
                <a:t> </a:t>
              </a:r>
              <a:r>
                <a:rPr lang="bs-Cyrl-BA" sz="2400" b="1" dirty="0" smtClean="0">
                  <a:solidFill>
                    <a:srgbClr val="2A1A00"/>
                  </a:solidFill>
                  <a:latin typeface="Bahnschrift" panose="020B0502040204020203" pitchFamily="34" charset="0"/>
                </a:rPr>
                <a:t>сестра</a:t>
              </a:r>
              <a:r>
                <a:rPr lang="en-US" sz="2400" b="1" dirty="0" smtClean="0">
                  <a:solidFill>
                    <a:srgbClr val="2A1A00"/>
                  </a:solidFill>
                  <a:latin typeface="Bahnschrift" panose="020B0502040204020203" pitchFamily="34" charset="0"/>
                </a:rPr>
                <a:t>.</a:t>
              </a:r>
              <a:endParaRPr lang="bs-Cyrl-BA" sz="2400" b="1" dirty="0">
                <a:solidFill>
                  <a:srgbClr val="2A1A00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116734" y="3239732"/>
              <a:ext cx="3431552" cy="519173"/>
            </a:xfrm>
            <a:prstGeom prst="rect">
              <a:avLst/>
            </a:prstGeom>
            <a:noFill/>
            <a:ln w="28575">
              <a:solidFill>
                <a:srgbClr val="F8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sz="2400" b="1" dirty="0">
                  <a:solidFill>
                    <a:srgbClr val="2A1A00"/>
                  </a:solidFill>
                  <a:latin typeface="Bahnschrift" panose="020B0502040204020203" pitchFamily="34" charset="0"/>
                </a:rPr>
                <a:t> </a:t>
              </a:r>
              <a:r>
                <a:rPr lang="ru-RU" sz="2400" b="1" dirty="0">
                  <a:solidFill>
                    <a:srgbClr val="2A1A00"/>
                  </a:solidFill>
                  <a:latin typeface="Bahnschrift" panose="020B0502040204020203" pitchFamily="34" charset="0"/>
                </a:rPr>
                <a:t>Это </a:t>
              </a:r>
              <a:r>
                <a:rPr lang="ru-RU" sz="2400" b="1" u="sng" dirty="0" smtClean="0">
                  <a:solidFill>
                    <a:srgbClr val="2A1A00"/>
                  </a:solidFill>
                  <a:latin typeface="Bahnschrift" panose="020B0502040204020203" pitchFamily="34" charset="0"/>
                </a:rPr>
                <a:t>моё</a:t>
              </a:r>
              <a:r>
                <a:rPr lang="ru-RU" sz="2400" b="1" dirty="0" smtClean="0">
                  <a:solidFill>
                    <a:srgbClr val="2A1A00"/>
                  </a:solidFill>
                  <a:latin typeface="Bahnschrift" panose="020B0502040204020203" pitchFamily="34" charset="0"/>
                </a:rPr>
                <a:t> перо</a:t>
              </a:r>
              <a:r>
                <a:rPr lang="ru-RU" sz="2400" b="1" dirty="0">
                  <a:solidFill>
                    <a:srgbClr val="2A1A00"/>
                  </a:solidFill>
                  <a:latin typeface="Bahnschrift" panose="020B0502040204020203" pitchFamily="34" charset="0"/>
                </a:rPr>
                <a:t>.</a:t>
              </a:r>
              <a:endParaRPr lang="en-US" sz="2400" b="1" dirty="0">
                <a:solidFill>
                  <a:srgbClr val="2A1A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16734" y="3983412"/>
              <a:ext cx="3431552" cy="519173"/>
            </a:xfrm>
            <a:prstGeom prst="rect">
              <a:avLst/>
            </a:prstGeom>
            <a:noFill/>
            <a:ln w="28575">
              <a:solidFill>
                <a:srgbClr val="F8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ru-RU" sz="2400" b="1" dirty="0" smtClean="0">
                  <a:solidFill>
                    <a:srgbClr val="2A1A00"/>
                  </a:solidFill>
                  <a:latin typeface="Bahnschrift" panose="020B0502040204020203" pitchFamily="34" charset="0"/>
                </a:rPr>
                <a:t>Это </a:t>
              </a:r>
              <a:r>
                <a:rPr lang="bs-Cyrl-BA" sz="2400" b="1" u="sng" dirty="0">
                  <a:solidFill>
                    <a:srgbClr val="2A1A00"/>
                  </a:solidFill>
                  <a:latin typeface="Bahnschrift" panose="020B0502040204020203" pitchFamily="34" charset="0"/>
                </a:rPr>
                <a:t>мои</a:t>
              </a:r>
              <a:r>
                <a:rPr lang="bs-Cyrl-BA" sz="2400" b="1" dirty="0">
                  <a:solidFill>
                    <a:srgbClr val="2A1A00"/>
                  </a:solidFill>
                  <a:latin typeface="Bahnschrift" panose="020B0502040204020203" pitchFamily="34" charset="0"/>
                </a:rPr>
                <a:t> </a:t>
              </a:r>
              <a:r>
                <a:rPr lang="bs-Cyrl-BA" sz="2400" b="1" dirty="0" smtClean="0">
                  <a:solidFill>
                    <a:srgbClr val="2A1A00"/>
                  </a:solidFill>
                  <a:latin typeface="Bahnschrift" panose="020B0502040204020203" pitchFamily="34" charset="0"/>
                </a:rPr>
                <a:t>родители</a:t>
              </a:r>
              <a:r>
                <a:rPr lang="bs-Cyrl-BA" sz="2400" b="1" dirty="0">
                  <a:solidFill>
                    <a:srgbClr val="2A1A00"/>
                  </a:solidFill>
                  <a:latin typeface="Bahnschrift" panose="020B0502040204020203" pitchFamily="34" charset="0"/>
                </a:rPr>
                <a:t>.</a:t>
              </a:r>
              <a:endParaRPr lang="en-US" sz="2400" b="1" u="sng" dirty="0">
                <a:solidFill>
                  <a:srgbClr val="2A1A00"/>
                </a:solidFill>
                <a:latin typeface="Bahnschrift" panose="020B0502040204020203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rot="5400000">
            <a:off x="2838190" y="1271416"/>
            <a:ext cx="742943" cy="173835"/>
            <a:chOff x="3231356" y="2152650"/>
            <a:chExt cx="742943" cy="173835"/>
          </a:xfrm>
        </p:grpSpPr>
        <p:sp>
          <p:nvSpPr>
            <p:cNvPr id="20" name="Isosceles Triangle 19"/>
            <p:cNvSpPr/>
            <p:nvPr/>
          </p:nvSpPr>
          <p:spPr>
            <a:xfrm rot="5400000">
              <a:off x="3800469" y="2152656"/>
              <a:ext cx="173835" cy="173824"/>
            </a:xfrm>
            <a:prstGeom prst="triangle">
              <a:avLst/>
            </a:prstGeom>
            <a:solidFill>
              <a:srgbClr val="F8B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231356" y="2223231"/>
              <a:ext cx="576263" cy="36576"/>
            </a:xfrm>
            <a:prstGeom prst="rect">
              <a:avLst/>
            </a:prstGeom>
            <a:solidFill>
              <a:srgbClr val="F8B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Double Brace 23"/>
          <p:cNvSpPr/>
          <p:nvPr/>
        </p:nvSpPr>
        <p:spPr>
          <a:xfrm>
            <a:off x="970574" y="1652504"/>
            <a:ext cx="4652010" cy="3959626"/>
          </a:xfrm>
          <a:prstGeom prst="bracePair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 rot="5400000">
            <a:off x="8617511" y="1315317"/>
            <a:ext cx="742943" cy="173835"/>
            <a:chOff x="3231356" y="2152650"/>
            <a:chExt cx="742943" cy="173835"/>
          </a:xfrm>
        </p:grpSpPr>
        <p:sp>
          <p:nvSpPr>
            <p:cNvPr id="26" name="Isosceles Triangle 25"/>
            <p:cNvSpPr/>
            <p:nvPr/>
          </p:nvSpPr>
          <p:spPr>
            <a:xfrm rot="5400000">
              <a:off x="3800469" y="2152656"/>
              <a:ext cx="173835" cy="173824"/>
            </a:xfrm>
            <a:prstGeom prst="triangle">
              <a:avLst/>
            </a:prstGeom>
            <a:solidFill>
              <a:srgbClr val="F8B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231356" y="2223231"/>
              <a:ext cx="576263" cy="36576"/>
            </a:xfrm>
            <a:prstGeom prst="rect">
              <a:avLst/>
            </a:prstGeom>
            <a:solidFill>
              <a:srgbClr val="F8B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Double Brace 27"/>
          <p:cNvSpPr/>
          <p:nvPr/>
        </p:nvSpPr>
        <p:spPr>
          <a:xfrm>
            <a:off x="6506505" y="1652505"/>
            <a:ext cx="4652010" cy="3959626"/>
          </a:xfrm>
          <a:prstGeom prst="bracePair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8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85900" y="80010"/>
            <a:ext cx="9132570" cy="149733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BA" sz="3600" b="1" u="sng" dirty="0" smtClean="0">
                <a:solidFill>
                  <a:srgbClr val="2A1A00"/>
                </a:solidFill>
                <a:latin typeface="Bahnschrift" panose="020B0502040204020203" pitchFamily="34" charset="0"/>
              </a:rPr>
              <a:t>Задание на дом</a:t>
            </a:r>
            <a:endParaRPr lang="en-US" sz="3600" b="1" u="sng" dirty="0">
              <a:solidFill>
                <a:srgbClr val="2A1A00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8840" y="1811655"/>
            <a:ext cx="7955280" cy="403479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s-Cyrl-BA" sz="2800" b="1" u="dotted" dirty="0">
                <a:solidFill>
                  <a:srgbClr val="2A1A00"/>
                </a:solidFill>
                <a:uFill>
                  <a:solidFill>
                    <a:srgbClr val="F8B323"/>
                  </a:solidFill>
                </a:uFill>
                <a:latin typeface="Bahnschrift" panose="020B0502040204020203" pitchFamily="34" charset="0"/>
              </a:rPr>
              <a:t>Радна  свеска, стр. 14,15 </a:t>
            </a:r>
          </a:p>
          <a:p>
            <a:pPr algn="ctr"/>
            <a:r>
              <a:rPr lang="bs-Cyrl-BA" sz="2800" b="1" u="dotted" dirty="0">
                <a:solidFill>
                  <a:srgbClr val="2A1A00"/>
                </a:solidFill>
                <a:uFill>
                  <a:solidFill>
                    <a:srgbClr val="F8B323"/>
                  </a:solidFill>
                </a:uFill>
                <a:latin typeface="Bahnschrift" panose="020B0502040204020203" pitchFamily="34" charset="0"/>
              </a:rPr>
              <a:t>Задание </a:t>
            </a:r>
            <a:r>
              <a:rPr lang="bs-Cyrl-BA" sz="2800" b="1" u="dotted" dirty="0" smtClean="0">
                <a:solidFill>
                  <a:srgbClr val="2A1A00"/>
                </a:solidFill>
                <a:uFill>
                  <a:solidFill>
                    <a:srgbClr val="F8B323"/>
                  </a:solidFill>
                </a:uFill>
                <a:latin typeface="Bahnschrift" panose="020B0502040204020203" pitchFamily="34" charset="0"/>
              </a:rPr>
              <a:t>3,4</a:t>
            </a:r>
            <a:endParaRPr lang="en-US" sz="2800" b="1" u="dotted" dirty="0">
              <a:solidFill>
                <a:srgbClr val="2A1A00"/>
              </a:solidFill>
              <a:uFill>
                <a:solidFill>
                  <a:srgbClr val="F8B323"/>
                </a:solidFill>
              </a:uFill>
              <a:latin typeface="Bahnschrift" panose="020B0502040204020203" pitchFamily="34" charset="0"/>
            </a:endParaRPr>
          </a:p>
          <a:p>
            <a:pPr algn="ctr"/>
            <a:endParaRPr lang="en-US" sz="2800" b="1" dirty="0">
              <a:solidFill>
                <a:srgbClr val="2A1A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4570" y="1931670"/>
            <a:ext cx="7715250" cy="3783330"/>
          </a:xfrm>
          <a:prstGeom prst="rect">
            <a:avLst/>
          </a:prstGeom>
          <a:noFill/>
          <a:ln w="76200">
            <a:solidFill>
              <a:srgbClr val="F8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Like sign, Emoji Thumb signal Noto fonts Android Nougat, thumb up, hand,  sticker png | PNGEg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672" y="3823335"/>
            <a:ext cx="2563178" cy="170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42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B05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261</TotalTime>
  <Words>189</Words>
  <Application>Microsoft Office PowerPoint</Application>
  <PresentationFormat>Widescreen</PresentationFormat>
  <Paragraphs>39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Bahnschrift</vt:lpstr>
      <vt:lpstr>Calibri</vt:lpstr>
      <vt:lpstr>Corbel</vt:lpstr>
      <vt:lpstr>Gill Sans MT</vt:lpstr>
      <vt:lpstr>Impact</vt:lpstr>
      <vt:lpstr>Badge</vt:lpstr>
      <vt:lpstr>PowerPoint Presentation</vt:lpstr>
      <vt:lpstr>PowerPoint Presentation</vt:lpstr>
      <vt:lpstr>СЕМЬЯ - ПОРОДИЦА</vt:lpstr>
      <vt:lpstr>PowerPoint Presentation</vt:lpstr>
      <vt:lpstr>PowerPoint Presentation</vt:lpstr>
      <vt:lpstr>Имя  - отчество - фамилия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</dc:creator>
  <cp:lastModifiedBy>11. Kristina Mataruga</cp:lastModifiedBy>
  <cp:revision>37</cp:revision>
  <dcterms:created xsi:type="dcterms:W3CDTF">2020-11-06T11:35:29Z</dcterms:created>
  <dcterms:modified xsi:type="dcterms:W3CDTF">2020-11-10T07:38:45Z</dcterms:modified>
</cp:coreProperties>
</file>