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2" r:id="rId7"/>
    <p:sldId id="260" r:id="rId8"/>
    <p:sldId id="263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9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2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6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7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1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7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0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31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3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2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11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44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61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6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43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0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91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76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8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6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88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2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6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0A77-BA9D-44AD-BEAD-63A6932ECF2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622" y="1439693"/>
            <a:ext cx="6938493" cy="2186350"/>
          </a:xfrm>
        </p:spPr>
        <p:txBody>
          <a:bodyPr>
            <a:normAutofit fontScale="90000"/>
          </a:bodyPr>
          <a:lstStyle/>
          <a:p>
            <a:r>
              <a:rPr lang="sr-Cyrl-BA" sz="5700" b="1" dirty="0">
                <a:solidFill>
                  <a:srgbClr val="C00000"/>
                </a:solidFill>
              </a:rPr>
              <a:t>ШИРЕЊЕ ЦРКВЕ И СТРАДАЊЕ У ВРИЈЕМЕ РИМСКИХ ЦАРЕВА</a:t>
            </a:r>
            <a:endParaRPr lang="en-US" sz="5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56" y="476655"/>
            <a:ext cx="5457970" cy="428017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sr-Cyrl-RS" sz="2400" b="1" dirty="0">
                <a:solidFill>
                  <a:srgbClr val="C00000"/>
                </a:solidFill>
              </a:rPr>
              <a:t>Хришћани </a:t>
            </a:r>
            <a:r>
              <a:rPr lang="sr-Cyrl-RS" sz="2400" b="1" dirty="0" smtClean="0">
                <a:solidFill>
                  <a:srgbClr val="C00000"/>
                </a:solidFill>
              </a:rPr>
              <a:t>на</a:t>
            </a:r>
            <a:r>
              <a:rPr lang="sr-Cyrl-RS" sz="2400" b="1" dirty="0">
                <a:solidFill>
                  <a:srgbClr val="C00000"/>
                </a:solidFill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</a:rPr>
              <a:t>почетку </a:t>
            </a:r>
            <a:r>
              <a:rPr lang="sr-Cyrl-RS" sz="2400" b="1" dirty="0">
                <a:solidFill>
                  <a:srgbClr val="C00000"/>
                </a:solidFill>
              </a:rPr>
              <a:t>нису били гоњени, јер су сматрани јеврејском </a:t>
            </a:r>
            <a:r>
              <a:rPr lang="sr-Cyrl-RS" sz="2400" b="1" dirty="0" smtClean="0">
                <a:solidFill>
                  <a:srgbClr val="C00000"/>
                </a:solidFill>
              </a:rPr>
              <a:t>сектом. Кад </a:t>
            </a:r>
            <a:r>
              <a:rPr lang="sr-Cyrl-RS" sz="2400" b="1" dirty="0">
                <a:solidFill>
                  <a:srgbClr val="C00000"/>
                </a:solidFill>
              </a:rPr>
              <a:t>се </a:t>
            </a:r>
            <a:r>
              <a:rPr lang="sr-Cyrl-RS" sz="2400" b="1" dirty="0" smtClean="0">
                <a:solidFill>
                  <a:srgbClr val="C00000"/>
                </a:solidFill>
              </a:rPr>
              <a:t>Хришћанство почело да шири </a:t>
            </a:r>
            <a:r>
              <a:rPr lang="sr-Cyrl-RS" sz="2400" b="1" dirty="0">
                <a:solidFill>
                  <a:srgbClr val="C00000"/>
                </a:solidFill>
              </a:rPr>
              <a:t>и кад су хришћани одбили приносити жртве цару </a:t>
            </a:r>
            <a:r>
              <a:rPr lang="sr-Cyrl-RS" sz="2400" b="1" dirty="0" smtClean="0">
                <a:solidFill>
                  <a:srgbClr val="C00000"/>
                </a:solidFill>
              </a:rPr>
              <a:t>(који </a:t>
            </a:r>
            <a:r>
              <a:rPr lang="sr-Cyrl-RS" sz="2400" b="1" dirty="0">
                <a:solidFill>
                  <a:srgbClr val="C00000"/>
                </a:solidFill>
              </a:rPr>
              <a:t>је себе проглашавао за бога</a:t>
            </a:r>
            <a:r>
              <a:rPr lang="sr-Cyrl-RS" sz="2400" b="1" dirty="0" smtClean="0">
                <a:solidFill>
                  <a:srgbClr val="C00000"/>
                </a:solidFill>
              </a:rPr>
              <a:t>), </a:t>
            </a:r>
            <a:r>
              <a:rPr lang="sr-Cyrl-RS" sz="2400" b="1" dirty="0">
                <a:solidFill>
                  <a:srgbClr val="C00000"/>
                </a:solidFill>
              </a:rPr>
              <a:t>почео је прогон  </a:t>
            </a:r>
            <a:r>
              <a:rPr lang="sr-Cyrl-RS" sz="2400" b="1" dirty="0" smtClean="0">
                <a:solidFill>
                  <a:srgbClr val="C00000"/>
                </a:solidFill>
              </a:rPr>
              <a:t>хришћана, па су </a:t>
            </a:r>
            <a:r>
              <a:rPr lang="sr-Cyrl-RS" sz="2400" b="1" dirty="0">
                <a:solidFill>
                  <a:srgbClr val="C00000"/>
                </a:solidFill>
              </a:rPr>
              <a:t>они </a:t>
            </a:r>
            <a:r>
              <a:rPr lang="sr-Cyrl-RS" sz="2400" b="1" dirty="0" smtClean="0">
                <a:solidFill>
                  <a:srgbClr val="C00000"/>
                </a:solidFill>
              </a:rPr>
              <a:t>проглашени за </a:t>
            </a:r>
            <a:r>
              <a:rPr lang="sr-Cyrl-RS" sz="2400" b="1" dirty="0">
                <a:solidFill>
                  <a:srgbClr val="C00000"/>
                </a:solidFill>
              </a:rPr>
              <a:t>,,забрањено друштво“.</a:t>
            </a:r>
          </a:p>
          <a:p>
            <a:r>
              <a:rPr lang="sr-Cyrl-BA" sz="2400" b="1" dirty="0" smtClean="0">
                <a:solidFill>
                  <a:srgbClr val="C00000"/>
                </a:solidFill>
              </a:rPr>
              <a:t>Хришћани нису </a:t>
            </a:r>
            <a:r>
              <a:rPr lang="sr-Cyrl-BA" sz="2400" b="1" dirty="0">
                <a:solidFill>
                  <a:srgbClr val="C00000"/>
                </a:solidFill>
              </a:rPr>
              <a:t>смјели подизати </a:t>
            </a:r>
            <a:r>
              <a:rPr lang="sr-Cyrl-BA" sz="2400" b="1" dirty="0" smtClean="0">
                <a:solidFill>
                  <a:srgbClr val="C00000"/>
                </a:solidFill>
              </a:rPr>
              <a:t>храмове</a:t>
            </a:r>
            <a:r>
              <a:rPr lang="sr-Latn-BA" sz="2400" b="1" dirty="0" smtClean="0">
                <a:solidFill>
                  <a:srgbClr val="C00000"/>
                </a:solidFill>
              </a:rPr>
              <a:t>,</a:t>
            </a:r>
            <a:r>
              <a:rPr lang="sr-Cyrl-BA" sz="2400" b="1" dirty="0" smtClean="0">
                <a:solidFill>
                  <a:srgbClr val="C00000"/>
                </a:solidFill>
              </a:rPr>
              <a:t> </a:t>
            </a:r>
            <a:r>
              <a:rPr lang="sr-Cyrl-BA" sz="2400" b="1" dirty="0">
                <a:solidFill>
                  <a:srgbClr val="C00000"/>
                </a:solidFill>
              </a:rPr>
              <a:t>а састајали су се тајно у кућама, </a:t>
            </a:r>
            <a:r>
              <a:rPr lang="sr-Cyrl-BA" sz="2400" b="1" dirty="0" smtClean="0">
                <a:solidFill>
                  <a:srgbClr val="C00000"/>
                </a:solidFill>
              </a:rPr>
              <a:t>гроб</a:t>
            </a:r>
            <a:r>
              <a:rPr lang="sr-Cyrl-BA" sz="2400" b="1" dirty="0">
                <a:solidFill>
                  <a:srgbClr val="C00000"/>
                </a:solidFill>
              </a:rPr>
              <a:t>љ</a:t>
            </a:r>
            <a:r>
              <a:rPr lang="sr-Cyrl-BA" sz="2400" b="1" dirty="0" smtClean="0">
                <a:solidFill>
                  <a:srgbClr val="C00000"/>
                </a:solidFill>
              </a:rPr>
              <a:t>има </a:t>
            </a:r>
            <a:r>
              <a:rPr lang="sr-Cyrl-BA" sz="2400" b="1" dirty="0">
                <a:solidFill>
                  <a:srgbClr val="C00000"/>
                </a:solidFill>
              </a:rPr>
              <a:t>и подземним просторијама (</a:t>
            </a:r>
            <a:r>
              <a:rPr lang="sr-Cyrl-BA" sz="2400" b="1" dirty="0" smtClean="0">
                <a:solidFill>
                  <a:srgbClr val="C00000"/>
                </a:solidFill>
              </a:rPr>
              <a:t>катакомбама).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02" y="554476"/>
            <a:ext cx="3121361" cy="191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94" y="2887752"/>
            <a:ext cx="3121361" cy="14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40" y="1646074"/>
            <a:ext cx="5002085" cy="1647072"/>
          </a:xfrm>
        </p:spPr>
        <p:txBody>
          <a:bodyPr>
            <a:normAutofit/>
          </a:bodyPr>
          <a:lstStyle/>
          <a:p>
            <a:r>
              <a:rPr lang="sr-Cyrl-RS" sz="2700" b="1" dirty="0">
                <a:solidFill>
                  <a:srgbClr val="C00000"/>
                </a:solidFill>
              </a:rPr>
              <a:t>Као најсвирепији прогонитељи хришћана међу </a:t>
            </a:r>
            <a:r>
              <a:rPr lang="sr-Cyrl-RS" sz="2700" b="1" dirty="0" smtClean="0">
                <a:solidFill>
                  <a:srgbClr val="C00000"/>
                </a:solidFill>
              </a:rPr>
              <a:t>римским </a:t>
            </a:r>
            <a:r>
              <a:rPr lang="sr-Cyrl-RS" sz="2700" b="1" dirty="0" smtClean="0">
                <a:solidFill>
                  <a:srgbClr val="C00000"/>
                </a:solidFill>
              </a:rPr>
              <a:t>царевима </a:t>
            </a:r>
            <a:r>
              <a:rPr lang="sr-Cyrl-RS" sz="2700" b="1" dirty="0" smtClean="0">
                <a:solidFill>
                  <a:srgbClr val="C00000"/>
                </a:solidFill>
              </a:rPr>
              <a:t>помињу </a:t>
            </a:r>
            <a:r>
              <a:rPr lang="sr-Cyrl-RS" sz="2700" b="1" dirty="0" smtClean="0">
                <a:solidFill>
                  <a:srgbClr val="C00000"/>
                </a:solidFill>
              </a:rPr>
              <a:t>се </a:t>
            </a:r>
            <a:r>
              <a:rPr lang="sr-Cyrl-BA" sz="2700" b="1" dirty="0" smtClean="0">
                <a:solidFill>
                  <a:srgbClr val="C00000"/>
                </a:solidFill>
              </a:rPr>
              <a:t>цареви </a:t>
            </a:r>
            <a:r>
              <a:rPr lang="sr-Cyrl-RS" sz="2700" b="1" dirty="0" smtClean="0">
                <a:solidFill>
                  <a:srgbClr val="C00000"/>
                </a:solidFill>
              </a:rPr>
              <a:t>Нерон </a:t>
            </a:r>
            <a:r>
              <a:rPr lang="sr-Cyrl-RS" sz="2700" b="1" dirty="0" smtClean="0">
                <a:solidFill>
                  <a:srgbClr val="C00000"/>
                </a:solidFill>
              </a:rPr>
              <a:t>и </a:t>
            </a:r>
            <a:r>
              <a:rPr lang="sr-Cyrl-RS" sz="2700" b="1" dirty="0" smtClean="0">
                <a:solidFill>
                  <a:srgbClr val="C00000"/>
                </a:solidFill>
              </a:rPr>
              <a:t>Диоклецијан</a:t>
            </a:r>
            <a:r>
              <a:rPr lang="sr-Cyrl-RS" sz="27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68" y="192856"/>
            <a:ext cx="1497778" cy="24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68" y="2743201"/>
            <a:ext cx="1497778" cy="225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69" y="831756"/>
            <a:ext cx="5103916" cy="3379140"/>
          </a:xfrm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rgbClr val="C00000"/>
                </a:solidFill>
              </a:rPr>
              <a:t>Цар Нерон је владао од </a:t>
            </a:r>
            <a:r>
              <a:rPr lang="sr-Cyrl-RS" sz="2400" b="1" dirty="0" smtClean="0">
                <a:solidFill>
                  <a:srgbClr val="C00000"/>
                </a:solidFill>
              </a:rPr>
              <a:t>54. до 68. године, </a:t>
            </a:r>
            <a:r>
              <a:rPr lang="sr-Cyrl-RS" sz="2400" b="1" dirty="0">
                <a:solidFill>
                  <a:srgbClr val="C00000"/>
                </a:solidFill>
              </a:rPr>
              <a:t>а прогон хришћана је отпочео </a:t>
            </a:r>
            <a:r>
              <a:rPr lang="sr-Cyrl-RS" sz="2400" b="1" dirty="0" smtClean="0">
                <a:solidFill>
                  <a:srgbClr val="C00000"/>
                </a:solidFill>
              </a:rPr>
              <a:t>64. </a:t>
            </a:r>
            <a:r>
              <a:rPr lang="sr-Cyrl-RS" sz="2400" b="1" dirty="0">
                <a:solidFill>
                  <a:srgbClr val="C00000"/>
                </a:solidFill>
              </a:rPr>
              <a:t>године.</a:t>
            </a:r>
          </a:p>
          <a:p>
            <a:r>
              <a:rPr lang="sr-Cyrl-RS" sz="2400" b="1" dirty="0">
                <a:solidFill>
                  <a:srgbClr val="C00000"/>
                </a:solidFill>
              </a:rPr>
              <a:t>Жеља царева је била срушити стари Рим </a:t>
            </a:r>
            <a:r>
              <a:rPr lang="sr-Cyrl-RS" sz="2400" b="1" dirty="0">
                <a:solidFill>
                  <a:srgbClr val="C00000"/>
                </a:solidFill>
              </a:rPr>
              <a:t>и</a:t>
            </a:r>
            <a:r>
              <a:rPr lang="sr-Cyrl-RS" sz="2400" b="1" dirty="0" smtClean="0">
                <a:solidFill>
                  <a:srgbClr val="C00000"/>
                </a:solidFill>
              </a:rPr>
              <a:t> </a:t>
            </a:r>
            <a:r>
              <a:rPr lang="sr-Cyrl-RS" sz="2400" b="1" dirty="0">
                <a:solidFill>
                  <a:srgbClr val="C00000"/>
                </a:solidFill>
              </a:rPr>
              <a:t>саградити нови </a:t>
            </a:r>
            <a:r>
              <a:rPr lang="sr-Cyrl-RS" sz="2400" b="1" dirty="0" smtClean="0">
                <a:solidFill>
                  <a:srgbClr val="C00000"/>
                </a:solidFill>
              </a:rPr>
              <a:t>град, </a:t>
            </a:r>
            <a:r>
              <a:rPr lang="sr-Cyrl-RS" sz="2400" b="1" dirty="0">
                <a:solidFill>
                  <a:srgbClr val="C00000"/>
                </a:solidFill>
              </a:rPr>
              <a:t>али </a:t>
            </a:r>
            <a:r>
              <a:rPr lang="sr-Cyrl-RS" sz="2400" b="1" dirty="0" smtClean="0">
                <a:solidFill>
                  <a:srgbClr val="C00000"/>
                </a:solidFill>
              </a:rPr>
              <a:t>је он за паљење </a:t>
            </a:r>
            <a:r>
              <a:rPr lang="sr-Cyrl-RS" sz="2400" b="1" dirty="0" smtClean="0">
                <a:solidFill>
                  <a:srgbClr val="C00000"/>
                </a:solidFill>
              </a:rPr>
              <a:t>Рима </a:t>
            </a:r>
            <a:r>
              <a:rPr lang="sr-Cyrl-RS" sz="2400" b="1" dirty="0">
                <a:solidFill>
                  <a:srgbClr val="C00000"/>
                </a:solidFill>
              </a:rPr>
              <a:t>оптужио </a:t>
            </a:r>
            <a:r>
              <a:rPr lang="sr-Cyrl-RS" sz="2400" b="1" dirty="0" smtClean="0">
                <a:solidFill>
                  <a:srgbClr val="C00000"/>
                </a:solidFill>
              </a:rPr>
              <a:t>хришћане</a:t>
            </a:r>
            <a:r>
              <a:rPr lang="sr-Cyrl-RS" sz="2400" b="1" dirty="0">
                <a:solidFill>
                  <a:srgbClr val="C00000"/>
                </a:solidFill>
              </a:rPr>
              <a:t>.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Паљење </a:t>
            </a:r>
            <a:r>
              <a:rPr lang="sr-Cyrl-RS" sz="2400" b="1" dirty="0">
                <a:solidFill>
                  <a:srgbClr val="C00000"/>
                </a:solidFill>
              </a:rPr>
              <a:t>Рима је </a:t>
            </a:r>
            <a:r>
              <a:rPr lang="sr-Cyrl-RS" sz="2400" b="1" dirty="0" smtClean="0">
                <a:solidFill>
                  <a:srgbClr val="C00000"/>
                </a:solidFill>
              </a:rPr>
              <a:t>био </a:t>
            </a:r>
            <a:r>
              <a:rPr lang="sr-Cyrl-RS" sz="2400" b="1" dirty="0">
                <a:solidFill>
                  <a:srgbClr val="C00000"/>
                </a:solidFill>
              </a:rPr>
              <a:t>главни повод за прогон </a:t>
            </a:r>
            <a:r>
              <a:rPr lang="sr-Cyrl-RS" sz="2400" b="1" dirty="0" smtClean="0">
                <a:solidFill>
                  <a:srgbClr val="C00000"/>
                </a:solidFill>
              </a:rPr>
              <a:t>хришћана</a:t>
            </a:r>
            <a:r>
              <a:rPr lang="sr-Cyrl-RS" sz="2400" b="1" dirty="0">
                <a:solidFill>
                  <a:srgbClr val="C00000"/>
                </a:solidFill>
              </a:rPr>
              <a:t>.</a:t>
            </a:r>
          </a:p>
          <a:p>
            <a:endParaRPr lang="sr-Cyrl-RS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1146154"/>
            <a:ext cx="3373454" cy="2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821" y="527736"/>
            <a:ext cx="5653414" cy="4105072"/>
          </a:xfrm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rgbClr val="C00000"/>
                </a:solidFill>
              </a:rPr>
              <a:t>У овим прогонима хришћане су </a:t>
            </a:r>
            <a:r>
              <a:rPr lang="sr-Cyrl-RS" sz="2400" b="1" dirty="0" smtClean="0">
                <a:solidFill>
                  <a:srgbClr val="C00000"/>
                </a:solidFill>
              </a:rPr>
              <a:t>на најсвирепије начин</a:t>
            </a:r>
            <a:r>
              <a:rPr lang="en-GB" sz="2400" b="1" dirty="0" smtClean="0">
                <a:solidFill>
                  <a:srgbClr val="C00000"/>
                </a:solidFill>
              </a:rPr>
              <a:t>e</a:t>
            </a:r>
            <a:r>
              <a:rPr lang="sr-Cyrl-RS" sz="2400" b="1" dirty="0" smtClean="0">
                <a:solidFill>
                  <a:srgbClr val="C00000"/>
                </a:solidFill>
              </a:rPr>
              <a:t> мучили </a:t>
            </a:r>
            <a:r>
              <a:rPr lang="sr-Cyrl-RS" sz="2400" b="1" dirty="0">
                <a:solidFill>
                  <a:srgbClr val="C00000"/>
                </a:solidFill>
              </a:rPr>
              <a:t>и </a:t>
            </a:r>
            <a:r>
              <a:rPr lang="sr-Cyrl-RS" sz="2400" b="1" dirty="0" smtClean="0">
                <a:solidFill>
                  <a:srgbClr val="C00000"/>
                </a:solidFill>
              </a:rPr>
              <a:t>убијали (распињање </a:t>
            </a:r>
            <a:r>
              <a:rPr lang="sr-Cyrl-RS" sz="2400" b="1" dirty="0">
                <a:solidFill>
                  <a:srgbClr val="C00000"/>
                </a:solidFill>
              </a:rPr>
              <a:t>на крст, </a:t>
            </a:r>
            <a:r>
              <a:rPr lang="sr-Cyrl-RS" sz="2400" b="1" dirty="0" smtClean="0">
                <a:solidFill>
                  <a:srgbClr val="C00000"/>
                </a:solidFill>
              </a:rPr>
              <a:t>пуштање дивљих звијери на њих у амфитеатрима, борба </a:t>
            </a:r>
            <a:r>
              <a:rPr lang="sr-Cyrl-RS" sz="2400" b="1" dirty="0">
                <a:solidFill>
                  <a:srgbClr val="C00000"/>
                </a:solidFill>
              </a:rPr>
              <a:t>против </a:t>
            </a:r>
            <a:r>
              <a:rPr lang="sr-Cyrl-RS" sz="2400" b="1" dirty="0" smtClean="0">
                <a:solidFill>
                  <a:srgbClr val="C00000"/>
                </a:solidFill>
              </a:rPr>
              <a:t>гладијатора итд.). </a:t>
            </a:r>
            <a:endParaRPr lang="sr-Cyrl-RS" sz="2400" b="1" dirty="0">
              <a:solidFill>
                <a:srgbClr val="C00000"/>
              </a:solidFill>
            </a:endParaRPr>
          </a:p>
          <a:p>
            <a:r>
              <a:rPr lang="sr-Cyrl-RS" sz="2400" b="1" dirty="0">
                <a:solidFill>
                  <a:srgbClr val="C00000"/>
                </a:solidFill>
              </a:rPr>
              <a:t>За вријеме ових гоњења </a:t>
            </a:r>
            <a:r>
              <a:rPr lang="sr-Cyrl-RS" sz="2400" b="1" dirty="0" smtClean="0">
                <a:solidFill>
                  <a:srgbClr val="C00000"/>
                </a:solidFill>
              </a:rPr>
              <a:t>67. године су </a:t>
            </a:r>
            <a:r>
              <a:rPr lang="sr-Cyrl-RS" sz="2400" b="1" dirty="0">
                <a:solidFill>
                  <a:srgbClr val="C00000"/>
                </a:solidFill>
              </a:rPr>
              <a:t>страдали и Свети апостоли Петар и Павле.</a:t>
            </a:r>
          </a:p>
          <a:p>
            <a:r>
              <a:rPr lang="sr-Cyrl-RS" sz="2400" b="1" dirty="0">
                <a:solidFill>
                  <a:srgbClr val="C00000"/>
                </a:solidFill>
              </a:rPr>
              <a:t>Римски сенат је </a:t>
            </a:r>
            <a:r>
              <a:rPr lang="sr-Cyrl-RS" sz="2400" b="1" dirty="0" smtClean="0">
                <a:solidFill>
                  <a:srgbClr val="C00000"/>
                </a:solidFill>
              </a:rPr>
              <a:t>68. године </a:t>
            </a:r>
            <a:r>
              <a:rPr lang="sr-Cyrl-RS" sz="2400" b="1" dirty="0">
                <a:solidFill>
                  <a:srgbClr val="C00000"/>
                </a:solidFill>
              </a:rPr>
              <a:t>осудио Нерона за прогон римског народа на смрт, а он је </a:t>
            </a:r>
            <a:r>
              <a:rPr lang="sr-Cyrl-RS" sz="2400" b="1" dirty="0" smtClean="0">
                <a:solidFill>
                  <a:srgbClr val="C00000"/>
                </a:solidFill>
              </a:rPr>
              <a:t>извршио </a:t>
            </a:r>
            <a:r>
              <a:rPr lang="sr-Cyrl-RS" sz="2400" b="1" dirty="0">
                <a:solidFill>
                  <a:srgbClr val="C00000"/>
                </a:solidFill>
              </a:rPr>
              <a:t>самоубиство. </a:t>
            </a: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17" y="527736"/>
            <a:ext cx="2365874" cy="155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17" y="2812965"/>
            <a:ext cx="2297781" cy="181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38" y="331158"/>
            <a:ext cx="5441878" cy="4503069"/>
          </a:xfrm>
        </p:spPr>
        <p:txBody>
          <a:bodyPr>
            <a:normAutofit fontScale="25000" lnSpcReduction="20000"/>
          </a:bodyPr>
          <a:lstStyle/>
          <a:p>
            <a:r>
              <a:rPr lang="sr-Cyrl-RS" sz="9600" b="1" dirty="0" smtClean="0">
                <a:solidFill>
                  <a:srgbClr val="C00000"/>
                </a:solidFill>
              </a:rPr>
              <a:t>Цар Диоклецијан (284 – 305) није на почетку владавине прогонио хришћан</a:t>
            </a:r>
            <a:r>
              <a:rPr lang="en-GB" sz="9600" b="1" dirty="0" smtClean="0">
                <a:solidFill>
                  <a:srgbClr val="C00000"/>
                </a:solidFill>
              </a:rPr>
              <a:t>e</a:t>
            </a:r>
            <a:r>
              <a:rPr lang="sr-Cyrl-RS" sz="96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sr-Cyrl-RS" sz="9600" b="1" dirty="0" smtClean="0">
                <a:solidFill>
                  <a:srgbClr val="C00000"/>
                </a:solidFill>
              </a:rPr>
              <a:t>Последње двије године своје владавине је отпочео суров прогон хришћана.</a:t>
            </a:r>
          </a:p>
          <a:p>
            <a:r>
              <a:rPr lang="sr-Cyrl-RS" sz="9600" b="1" dirty="0" smtClean="0">
                <a:solidFill>
                  <a:srgbClr val="C00000"/>
                </a:solidFill>
              </a:rPr>
              <a:t>Издао је четири едикта против хришћана, рушио је храмове, спаљивао хришћанске књиге, убијао хришћане и пустошио насеља у којим</a:t>
            </a:r>
            <a:r>
              <a:rPr lang="en-GB" sz="9600" b="1" dirty="0" smtClean="0">
                <a:solidFill>
                  <a:srgbClr val="C00000"/>
                </a:solidFill>
              </a:rPr>
              <a:t>a</a:t>
            </a:r>
            <a:r>
              <a:rPr lang="sr-Cyrl-RS" sz="9600" b="1" dirty="0" smtClean="0">
                <a:solidFill>
                  <a:srgbClr val="C00000"/>
                </a:solidFill>
              </a:rPr>
              <a:t> су живјели.</a:t>
            </a:r>
          </a:p>
          <a:p>
            <a:r>
              <a:rPr lang="sr-Cyrl-RS" sz="9600" b="1" dirty="0" smtClean="0">
                <a:solidFill>
                  <a:srgbClr val="C00000"/>
                </a:solidFill>
              </a:rPr>
              <a:t>За вријеме  гоњења цара Диоклецијана страдали су: Св. вел. Георгије, Св. </a:t>
            </a:r>
            <a:r>
              <a:rPr lang="sr-Cyrl-RS" sz="9600" b="1" dirty="0">
                <a:solidFill>
                  <a:srgbClr val="C00000"/>
                </a:solidFill>
              </a:rPr>
              <a:t>м</a:t>
            </a:r>
            <a:r>
              <a:rPr lang="sr-Cyrl-RS" sz="9600" b="1" dirty="0" smtClean="0">
                <a:solidFill>
                  <a:srgbClr val="C00000"/>
                </a:solidFill>
              </a:rPr>
              <a:t>ученик  Иринеј, његов ђакон Св. Димитрије, Св. </a:t>
            </a:r>
            <a:r>
              <a:rPr lang="sr-Cyrl-RS" sz="9600" b="1" dirty="0">
                <a:solidFill>
                  <a:srgbClr val="C00000"/>
                </a:solidFill>
              </a:rPr>
              <a:t>м</a:t>
            </a:r>
            <a:r>
              <a:rPr lang="sr-Cyrl-RS" sz="9600" b="1" dirty="0" smtClean="0">
                <a:solidFill>
                  <a:srgbClr val="C00000"/>
                </a:solidFill>
              </a:rPr>
              <a:t>ученица Анастасија и др. 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54" y="516403"/>
            <a:ext cx="2630876" cy="153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35" y="2582693"/>
            <a:ext cx="3086361" cy="216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12" y="1342418"/>
            <a:ext cx="7455035" cy="1964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smtClean="0">
                <a:solidFill>
                  <a:srgbClr val="C00000"/>
                </a:solidFill>
              </a:rPr>
              <a:t>На </a:t>
            </a:r>
            <a:r>
              <a:rPr lang="sr-Cyrl-RS" sz="2400" b="1" dirty="0">
                <a:solidFill>
                  <a:srgbClr val="C00000"/>
                </a:solidFill>
              </a:rPr>
              <a:t>страни </a:t>
            </a:r>
            <a:r>
              <a:rPr lang="sr-Cyrl-RS" sz="2400" b="1" dirty="0" smtClean="0">
                <a:solidFill>
                  <a:srgbClr val="C00000"/>
                </a:solidFill>
              </a:rPr>
              <a:t>31 </a:t>
            </a:r>
            <a:r>
              <a:rPr lang="sr-Cyrl-RS" sz="2400" b="1" dirty="0">
                <a:solidFill>
                  <a:srgbClr val="C00000"/>
                </a:solidFill>
              </a:rPr>
              <a:t>научите нове ријечи као што </a:t>
            </a:r>
            <a:r>
              <a:rPr lang="sr-Cyrl-RS" sz="2400" b="1" dirty="0" smtClean="0">
                <a:solidFill>
                  <a:srgbClr val="C00000"/>
                </a:solidFill>
              </a:rPr>
              <a:t>су: </a:t>
            </a:r>
            <a:r>
              <a:rPr lang="sr-Cyrl-RS" sz="2400" b="1" dirty="0">
                <a:solidFill>
                  <a:srgbClr val="C00000"/>
                </a:solidFill>
              </a:rPr>
              <a:t>секта, амфитеатар, гладијатор, </a:t>
            </a:r>
            <a:r>
              <a:rPr lang="sr-Cyrl-RS" sz="2400" b="1" dirty="0" smtClean="0">
                <a:solidFill>
                  <a:srgbClr val="C00000"/>
                </a:solidFill>
              </a:rPr>
              <a:t>сенат </a:t>
            </a:r>
            <a:r>
              <a:rPr lang="sr-Cyrl-RS" sz="2400" b="1" dirty="0">
                <a:solidFill>
                  <a:srgbClr val="C00000"/>
                </a:solidFill>
              </a:rPr>
              <a:t>и запамтите </a:t>
            </a:r>
            <a:r>
              <a:rPr lang="sr-Cyrl-RS" sz="2400" b="1" dirty="0" smtClean="0">
                <a:solidFill>
                  <a:srgbClr val="C00000"/>
                </a:solidFill>
              </a:rPr>
              <a:t>најважније године </a:t>
            </a:r>
            <a:r>
              <a:rPr lang="sr-Cyrl-RS" sz="2400" b="1" dirty="0">
                <a:solidFill>
                  <a:srgbClr val="C00000"/>
                </a:solidFill>
              </a:rPr>
              <a:t>и </a:t>
            </a:r>
            <a:r>
              <a:rPr lang="sr-Cyrl-RS" sz="2400" b="1" dirty="0" smtClean="0">
                <a:solidFill>
                  <a:srgbClr val="C00000"/>
                </a:solidFill>
              </a:rPr>
              <a:t>датуме!</a:t>
            </a: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2400" b="1" dirty="0">
                <a:solidFill>
                  <a:srgbClr val="C00000"/>
                </a:solidFill>
              </a:rPr>
              <a:t>О</a:t>
            </a:r>
            <a:r>
              <a:rPr lang="sr-Cyrl-RS" sz="2400" b="1" dirty="0" smtClean="0">
                <a:solidFill>
                  <a:srgbClr val="C00000"/>
                </a:solidFill>
              </a:rPr>
              <a:t>дговорите </a:t>
            </a:r>
            <a:r>
              <a:rPr lang="sr-Cyrl-RS" sz="2400" b="1" dirty="0">
                <a:solidFill>
                  <a:srgbClr val="C00000"/>
                </a:solidFill>
              </a:rPr>
              <a:t>на питања </a:t>
            </a:r>
            <a:r>
              <a:rPr lang="sr-Cyrl-RS" sz="2400" b="1" dirty="0" smtClean="0">
                <a:solidFill>
                  <a:srgbClr val="C00000"/>
                </a:solidFill>
              </a:rPr>
              <a:t>на страни 31</a:t>
            </a:r>
            <a:r>
              <a:rPr lang="sr-Cyrl-RS" sz="2400" b="1" dirty="0">
                <a:solidFill>
                  <a:srgbClr val="C00000"/>
                </a:solidFill>
              </a:rPr>
              <a:t>!</a:t>
            </a:r>
            <a:r>
              <a:rPr lang="sr-Cyrl-RS" sz="2400" b="1" dirty="0" smtClean="0">
                <a:solidFill>
                  <a:srgbClr val="C00000"/>
                </a:solidFill>
              </a:rPr>
              <a:t> </a:t>
            </a: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326</Words>
  <Application>Microsoft Office PowerPoint</Application>
  <PresentationFormat>On-screen Show (16:9)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2_Office Theme</vt:lpstr>
      <vt:lpstr>ШИРЕЊЕ ЦРКВЕ И СТРАДАЊЕ У ВРИЈЕМЕ РИМСКИХ ЦАРЕВА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ИЗЛАЗАК ИЗ ЕГИПТА</dc:title>
  <dc:creator>Korisnik</dc:creator>
  <cp:lastModifiedBy>39. Slavoljub Lukic</cp:lastModifiedBy>
  <cp:revision>30</cp:revision>
  <dcterms:created xsi:type="dcterms:W3CDTF">2020-04-23T07:45:57Z</dcterms:created>
  <dcterms:modified xsi:type="dcterms:W3CDTF">2020-11-13T10:20:57Z</dcterms:modified>
</cp:coreProperties>
</file>