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7" r:id="rId10"/>
    <p:sldId id="263" r:id="rId11"/>
    <p:sldId id="271" r:id="rId12"/>
    <p:sldId id="272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9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60DDB-7D57-416F-B73D-C30624D5C549}" type="datetimeFigureOut">
              <a:rPr lang="sr-Latn-BA" smtClean="0"/>
              <a:pPr/>
              <a:t>21.11.2020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08B11-2238-4206-84ED-7BC2793010BE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777258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naslov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s-Latn-BA" smtClean="0"/>
              <a:t>Kliknite da biste dodali stil podnaslova prototipa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876E3D5-E4EE-42B4-A5F9-BB1B93941B3D}" type="datetimeFigureOut">
              <a:rPr lang="bs-Latn-BA" smtClean="0"/>
              <a:pPr/>
              <a:t>21.11.2020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0E9820E-01EA-4D2F-A8AD-BFAE55FE5213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E3D5-E4EE-42B4-A5F9-BB1B93941B3D}" type="datetimeFigureOut">
              <a:rPr lang="bs-Latn-BA" smtClean="0"/>
              <a:pPr/>
              <a:t>21.11.2020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820E-01EA-4D2F-A8AD-BFAE55FE5213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E3D5-E4EE-42B4-A5F9-BB1B93941B3D}" type="datetimeFigureOut">
              <a:rPr lang="bs-Latn-BA" smtClean="0"/>
              <a:pPr/>
              <a:t>21.11.2020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820E-01EA-4D2F-A8AD-BFAE55FE5213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E3D5-E4EE-42B4-A5F9-BB1B93941B3D}" type="datetimeFigureOut">
              <a:rPr lang="bs-Latn-BA" smtClean="0"/>
              <a:pPr/>
              <a:t>21.11.2020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820E-01EA-4D2F-A8AD-BFAE55FE5213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lom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876E3D5-E4EE-42B4-A5F9-BB1B93941B3D}" type="datetimeFigureOut">
              <a:rPr lang="bs-Latn-BA" smtClean="0"/>
              <a:pPr/>
              <a:t>21.11.2020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0E9820E-01EA-4D2F-A8AD-BFAE55FE5213}" type="slidenum">
              <a:rPr lang="bs-Latn-BA" smtClean="0"/>
              <a:pPr/>
              <a:t>‹#›</a:t>
            </a:fld>
            <a:endParaRPr lang="bs-Latn-BA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aslov i 2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E3D5-E4EE-42B4-A5F9-BB1B93941B3D}" type="datetimeFigureOut">
              <a:rPr lang="bs-Latn-BA" smtClean="0"/>
              <a:pPr/>
              <a:t>21.11.2020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820E-01EA-4D2F-A8AD-BFAE55FE5213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E3D5-E4EE-42B4-A5F9-BB1B93941B3D}" type="datetimeFigureOut">
              <a:rPr lang="bs-Latn-BA" smtClean="0"/>
              <a:pPr/>
              <a:t>21.11.2020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820E-01EA-4D2F-A8AD-BFAE55FE5213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E3D5-E4EE-42B4-A5F9-BB1B93941B3D}" type="datetimeFigureOut">
              <a:rPr lang="bs-Latn-BA" smtClean="0"/>
              <a:pPr/>
              <a:t>21.11.2020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820E-01EA-4D2F-A8AD-BFAE55FE5213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6E3D5-E4EE-42B4-A5F9-BB1B93941B3D}" type="datetimeFigureOut">
              <a:rPr lang="bs-Latn-BA" smtClean="0"/>
              <a:pPr/>
              <a:t>21.11.2020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820E-01EA-4D2F-A8AD-BFAE55FE5213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876E3D5-E4EE-42B4-A5F9-BB1B93941B3D}" type="datetimeFigureOut">
              <a:rPr lang="bs-Latn-BA" smtClean="0"/>
              <a:pPr/>
              <a:t>21.11.2020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E0E9820E-01EA-4D2F-A8AD-BFAE55FE5213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s-Latn-BA" smtClean="0"/>
              <a:t>Klinite na ikonu kako bi dodali sliku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876E3D5-E4EE-42B4-A5F9-BB1B93941B3D}" type="datetimeFigureOut">
              <a:rPr lang="bs-Latn-BA" smtClean="0"/>
              <a:pPr/>
              <a:t>21.11.2020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E0E9820E-01EA-4D2F-A8AD-BFAE55FE5213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s-Latn-BA" smtClean="0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876E3D5-E4EE-42B4-A5F9-BB1B93941B3D}" type="datetimeFigureOut">
              <a:rPr lang="bs-Latn-BA" smtClean="0"/>
              <a:pPr/>
              <a:t>21.11.2020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E9820E-01EA-4D2F-A8AD-BFAE55FE5213}" type="slidenum">
              <a:rPr lang="bs-Latn-BA" smtClean="0"/>
              <a:pPr/>
              <a:t>‹#›</a:t>
            </a:fld>
            <a:endParaRPr lang="bs-Latn-BA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308143" y="740533"/>
            <a:ext cx="5859176" cy="5467084"/>
          </a:xfrm>
        </p:spPr>
        <p:txBody>
          <a:bodyPr/>
          <a:lstStyle/>
          <a:p>
            <a:r>
              <a:rPr lang="sr-Cyrl-BA" sz="4800" dirty="0" smtClean="0">
                <a:latin typeface="Times New Roman" pitchFamily="18" charset="0"/>
                <a:cs typeface="Times New Roman" pitchFamily="18" charset="0"/>
              </a:rPr>
              <a:t>Реченице по</a:t>
            </a:r>
            <a:br>
              <a:rPr lang="sr-Cyrl-BA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BA" sz="4800" dirty="0" smtClean="0">
                <a:latin typeface="Times New Roman" pitchFamily="18" charset="0"/>
                <a:cs typeface="Times New Roman" pitchFamily="18" charset="0"/>
              </a:rPr>
              <a:t>значењу</a:t>
            </a:r>
            <a:br>
              <a:rPr lang="sr-Cyrl-BA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BA" sz="4800" dirty="0" smtClean="0">
                <a:latin typeface="Times New Roman" pitchFamily="18" charset="0"/>
                <a:cs typeface="Times New Roman" pitchFamily="18" charset="0"/>
              </a:rPr>
              <a:t>и</a:t>
            </a:r>
            <a:br>
              <a:rPr lang="sr-Cyrl-BA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BA" sz="4800" dirty="0" smtClean="0">
                <a:latin typeface="Times New Roman" pitchFamily="18" charset="0"/>
                <a:cs typeface="Times New Roman" pitchFamily="18" charset="0"/>
              </a:rPr>
              <a:t>облику</a:t>
            </a:r>
            <a:endParaRPr lang="bs-Latn-BA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&lt;strong&gt;Tom and Jerry&lt;/strong&gt; 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4285" y="3039088"/>
            <a:ext cx="3923539" cy="38189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alt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Потврдне </a:t>
            </a:r>
            <a:r>
              <a:rPr lang="sr-Cyrl-BA" alt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одричне реченице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78794" y="1900277"/>
            <a:ext cx="4997003" cy="403098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r-Cyrl-BA" altLang="en-US" sz="32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Потврдне реченице</a:t>
            </a:r>
          </a:p>
          <a:p>
            <a:pPr marL="0" indent="0" algn="ctr">
              <a:buNone/>
            </a:pPr>
            <a:endParaRPr lang="sr-Cyrl-BA" altLang="en-US" sz="3200" b="1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sr-Cyrl-BA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Маја иде у школу.</a:t>
            </a:r>
          </a:p>
          <a:p>
            <a:pPr marL="0" indent="0" algn="l">
              <a:buNone/>
            </a:pPr>
            <a:r>
              <a:rPr lang="sr-Cyrl-BA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Јован чита књигу.</a:t>
            </a:r>
          </a:p>
          <a:p>
            <a:pPr marL="0" indent="0" algn="l">
              <a:buNone/>
            </a:pPr>
            <a:endParaRPr lang="sr-Cyrl-BA" altLang="en-US" sz="3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sr-Cyrl-BA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Реченице којима се нешто потврђује називају се потврдне реченице.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518860" y="1974655"/>
            <a:ext cx="5188035" cy="417703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r-Cyrl-BA" altLang="en-US" sz="32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Одричне реченице</a:t>
            </a:r>
          </a:p>
          <a:p>
            <a:pPr marL="0" indent="0" algn="ctr">
              <a:buNone/>
            </a:pPr>
            <a:endParaRPr lang="sr-Cyrl-BA" altLang="en-US" sz="2400" b="1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sr-Cyrl-BA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Маја не иде у школу.</a:t>
            </a:r>
          </a:p>
          <a:p>
            <a:pPr marL="0" indent="0" algn="l">
              <a:buNone/>
            </a:pPr>
            <a:r>
              <a:rPr lang="sr-Cyrl-BA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Јован не чита књигу.</a:t>
            </a:r>
          </a:p>
          <a:p>
            <a:pPr marL="0" indent="0" algn="l">
              <a:buNone/>
            </a:pPr>
            <a:endParaRPr lang="sr-Cyrl-BA" altLang="en-US" sz="3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sr-Cyrl-BA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Реченице којима се нешто не потврђује </a:t>
            </a:r>
            <a:r>
              <a:rPr lang="sr-Cyrl-BA" alt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односно </a:t>
            </a:r>
            <a:r>
              <a:rPr lang="sr-Cyrl-BA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одриче називају се одричне реченице.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6" grpId="1" build="p"/>
      <p:bldP spid="7" grpId="0" build="p"/>
      <p:bldP spid="7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&lt;strong&gt;Tom And Jerry&lt;/strong&gt; PNG Transparent Images | PNG A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74268" y="4095750"/>
            <a:ext cx="1464024" cy="2499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BA" altLang="en-US" sz="489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Претварање потврдне реченице у одричну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1423" y="2286000"/>
            <a:ext cx="4800600" cy="3619500"/>
          </a:xfrm>
        </p:spPr>
        <p:txBody>
          <a:bodyPr/>
          <a:lstStyle/>
          <a:p>
            <a:pPr marL="0" indent="0">
              <a:buNone/>
            </a:pPr>
            <a:r>
              <a:rPr lang="sr-Cyrl-BA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Потврдне реченице</a:t>
            </a:r>
          </a:p>
          <a:p>
            <a:pPr marL="0" indent="0">
              <a:buNone/>
            </a:pPr>
            <a:endParaRPr lang="sr-Cyrl-BA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Сунце сија.</a:t>
            </a:r>
          </a:p>
          <a:p>
            <a:pPr marL="0" indent="0">
              <a:buNone/>
            </a:pPr>
            <a:r>
              <a:rPr lang="sr-Cyrl-B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Јуче је падала киша.</a:t>
            </a:r>
          </a:p>
          <a:p>
            <a:pPr marL="0" indent="0">
              <a:buNone/>
            </a:pPr>
            <a:r>
              <a:rPr lang="sr-Cyrl-B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Зашто сутра долазиш у школу?</a:t>
            </a:r>
          </a:p>
          <a:p>
            <a:pPr marL="0" indent="0">
              <a:buNone/>
            </a:pPr>
            <a:endParaRPr lang="sr-Cyrl-BA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BA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Одричне реченице</a:t>
            </a:r>
          </a:p>
          <a:p>
            <a:pPr marL="0" indent="0">
              <a:buNone/>
            </a:pPr>
            <a:endParaRPr lang="sr-Cyrl-BA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Сунце не сија.</a:t>
            </a:r>
          </a:p>
          <a:p>
            <a:pPr marL="0" indent="0">
              <a:buNone/>
            </a:pPr>
            <a:r>
              <a:rPr lang="sr-Cyrl-B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Јуче није падала киша.</a:t>
            </a:r>
          </a:p>
          <a:p>
            <a:pPr marL="0" indent="0">
              <a:buNone/>
            </a:pPr>
            <a:r>
              <a:rPr lang="sr-Cyrl-BA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Зашто сутра не долазиш у школу?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BA" alt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Одреди врсту реченица према значењу и облику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1631" y="2051538"/>
            <a:ext cx="10656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sr-Cyrl-ME" sz="24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Реченица                            По значењу                            По облику</a:t>
            </a:r>
            <a:endParaRPr lang="sr-Latn-BA" sz="2400" dirty="0">
              <a:solidFill>
                <a:schemeClr val="tx2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0954" y="2813538"/>
            <a:ext cx="3645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dirty="0" smtClean="0">
                <a:latin typeface="Times New Roman" pitchFamily="18" charset="0"/>
                <a:cs typeface="Times New Roman" pitchFamily="18" charset="0"/>
              </a:rPr>
              <a:t>Милица је нацртала зебру.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35261" y="2758096"/>
            <a:ext cx="2587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dirty="0" smtClean="0">
                <a:latin typeface="Times New Roman" pitchFamily="18" charset="0"/>
                <a:cs typeface="Times New Roman" pitchFamily="18" charset="0"/>
              </a:rPr>
              <a:t>ОБАВЈЕШТАЈНА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31467" y="2753469"/>
            <a:ext cx="1827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dirty="0" smtClean="0">
                <a:latin typeface="Times New Roman" pitchFamily="18" charset="0"/>
                <a:cs typeface="Times New Roman" pitchFamily="18" charset="0"/>
              </a:rPr>
              <a:t>ПОТВРДНА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9964" y="3561504"/>
            <a:ext cx="3850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dirty="0" smtClean="0">
                <a:latin typeface="Times New Roman" pitchFamily="18" charset="0"/>
                <a:cs typeface="Times New Roman" pitchFamily="18" charset="0"/>
              </a:rPr>
              <a:t>Не улазите још у учионицу!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1938" y="3587262"/>
            <a:ext cx="2398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dirty="0" smtClean="0">
                <a:latin typeface="Times New Roman" pitchFamily="18" charset="0"/>
                <a:cs typeface="Times New Roman" pitchFamily="18" charset="0"/>
              </a:rPr>
              <a:t>ЗАПОВИЈЕДНА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33584" y="3587262"/>
            <a:ext cx="1642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dirty="0" smtClean="0">
                <a:latin typeface="Times New Roman" pitchFamily="18" charset="0"/>
                <a:cs typeface="Times New Roman" pitchFamily="18" charset="0"/>
              </a:rPr>
              <a:t>ОДРИЧНА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7085" y="4466492"/>
            <a:ext cx="3979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dirty="0" smtClean="0">
                <a:latin typeface="Times New Roman" pitchFamily="18" charset="0"/>
                <a:cs typeface="Times New Roman" pitchFamily="18" charset="0"/>
              </a:rPr>
              <a:t>Зашто ниси дошла код мене?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34339" y="4454769"/>
            <a:ext cx="148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dirty="0" smtClean="0">
                <a:latin typeface="Times New Roman" pitchFamily="18" charset="0"/>
                <a:cs typeface="Times New Roman" pitchFamily="18" charset="0"/>
              </a:rPr>
              <a:t>УПИТНА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46464" y="4247381"/>
            <a:ext cx="1642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dirty="0" smtClean="0">
                <a:latin typeface="Times New Roman" pitchFamily="18" charset="0"/>
                <a:cs typeface="Times New Roman" pitchFamily="18" charset="0"/>
              </a:rPr>
              <a:t>ОДРИЧНА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705" y="5274389"/>
            <a:ext cx="1890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dirty="0" smtClean="0">
                <a:latin typeface="Times New Roman" pitchFamily="18" charset="0"/>
                <a:cs typeface="Times New Roman" pitchFamily="18" charset="0"/>
              </a:rPr>
              <a:t>Сјајан филм!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72975" y="5287268"/>
            <a:ext cx="162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dirty="0" smtClean="0">
                <a:latin typeface="Times New Roman" pitchFamily="18" charset="0"/>
                <a:cs typeface="Times New Roman" pitchFamily="18" charset="0"/>
              </a:rPr>
              <a:t>УЗВИЧНА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95861" y="5182914"/>
            <a:ext cx="1827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2400" dirty="0" smtClean="0">
                <a:latin typeface="Times New Roman" pitchFamily="18" charset="0"/>
                <a:cs typeface="Times New Roman" pitchFamily="18" charset="0"/>
              </a:rPr>
              <a:t>ПОТВРДНА</a:t>
            </a:r>
            <a:endParaRPr lang="sr-Latn-B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hecker/>
      </p:transition>
    </mc:Choice>
    <mc:Fallback>
      <p:transition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0045" y="3498669"/>
            <a:ext cx="3359331" cy="3359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788040" y="419204"/>
            <a:ext cx="10918856" cy="2723241"/>
          </a:xfrm>
        </p:spPr>
        <p:txBody>
          <a:bodyPr>
            <a:noAutofit/>
          </a:bodyPr>
          <a:lstStyle/>
          <a:p>
            <a:r>
              <a:rPr lang="sr-Cyrl-BA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Реченица је скуп ријечи или само једна ријеч која има одређено значење.</a:t>
            </a:r>
          </a:p>
          <a:p>
            <a:r>
              <a:rPr lang="sr-Cyrl-BA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Она је изговорена или написана мисао. Реченицом најчешће саопштавамо своја осјећања, мисли и обавјештења.</a:t>
            </a:r>
          </a:p>
          <a:p>
            <a:endParaRPr lang="sr-Cyrl-BA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Latn-RS" sz="4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Данас пада киша.</a:t>
            </a:r>
          </a:p>
          <a:p>
            <a:pPr marL="0" indent="0">
              <a:buNone/>
            </a:pPr>
            <a:r>
              <a:rPr lang="sr-Latn-RS" sz="4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 ли си купио сладолед?</a:t>
            </a:r>
          </a:p>
          <a:p>
            <a:pPr marL="0" indent="0">
              <a:buNone/>
            </a:pPr>
            <a:r>
              <a:rPr lang="sr-Latn-RS" sz="4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Пожури, касниш!</a:t>
            </a:r>
            <a:endParaRPr lang="sr-Cyrl-BA" sz="4000" dirty="0">
              <a:solidFill>
                <a:schemeClr val="tx2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altLang="en-US" sz="88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Реченице по значењу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10800000" flipV="1">
            <a:off x="4442577" y="561632"/>
            <a:ext cx="4096116" cy="739134"/>
          </a:xfrm>
        </p:spPr>
        <p:txBody>
          <a:bodyPr>
            <a:noAutofit/>
          </a:bodyPr>
          <a:lstStyle/>
          <a:p>
            <a:r>
              <a:rPr lang="sr-Cyrl-BA" sz="4400" dirty="0" smtClean="0">
                <a:solidFill>
                  <a:schemeClr val="tx1"/>
                </a:solidFill>
                <a:latin typeface="Castellar" panose="020A0402060406010301" pitchFamily="18" charset="0"/>
              </a:rPr>
              <a:t>реченице</a:t>
            </a:r>
            <a:endParaRPr lang="bs-Latn-BA" sz="4400" dirty="0">
              <a:solidFill>
                <a:schemeClr val="tx1"/>
              </a:solidFill>
              <a:latin typeface="Castellar" panose="020A0402060406010301" pitchFamily="18" charset="0"/>
            </a:endParaRPr>
          </a:p>
        </p:txBody>
      </p:sp>
      <p:cxnSp>
        <p:nvCxnSpPr>
          <p:cNvPr id="5" name="Prava linija spajanja sa strelicom 4"/>
          <p:cNvCxnSpPr/>
          <p:nvPr/>
        </p:nvCxnSpPr>
        <p:spPr>
          <a:xfrm flipH="1">
            <a:off x="4506972" y="1398759"/>
            <a:ext cx="1350489" cy="8541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rava linija spajanja sa strelicom 9"/>
          <p:cNvCxnSpPr/>
          <p:nvPr/>
        </p:nvCxnSpPr>
        <p:spPr>
          <a:xfrm>
            <a:off x="6857692" y="1398759"/>
            <a:ext cx="914400" cy="914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540369" y="2497015"/>
            <a:ext cx="2983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3200" b="1" dirty="0" smtClean="0">
                <a:latin typeface="Times New Roman" pitchFamily="18" charset="0"/>
                <a:cs typeface="Times New Roman" pitchFamily="18" charset="0"/>
              </a:rPr>
              <a:t>ПО ЗНАЧЕЊУ</a:t>
            </a:r>
            <a:endParaRPr lang="sr-Latn-B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4892" y="2497015"/>
            <a:ext cx="2721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ME" sz="3200" b="1" dirty="0" smtClean="0">
                <a:latin typeface="Times New Roman" pitchFamily="18" charset="0"/>
                <a:cs typeface="Times New Roman" pitchFamily="18" charset="0"/>
              </a:rPr>
              <a:t>ПО ОБЛИКУ</a:t>
            </a:r>
            <a:endParaRPr lang="sr-Latn-B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38660" y="3329354"/>
            <a:ext cx="35932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ME" sz="3200" dirty="0" smtClean="0">
                <a:latin typeface="Times New Roman" pitchFamily="18" charset="0"/>
                <a:cs typeface="Times New Roman" pitchFamily="18" charset="0"/>
              </a:rPr>
              <a:t>-ОБАВЈЕШТАЈНЕ</a:t>
            </a:r>
          </a:p>
          <a:p>
            <a:r>
              <a:rPr lang="sr-Cyrl-ME" sz="3200" dirty="0" smtClean="0">
                <a:latin typeface="Times New Roman" pitchFamily="18" charset="0"/>
                <a:cs typeface="Times New Roman" pitchFamily="18" charset="0"/>
              </a:rPr>
              <a:t>-УПИТНЕ</a:t>
            </a:r>
          </a:p>
          <a:p>
            <a:r>
              <a:rPr lang="sr-Cyrl-ME" sz="3200" dirty="0" smtClean="0">
                <a:latin typeface="Times New Roman" pitchFamily="18" charset="0"/>
                <a:cs typeface="Times New Roman" pitchFamily="18" charset="0"/>
              </a:rPr>
              <a:t>-УЗВИЧНЕ</a:t>
            </a:r>
          </a:p>
          <a:p>
            <a:r>
              <a:rPr lang="sr-Cyrl-ME" sz="3200" dirty="0" smtClean="0">
                <a:latin typeface="Times New Roman" pitchFamily="18" charset="0"/>
                <a:cs typeface="Times New Roman" pitchFamily="18" charset="0"/>
              </a:rPr>
              <a:t>-ЗАПОВИЈЕДНЕ</a:t>
            </a:r>
            <a:endParaRPr lang="sr-Latn-BA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340650" y="3421532"/>
            <a:ext cx="2509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ME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Cyrl-ME" sz="3200" dirty="0" smtClean="0">
                <a:latin typeface="Times New Roman" pitchFamily="18" charset="0"/>
                <a:cs typeface="Times New Roman" pitchFamily="18" charset="0"/>
              </a:rPr>
              <a:t>ПОТВРДНЕ</a:t>
            </a:r>
          </a:p>
          <a:p>
            <a:r>
              <a:rPr lang="sr-Cyrl-ME" sz="3200" dirty="0" smtClean="0">
                <a:latin typeface="Times New Roman" pitchFamily="18" charset="0"/>
                <a:cs typeface="Times New Roman" pitchFamily="18" charset="0"/>
              </a:rPr>
              <a:t>-ОДРИЧНЕ</a:t>
            </a:r>
            <a:endParaRPr lang="sr-Latn-BA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370315" y="392342"/>
            <a:ext cx="7344130" cy="59183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Јуче смо набрали зреле крушке.</a:t>
            </a:r>
          </a:p>
          <a:p>
            <a:pPr marL="0" indent="0">
              <a:buNone/>
            </a:pP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Дјеца се играју у парку.</a:t>
            </a:r>
          </a:p>
          <a:p>
            <a:pPr marL="0" indent="0">
              <a:buNone/>
            </a:pP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Сутра ће бити сунчан дан.</a:t>
            </a:r>
          </a:p>
          <a:p>
            <a:pPr marL="0" indent="0">
              <a:buNone/>
            </a:pPr>
            <a:endParaRPr lang="sr-Cyrl-B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B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Реченице којима пружамо неко </a:t>
            </a:r>
            <a:r>
              <a:rPr lang="sr-Cyrl-BA" sz="28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обавјештење</a:t>
            </a:r>
            <a:r>
              <a:rPr lang="sr-Cyrl-B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називају се </a:t>
            </a:r>
            <a:r>
              <a:rPr lang="sr-Cyrl-BA" sz="28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обавјештајне</a:t>
            </a:r>
            <a:r>
              <a:rPr lang="sr-Cyrl-BA" sz="28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(изјавне) реченице</a:t>
            </a:r>
            <a:r>
              <a:rPr lang="sr-Cyrl-B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Cyrl-BA" sz="28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Обавјештајне реченице </a:t>
            </a:r>
            <a:r>
              <a:rPr lang="sr-Cyrl-B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писању почињу</a:t>
            </a:r>
            <a:r>
              <a:rPr lang="sr-Cyrl-B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великим почетним словом</a:t>
            </a:r>
            <a:r>
              <a:rPr lang="sr-Cyrl-B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BA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завршавају тачком</a:t>
            </a:r>
            <a:r>
              <a:rPr lang="sr-Cyrl-BA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sr-Cyrl-B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док разговарамо шаљемо једни другима разна обавјештења.</a:t>
            </a:r>
            <a:endParaRPr lang="bs-Latn-BA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Čuvar mjesta teksta 3"/>
          <p:cNvSpPr>
            <a:spLocks noGrp="1"/>
          </p:cNvSpPr>
          <p:nvPr>
            <p:ph type="body" sz="half" idx="2"/>
          </p:nvPr>
        </p:nvSpPr>
        <p:spPr>
          <a:xfrm>
            <a:off x="7589928" y="1741336"/>
            <a:ext cx="4074533" cy="4164164"/>
          </a:xfrm>
        </p:spPr>
        <p:txBody>
          <a:bodyPr>
            <a:normAutofit/>
          </a:bodyPr>
          <a:lstStyle/>
          <a:p>
            <a:pPr algn="ctr"/>
            <a:endParaRPr lang="sr-Cyrl-BA" sz="3600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sr-Cyrl-BA" sz="36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ИЗЈАВНЕ РЕЧЕНИЦЕ</a:t>
            </a:r>
            <a:endParaRPr lang="bs-Latn-BA" sz="3600" b="1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&lt;strong&gt;Jerry&lt;/strong&gt; Mouse - WikiFu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7382" y="4118015"/>
            <a:ext cx="2095589" cy="198033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283337" y="456738"/>
            <a:ext cx="7431109" cy="58281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r-Cyrl-BA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Колико је сати?</a:t>
            </a:r>
          </a:p>
          <a:p>
            <a:pPr marL="0" indent="0">
              <a:buNone/>
            </a:pPr>
            <a:r>
              <a:rPr lang="sr-Cyrl-BA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 се зовеш?</a:t>
            </a:r>
          </a:p>
          <a:p>
            <a:pPr marL="0" indent="0">
              <a:buNone/>
            </a:pPr>
            <a:r>
              <a:rPr lang="sr-Cyrl-BA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ли си купио сладолед?</a:t>
            </a:r>
          </a:p>
          <a:p>
            <a:pPr marL="0" indent="0">
              <a:buNone/>
            </a:pPr>
            <a:endParaRPr lang="sr-Cyrl-BA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sz="3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Реченице којима се нешто </a:t>
            </a:r>
            <a:r>
              <a:rPr lang="sr-Cyrl-BA" sz="33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</a:t>
            </a:r>
            <a:r>
              <a:rPr lang="sr-Cyrl-BA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називају се </a:t>
            </a:r>
            <a:r>
              <a:rPr lang="sr-Cyrl-BA" sz="33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упитне. Упитне реченице </a:t>
            </a:r>
            <a:r>
              <a:rPr lang="sr-Cyrl-B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писању почињу </a:t>
            </a:r>
            <a:r>
              <a:rPr lang="sr-Cyrl-BA" sz="33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великим</a:t>
            </a:r>
            <a:r>
              <a:rPr lang="sr-Cyrl-BA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3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словом</a:t>
            </a:r>
            <a:r>
              <a:rPr lang="sr-Cyrl-BA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BA" sz="3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завршавају </a:t>
            </a:r>
            <a:r>
              <a:rPr lang="sr-Cyrl-BA" sz="33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упитником</a:t>
            </a:r>
            <a:r>
              <a:rPr lang="sr-Cyrl-BA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sr-Latn-RS" sz="3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sz="3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говору се упитне реченице обиљежавају </a:t>
            </a:r>
          </a:p>
          <a:p>
            <a:pPr marL="0" indent="0">
              <a:buNone/>
            </a:pPr>
            <a:r>
              <a:rPr lang="sr-Cyrl-BA" sz="3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подизањем гласа. </a:t>
            </a:r>
            <a:endParaRPr lang="sr-Latn-RS" sz="33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sz="3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Најчешће почињу упитним ријечима: када, колико, како, зашто и тако даље.</a:t>
            </a:r>
          </a:p>
          <a:p>
            <a:endParaRPr lang="sr-Cyrl-BA" sz="2800" dirty="0" smtClean="0"/>
          </a:p>
          <a:p>
            <a:pPr marL="0" indent="0">
              <a:buNone/>
            </a:pPr>
            <a:endParaRPr lang="bs-Latn-BA" dirty="0"/>
          </a:p>
        </p:txBody>
      </p:sp>
      <p:sp>
        <p:nvSpPr>
          <p:cNvPr id="4" name="Čuvar mjesta teksta 3"/>
          <p:cNvSpPr>
            <a:spLocks noGrp="1"/>
          </p:cNvSpPr>
          <p:nvPr>
            <p:ph type="body" sz="half" idx="2"/>
          </p:nvPr>
        </p:nvSpPr>
        <p:spPr>
          <a:xfrm>
            <a:off x="7714445" y="1741336"/>
            <a:ext cx="3715555" cy="4164164"/>
          </a:xfrm>
        </p:spPr>
        <p:txBody>
          <a:bodyPr>
            <a:normAutofit/>
          </a:bodyPr>
          <a:lstStyle/>
          <a:p>
            <a:pPr algn="ctr"/>
            <a:r>
              <a:rPr lang="sr-Cyrl-BA" sz="48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УПИТНЕ  РЕЧЕНИЦЕ</a:t>
            </a:r>
            <a:endParaRPr lang="bs-Latn-BA" sz="4800" b="1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جيري الفأر - ويكيبيديا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4123" y="3505619"/>
            <a:ext cx="2565079" cy="3352381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425003" y="379464"/>
            <a:ext cx="6954591" cy="61630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altLang="bs-Latn-B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Лијепо се проведи!</a:t>
            </a:r>
          </a:p>
          <a:p>
            <a:pPr marL="0" indent="0">
              <a:buNone/>
            </a:pPr>
            <a:r>
              <a:rPr lang="sr-Cyrl-BA" altLang="bs-Latn-B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Пази!</a:t>
            </a:r>
          </a:p>
          <a:p>
            <a:pPr marL="0" indent="0">
              <a:buNone/>
            </a:pPr>
            <a:r>
              <a:rPr lang="sr-Cyrl-BA" altLang="bs-Latn-B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Ја те мама много волим!</a:t>
            </a:r>
          </a:p>
          <a:p>
            <a:pPr marL="0" indent="0">
              <a:buNone/>
            </a:pPr>
            <a:endParaRPr lang="sr-Latn-RS" altLang="bs-Latn-BA" sz="3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altLang="bs-Latn-B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Реченице </a:t>
            </a:r>
            <a:r>
              <a:rPr lang="sr-Cyrl-BA" altLang="bs-Latn-B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којима исказујемо неко снажно осјећање као радост, страх, жалост или одушевљење називају се </a:t>
            </a:r>
            <a:r>
              <a:rPr lang="sr-Cyrl-BA" altLang="bs-Latn-BA" sz="2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узвичне реченице</a:t>
            </a:r>
            <a:r>
              <a:rPr lang="sr-Cyrl-BA" altLang="bs-Latn-BA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sr-Cyrl-BA" altLang="bs-Latn-BA" sz="28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Узвичне </a:t>
            </a:r>
            <a:r>
              <a:rPr lang="sr-Cyrl-BA" altLang="bs-Latn-BA" sz="2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реченице</a:t>
            </a:r>
            <a:r>
              <a:rPr lang="sr-Cyrl-BA" altLang="bs-Latn-B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altLang="bs-Latn-B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писању почињу великим </a:t>
            </a:r>
            <a:r>
              <a:rPr lang="sr-Cyrl-BA" altLang="bs-Latn-BA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словом, </a:t>
            </a:r>
            <a:r>
              <a:rPr lang="sr-Cyrl-BA" altLang="bs-Latn-B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завршавају</a:t>
            </a:r>
            <a:r>
              <a:rPr lang="sr-Cyrl-BA" altLang="bs-Latn-BA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altLang="bs-Latn-B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sr-Cyrl-BA" altLang="bs-Latn-BA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altLang="bs-Latn-BA" sz="2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узвичником</a:t>
            </a:r>
            <a:r>
              <a:rPr lang="sr-Cyrl-BA" altLang="bs-Latn-BA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sr-Cyrl-BA" altLang="bs-Latn-BA" sz="3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Čuvar mjesta teksta 3"/>
          <p:cNvSpPr>
            <a:spLocks noGrp="1"/>
          </p:cNvSpPr>
          <p:nvPr>
            <p:ph type="body" sz="half" idx="2"/>
          </p:nvPr>
        </p:nvSpPr>
        <p:spPr>
          <a:xfrm>
            <a:off x="7726680" y="1741170"/>
            <a:ext cx="3703320" cy="4164330"/>
          </a:xfrm>
        </p:spPr>
        <p:txBody>
          <a:bodyPr/>
          <a:lstStyle/>
          <a:p>
            <a:pPr algn="ctr"/>
            <a:endParaRPr lang="sr-Cyrl-BA" altLang="bs-Latn-BA" sz="4800" dirty="0">
              <a:ln w="12700">
                <a:solidFill>
                  <a:schemeClr val="accent5"/>
                </a:solidFill>
                <a:prstDash val="solid"/>
              </a:ln>
              <a:solidFill>
                <a:schemeClr val="tx2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Cyrl-BA" altLang="bs-Latn-BA" sz="480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УЗВИЧНЕ РЕЧЕНИЦЕ</a:t>
            </a:r>
          </a:p>
        </p:txBody>
      </p:sp>
      <p:pic>
        <p:nvPicPr>
          <p:cNvPr id="6" name="Picture 4" descr="&lt;strong&gt;Tom and Jerry&lt;/strong&gt; 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8175" y="4571999"/>
            <a:ext cx="4055286" cy="2010932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94" y="418101"/>
            <a:ext cx="7078183" cy="5609212"/>
          </a:xfrm>
        </p:spPr>
        <p:txBody>
          <a:bodyPr>
            <a:normAutofit fontScale="75000" lnSpcReduction="20000"/>
          </a:bodyPr>
          <a:lstStyle/>
          <a:p>
            <a:pPr marL="0" indent="0">
              <a:buNone/>
            </a:pPr>
            <a:r>
              <a:rPr lang="sr-Cyrl-BA" altLang="en-US" sz="4300" dirty="0" smtClean="0">
                <a:latin typeface="Times New Roman" pitchFamily="18" charset="0"/>
                <a:cs typeface="Times New Roman" pitchFamily="18" charset="0"/>
              </a:rPr>
              <a:t>Иване, </a:t>
            </a:r>
            <a:r>
              <a:rPr lang="sr-Cyrl-BA" altLang="en-US" sz="4300" dirty="0">
                <a:latin typeface="Times New Roman" pitchFamily="18" charset="0"/>
                <a:cs typeface="Times New Roman" pitchFamily="18" charset="0"/>
              </a:rPr>
              <a:t>закључај врата!</a:t>
            </a:r>
          </a:p>
          <a:p>
            <a:pPr marL="0" indent="0">
              <a:buNone/>
            </a:pPr>
            <a:r>
              <a:rPr lang="sr-Cyrl-BA" altLang="en-US" sz="4300" dirty="0">
                <a:latin typeface="Times New Roman" pitchFamily="18" charset="0"/>
                <a:cs typeface="Times New Roman" pitchFamily="18" charset="0"/>
              </a:rPr>
              <a:t>Молим те, додај ми </a:t>
            </a:r>
            <a:r>
              <a:rPr lang="sr-Cyrl-BA" altLang="en-US" sz="4300" dirty="0" smtClean="0">
                <a:latin typeface="Times New Roman" pitchFamily="18" charset="0"/>
                <a:cs typeface="Times New Roman" pitchFamily="18" charset="0"/>
              </a:rPr>
              <a:t>књигу</a:t>
            </a:r>
            <a:r>
              <a:rPr lang="sr-Cyrl-BA" altLang="en-US" sz="43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>
              <a:buNone/>
            </a:pPr>
            <a:r>
              <a:rPr lang="sr-Cyrl-BA" altLang="en-US" sz="4300" dirty="0">
                <a:latin typeface="Times New Roman" pitchFamily="18" charset="0"/>
                <a:cs typeface="Times New Roman" pitchFamily="18" charset="0"/>
              </a:rPr>
              <a:t>Не затварај прозор!</a:t>
            </a:r>
          </a:p>
          <a:p>
            <a:pPr marL="0" indent="0">
              <a:buNone/>
            </a:pPr>
            <a:endParaRPr lang="sr-Cyrl-BA" altLang="en-US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BA" altLang="en-US" sz="3700" dirty="0">
                <a:latin typeface="Times New Roman" pitchFamily="18" charset="0"/>
                <a:cs typeface="Times New Roman" pitchFamily="18" charset="0"/>
              </a:rPr>
              <a:t>Реченице којима изјављујемо </a:t>
            </a:r>
            <a:r>
              <a:rPr lang="sr-Cyrl-BA" alt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молбу</a:t>
            </a:r>
            <a:r>
              <a:rPr lang="sr-Cyrl-BA" alt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забрану или заповијед називамо </a:t>
            </a:r>
            <a:r>
              <a:rPr lang="sr-Cyrl-BA" altLang="en-US" sz="37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заповиједне реченице</a:t>
            </a:r>
            <a:r>
              <a:rPr lang="sr-Cyrl-BA" altLang="en-US" sz="37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sr-Latn-RS" altLang="en-US" sz="3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BA" altLang="en-US" sz="37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Заповиједне </a:t>
            </a:r>
            <a:r>
              <a:rPr lang="sr-Cyrl-BA" altLang="en-US" sz="37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реченице</a:t>
            </a:r>
            <a:r>
              <a:rPr lang="sr-Cyrl-BA" alt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alt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писању почињу великим почетним словом, а </a:t>
            </a:r>
            <a:r>
              <a:rPr lang="sr-Cyrl-BA" altLang="en-US" sz="37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завршавају узвичником</a:t>
            </a:r>
            <a:r>
              <a:rPr lang="sr-Cyrl-BA" altLang="en-US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altLang="en-US" sz="3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alt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sr-Cyrl-BA" alt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говору се </a:t>
            </a:r>
            <a:r>
              <a:rPr lang="sr-Cyrl-BA" altLang="en-US" sz="37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заповиједне реченице</a:t>
            </a:r>
            <a:r>
              <a:rPr lang="sr-Cyrl-BA" alt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alt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обиљежавају </a:t>
            </a:r>
            <a:r>
              <a:rPr lang="sr-Cyrl-BA" altLang="en-US" sz="37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подизањем гласа</a:t>
            </a:r>
            <a:r>
              <a:rPr lang="sr-Cyrl-BA" alt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sr-Cyrl-BA" altLang="en-US" dirty="0"/>
          </a:p>
          <a:p>
            <a:endParaRPr lang="sr-Cyrl-BA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49540" y="1741170"/>
            <a:ext cx="4207510" cy="4164330"/>
          </a:xfrm>
        </p:spPr>
        <p:txBody>
          <a:bodyPr/>
          <a:lstStyle/>
          <a:p>
            <a:endParaRPr lang="sr-Cyrl-BA" altLang="en-US" sz="4800" dirty="0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altLang="en-US" sz="4800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ЗАПОВЈЕДНЕ РЕЧЕНИЦЕ</a:t>
            </a:r>
          </a:p>
        </p:txBody>
      </p:sp>
      <p:pic>
        <p:nvPicPr>
          <p:cNvPr id="6" name="Picture 4" descr="&lt;strong&gt;Tom And Jerry&lt;/strong&gt; PNG Transparent Images | PNG A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4306" y="2945889"/>
            <a:ext cx="5194663" cy="3895997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altLang="en-US" sz="88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Реченице </a:t>
            </a:r>
            <a:r>
              <a:rPr lang="sr-Cyrl-BA" altLang="en-US" sz="88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облику</a:t>
            </a:r>
            <a:endParaRPr lang="sr-Cyrl-BA" altLang="en-US" sz="8800" b="1" dirty="0">
              <a:solidFill>
                <a:schemeClr val="bg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Sketchnotes Lesson by Slidesgo</Template>
  <TotalTime>152</TotalTime>
  <Words>418</Words>
  <Application>Microsoft Office PowerPoint</Application>
  <PresentationFormat>Custom</PresentationFormat>
  <Paragraphs>91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Badge</vt:lpstr>
      <vt:lpstr>Реченице по значењу и облику</vt:lpstr>
      <vt:lpstr>Slide 2</vt:lpstr>
      <vt:lpstr>Реченице по значењу</vt:lpstr>
      <vt:lpstr>реченице</vt:lpstr>
      <vt:lpstr>Slide 5</vt:lpstr>
      <vt:lpstr>Slide 6</vt:lpstr>
      <vt:lpstr>Slide 7</vt:lpstr>
      <vt:lpstr>Slide 8</vt:lpstr>
      <vt:lpstr>Реченице по облику</vt:lpstr>
      <vt:lpstr>Потврдне и одричне реченице</vt:lpstr>
      <vt:lpstr>Претварање потврдне реченице у одричну</vt:lpstr>
      <vt:lpstr>Одреди врсту реченица према значењу и облику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Реченице по значењу и облику</dc:title>
  <dc:creator>Nataša Radojičić</dc:creator>
  <cp:lastModifiedBy>Laptop 002</cp:lastModifiedBy>
  <cp:revision>21</cp:revision>
  <dcterms:created xsi:type="dcterms:W3CDTF">2020-11-16T10:00:00Z</dcterms:created>
  <dcterms:modified xsi:type="dcterms:W3CDTF">2020-11-21T11:38:13Z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1033-11.2.0.9739</vt:lpwstr>
  </property>
</Properties>
</file>