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0B850F-280A-4A6C-B3F2-1BD80514B56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4B1968-5829-4CF4-8D26-38819811C2F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4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062936" cy="1828800"/>
          </a:xfrm>
        </p:spPr>
        <p:txBody>
          <a:bodyPr>
            <a:normAutofit/>
          </a:bodyPr>
          <a:lstStyle/>
          <a:p>
            <a:pPr algn="ctr"/>
            <a:r>
              <a:rPr lang="sr-Cyrl-RS" sz="9600" dirty="0">
                <a:solidFill>
                  <a:schemeClr val="tx1"/>
                </a:solidFill>
              </a:rPr>
              <a:t>Азија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49080"/>
            <a:ext cx="7854696" cy="832056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/>
              <a:t>Понављање градива</a:t>
            </a:r>
            <a:endParaRPr lang="en-US" sz="4400" dirty="0"/>
          </a:p>
        </p:txBody>
      </p:sp>
      <p:pic>
        <p:nvPicPr>
          <p:cNvPr id="4" name="Picture 2" descr="C:\Users\PC\Desktop\sli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95" y="260648"/>
            <a:ext cx="3269817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57686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bs-Cyrl-BA" dirty="0"/>
              <a:t>Азија се простире кроз три топлотна појаса: сјеверни хладни, сјеверни умјерени и жарки појас.</a:t>
            </a:r>
            <a:endParaRPr lang="en-US" dirty="0"/>
          </a:p>
          <a:p>
            <a:pPr lvl="0"/>
            <a:r>
              <a:rPr lang="bs-Cyrl-BA" dirty="0"/>
              <a:t>На овом континенту заступњени су скоро сви типови климе.</a:t>
            </a:r>
            <a:endParaRPr lang="en-US" dirty="0"/>
          </a:p>
          <a:p>
            <a:pPr lvl="0"/>
            <a:r>
              <a:rPr lang="bs-Cyrl-BA" dirty="0"/>
              <a:t>На климу Азије осим географске ширине утиче и окруженост са три океана, високи планински вијенци и ваздушна струјања вјетрова.</a:t>
            </a:r>
            <a:endParaRPr lang="en-US" dirty="0"/>
          </a:p>
          <a:p>
            <a:pPr lvl="0"/>
            <a:r>
              <a:rPr lang="bs-Cyrl-BA" dirty="0"/>
              <a:t>У најсјевернијим дијеловима Азије заступљене су поларна и субполарна клима.</a:t>
            </a:r>
            <a:endParaRPr lang="en-US" dirty="0"/>
          </a:p>
          <a:p>
            <a:pPr lvl="0"/>
            <a:r>
              <a:rPr lang="bs-Cyrl-BA" dirty="0"/>
              <a:t>У унутрашњости континента зступљена је континентална клима са неколико подтипова: хладна континентална у Сибиру а јужније сува континентална клима која се јавља и у пустињама.</a:t>
            </a:r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PC\Desktop\slike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831" y="214290"/>
            <a:ext cx="4326887" cy="3070694"/>
          </a:xfrm>
          <a:prstGeom prst="rect">
            <a:avLst/>
          </a:prstGeom>
          <a:noFill/>
        </p:spPr>
      </p:pic>
      <p:pic>
        <p:nvPicPr>
          <p:cNvPr id="2052" name="Picture 4" descr="C:\Users\PC\Desktop\slike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58" y="3573016"/>
            <a:ext cx="4329160" cy="3142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5000660" cy="64294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bs-Cyrl-BA" dirty="0"/>
              <a:t>Монсунска клима заступљена је у јужним, југоисточним и источним дијеловима континента. Основна одлика ове климе </a:t>
            </a:r>
            <a:r>
              <a:rPr lang="bs-Cyrl-BA" dirty="0" smtClean="0"/>
              <a:t>су</a:t>
            </a:r>
            <a:r>
              <a:rPr lang="bs-Cyrl-BA" dirty="0" smtClean="0"/>
              <a:t> појаве периодичних вјетрова -монсуна</a:t>
            </a:r>
            <a:r>
              <a:rPr lang="bs-Cyrl-BA" dirty="0"/>
              <a:t>.</a:t>
            </a:r>
            <a:endParaRPr lang="en-US" dirty="0"/>
          </a:p>
          <a:p>
            <a:pPr lvl="0"/>
            <a:r>
              <a:rPr lang="bs-Cyrl-BA" dirty="0"/>
              <a:t>На истоку континента је умјерена топла монсунска клима, а нешто јужније је заступљена суптропска монсунска клима.</a:t>
            </a:r>
            <a:endParaRPr lang="en-US" dirty="0"/>
          </a:p>
          <a:p>
            <a:pPr lvl="0"/>
            <a:r>
              <a:rPr lang="bs-Cyrl-BA" dirty="0"/>
              <a:t>Тропска монсунска клима заступљена је у јужним и југоисточним дијеловима континента.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PC\Desktop\slike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0"/>
            <a:ext cx="3643338" cy="3071834"/>
          </a:xfrm>
          <a:prstGeom prst="rect">
            <a:avLst/>
          </a:prstGeom>
          <a:noFill/>
        </p:spPr>
      </p:pic>
      <p:pic>
        <p:nvPicPr>
          <p:cNvPr id="3075" name="Picture 3" descr="C:\Users\PC\Desktop\slike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38"/>
            <a:ext cx="364333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4643470" cy="64294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/>
            <a:r>
              <a:rPr lang="bs-Cyrl-BA" dirty="0"/>
              <a:t>Тропска сува клима (пустињска ) заступљена је на Арабијском полуострву.</a:t>
            </a:r>
            <a:endParaRPr lang="en-US" dirty="0"/>
          </a:p>
          <a:p>
            <a:pPr lvl="0"/>
            <a:r>
              <a:rPr lang="bs-Cyrl-BA" dirty="0"/>
              <a:t>На висоравнима у Југозападној Азији заступљена је суптропска сува клима, док простор уз обалу Средоземног мора има одлике средоземне климе.</a:t>
            </a:r>
            <a:endParaRPr lang="en-US" dirty="0"/>
          </a:p>
          <a:p>
            <a:pPr lvl="0"/>
            <a:r>
              <a:rPr lang="bs-Cyrl-BA" dirty="0"/>
              <a:t>Екваторијална клима заступљена је на острвима југоисточног дијела Азије.</a:t>
            </a:r>
            <a:endParaRPr lang="en-US" dirty="0"/>
          </a:p>
          <a:p>
            <a:pPr lvl="0"/>
            <a:r>
              <a:rPr lang="bs-Cyrl-BA" dirty="0"/>
              <a:t>Планинска клима провладава на високим планинама. Њу одликују дуге и хладне зиме те свјежа и кратка љета.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PC\Desktop\sli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857232"/>
            <a:ext cx="371477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3"/>
            <a:ext cx="4929222" cy="65008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s-Cyrl-BA" dirty="0"/>
              <a:t>Већи дио територије Азијског континента је богат воденим токовима који су веома значајни за човјечанство, док су поједини дијелови овог континент безводни (пустиње).</a:t>
            </a:r>
            <a:endParaRPr lang="en-US" dirty="0"/>
          </a:p>
          <a:p>
            <a:pPr lvl="0"/>
            <a:r>
              <a:rPr lang="bs-Cyrl-BA" dirty="0"/>
              <a:t>Све велике ријеке имају изворишта са високих планина централне Азије.</a:t>
            </a:r>
            <a:endParaRPr lang="en-US" dirty="0"/>
          </a:p>
          <a:p>
            <a:pPr lvl="0"/>
            <a:r>
              <a:rPr lang="bs-Cyrl-BA" dirty="0"/>
              <a:t>Азијске ријеке отичу у четири слива: слив Сјеверног леденог океана, Тихог океана, Индијског океана и Средоземног мора.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PC\Desktop\slike\IMG_20200819_124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09" y="142852"/>
            <a:ext cx="392909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464496" cy="6165304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Највеће ријеке Азије су:</a:t>
            </a:r>
            <a:r>
              <a:rPr lang="bs-Cyrl-BA" dirty="0"/>
              <a:t> Об, Јенисеј, Лена (слив Сјеверног леденог океана)</a:t>
            </a:r>
            <a:r>
              <a:rPr lang="sr-Cyrl-RS" dirty="0"/>
              <a:t>, </a:t>
            </a:r>
            <a:r>
              <a:rPr lang="bs-Cyrl-BA" dirty="0"/>
              <a:t>Амур, Хоангхо, Јангцекјанг, Синкјанг, Меконг (слив Тихог океана,Тигар, Еуфрат, Инд, Ганг, Брамапутра  и Иравади (слив Индијског океана). </a:t>
            </a:r>
          </a:p>
          <a:p>
            <a:r>
              <a:rPr lang="bs-Cyrl-BA" dirty="0"/>
              <a:t>Неке ријеке у Азији припадају басенима са унутрашњим сливом тј. имају ендореички карактер. То значи да не отичу ка мору него губе свој ток у пустињи нпр. Тарим, Сир Дарја и Аму Дарја уливају се у Аралско језеро.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7" name="Picture 2" descr="DELITEV AZIJE NA GEOGRAFSKE EN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011" y="1124744"/>
            <a:ext cx="4486989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4000528" cy="79690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s-Cyrl-BA" sz="2000" dirty="0"/>
              <a:t>КАСПИЈСКО И БАЈКАЛСКО ЈЕЗЕРО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08720"/>
            <a:ext cx="4572032" cy="5806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s-Cyrl-BA" dirty="0"/>
              <a:t>Језера у Азији која се издвајају по величини спадају у групу тектонских језера.</a:t>
            </a:r>
            <a:endParaRPr lang="en-US" dirty="0"/>
          </a:p>
          <a:p>
            <a:pPr lvl="0"/>
            <a:r>
              <a:rPr lang="bs-Cyrl-BA" dirty="0"/>
              <a:t>Најзначајнија језера Азије су : Каспијско језеро, Аралско језеро, Бајкалско језеро, Балхашко језро.</a:t>
            </a:r>
            <a:endParaRPr lang="en-US" dirty="0"/>
          </a:p>
          <a:p>
            <a:pPr lvl="0"/>
            <a:r>
              <a:rPr lang="bs-Cyrl-BA" dirty="0"/>
              <a:t>Каспијско језеро је највеће на свијету а Бајкалско језеро је најдубље на свијету (1.741 м).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C:\Users\PC\Desktop\sli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3929090" cy="2357454"/>
          </a:xfrm>
          <a:prstGeom prst="rect">
            <a:avLst/>
          </a:prstGeom>
          <a:noFill/>
        </p:spPr>
      </p:pic>
      <p:pic>
        <p:nvPicPr>
          <p:cNvPr id="7171" name="Picture 3" descr="C:\Users\PC\Desktop\slike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400052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4714908" cy="66437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bs-Cyrl-BA" dirty="0"/>
              <a:t>Због различитих типова климе и </a:t>
            </a:r>
            <a:r>
              <a:rPr lang="bs-Cyrl-BA" dirty="0" smtClean="0"/>
              <a:t>разноврсности </a:t>
            </a:r>
            <a:r>
              <a:rPr lang="bs-Cyrl-BA" dirty="0"/>
              <a:t>рељефа, у Азији су бројне и природне зоне.</a:t>
            </a:r>
            <a:endParaRPr lang="en-US" dirty="0"/>
          </a:p>
          <a:p>
            <a:pPr lvl="0"/>
            <a:r>
              <a:rPr lang="bs-Cyrl-BA" dirty="0"/>
              <a:t>У подручју крајњег сјевера су заступљене тундре, маховине и лишајеви са ријетким жбуњем. </a:t>
            </a:r>
            <a:endParaRPr lang="en-US" dirty="0"/>
          </a:p>
          <a:p>
            <a:pPr lvl="0"/>
            <a:r>
              <a:rPr lang="bs-Cyrl-BA" dirty="0"/>
              <a:t>Јужније од тундри настављају се тајге, огромна пространства четинарских шума : смче, јеле, бора, ариша. Тајге на простору Азије чине највеће шумско пространство на свијету. Овај простор настањују медвјед, лисица, вук, јелен и др.</a:t>
            </a:r>
            <a:endParaRPr lang="en-US" dirty="0"/>
          </a:p>
          <a:p>
            <a:pPr lvl="0"/>
            <a:r>
              <a:rPr lang="bs-Cyrl-BA" dirty="0"/>
              <a:t>На тајге се јужније надовезују мјешовите шуме. Међу листопадним шумама значајно мјесто заузима бреза.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PC\Desktop\sli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00108"/>
            <a:ext cx="400052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714776" cy="43971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s-Cyrl-BA" sz="2000" dirty="0"/>
              <a:t>1. ТУНДРЕ, 2. ТАЈГЕ, 3. СТЕПЕ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92696"/>
            <a:ext cx="4786346" cy="59510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s-Cyrl-BA" dirty="0"/>
              <a:t>У унутрашњости континента заступњене су степе  (заједнице ниских трава) као и пустиње и полупустиње у сушним предјелима. Оскудна вегетација пустињских предјела прилагођена је климатским условима. Значајан представник флоре ове области је урмина палма, док су камиле представници животињског свијета пустињских области.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PC\Desktop\slike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1"/>
            <a:ext cx="3429024" cy="1643074"/>
          </a:xfrm>
          <a:prstGeom prst="rect">
            <a:avLst/>
          </a:prstGeom>
          <a:noFill/>
        </p:spPr>
      </p:pic>
      <p:pic>
        <p:nvPicPr>
          <p:cNvPr id="3075" name="Picture 3" descr="C:\Users\PC\Desktop\slike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1"/>
            <a:ext cx="3429024" cy="1714512"/>
          </a:xfrm>
          <a:prstGeom prst="rect">
            <a:avLst/>
          </a:prstGeom>
          <a:noFill/>
        </p:spPr>
      </p:pic>
      <p:pic>
        <p:nvPicPr>
          <p:cNvPr id="3076" name="Picture 4" descr="C:\Users\PC\Desktop\slike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714884"/>
            <a:ext cx="3500462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571900" cy="65403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s-Cyrl-BA" sz="2000" dirty="0"/>
              <a:t>1</a:t>
            </a:r>
            <a:r>
              <a:rPr lang="bs-Cyrl-BA" sz="2000" dirty="0">
                <a:solidFill>
                  <a:schemeClr val="bg1"/>
                </a:solidFill>
              </a:rPr>
              <a:t>. Макија, 2. Тропске шуме, 3.Саване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36712"/>
            <a:ext cx="5000660" cy="58069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s-Cyrl-BA" dirty="0"/>
              <a:t>Југозападна Азија има одлике средоземне биогеографске области. Заступљени су макија, чемпреси, агруми, маслине итд.</a:t>
            </a:r>
            <a:endParaRPr lang="en-US" dirty="0"/>
          </a:p>
          <a:p>
            <a:pPr lvl="0"/>
            <a:r>
              <a:rPr lang="bs-Cyrl-BA" dirty="0"/>
              <a:t>Јужна и југоисточна област Азије има тропску климу па је одликују тропске шуме. У предјелу гдје сушни дио године траје дуже заступљене су саване.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PC\Desktop\slike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286148" cy="1857388"/>
          </a:xfrm>
          <a:prstGeom prst="rect">
            <a:avLst/>
          </a:prstGeom>
          <a:noFill/>
        </p:spPr>
      </p:pic>
      <p:pic>
        <p:nvPicPr>
          <p:cNvPr id="4099" name="Picture 3" descr="C:\Users\PC\Desktop\slike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71810"/>
            <a:ext cx="3429024" cy="1785950"/>
          </a:xfrm>
          <a:prstGeom prst="rect">
            <a:avLst/>
          </a:prstGeom>
          <a:noFill/>
        </p:spPr>
      </p:pic>
      <p:pic>
        <p:nvPicPr>
          <p:cNvPr id="4100" name="Picture 4" descr="C:\Users\PC\Desktop\slike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10150"/>
            <a:ext cx="3357586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85728"/>
            <a:ext cx="3637638" cy="71438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s-Cyrl-BA" sz="2000" dirty="0"/>
              <a:t>1. Џунгле, 2. Планинска вегетација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20688"/>
            <a:ext cx="4069686" cy="60055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s-Cyrl-BA" dirty="0"/>
              <a:t>На острвима Југоисточне Азије гдје је заступљена екваторијална клима са великим количинама падавина и са доста високим температурама ваздуха простиру се џунгле.</a:t>
            </a:r>
            <a:endParaRPr lang="en-US" dirty="0"/>
          </a:p>
          <a:p>
            <a:pPr lvl="0"/>
            <a:r>
              <a:rPr lang="bs-Cyrl-BA" dirty="0"/>
              <a:t>На високим планинама заступљена је планинска вегетација.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PC\Desktop\slike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350176" cy="2392983"/>
          </a:xfrm>
          <a:prstGeom prst="rect">
            <a:avLst/>
          </a:prstGeom>
          <a:noFill/>
        </p:spPr>
      </p:pic>
      <p:pic>
        <p:nvPicPr>
          <p:cNvPr id="5123" name="Picture 3" descr="C:\Users\PC\Desktop\slike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565060" cy="2790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8892480" cy="2952328"/>
          </a:xfrm>
        </p:spPr>
        <p:txBody>
          <a:bodyPr/>
          <a:lstStyle/>
          <a:p>
            <a:r>
              <a:rPr lang="bs-Cyrl-BA" sz="2800" dirty="0"/>
              <a:t>Азија је највећи континент на Земљи. </a:t>
            </a:r>
            <a:br>
              <a:rPr lang="bs-Cyrl-BA" sz="2800" dirty="0"/>
            </a:br>
            <a:r>
              <a:rPr lang="bs-Cyrl-BA" sz="2800" dirty="0"/>
              <a:t>Заједно са Европом чини Евроазијско копно. </a:t>
            </a:r>
            <a:br>
              <a:rPr lang="bs-Cyrl-BA" sz="2800" dirty="0"/>
            </a:br>
            <a:r>
              <a:rPr lang="bs-Cyrl-BA" sz="2800" dirty="0"/>
              <a:t>Заједно са Африком и Европом чини континент Старог свијета.</a:t>
            </a:r>
            <a:endParaRPr lang="sr-Latn-RS" sz="2800" dirty="0"/>
          </a:p>
          <a:p>
            <a:pPr lvl="0"/>
            <a:r>
              <a:rPr lang="bs-Cyrl-BA" sz="2400" dirty="0"/>
              <a:t>Име Азија потиче од ријечи ,,асу“ </a:t>
            </a:r>
            <a:r>
              <a:rPr lang="bs-Cyrl-BA" sz="2400" dirty="0" smtClean="0"/>
              <a:t>што на језику</a:t>
            </a:r>
            <a:r>
              <a:rPr lang="bs-Cyrl-BA" sz="2400" dirty="0" smtClean="0"/>
              <a:t>  </a:t>
            </a:r>
            <a:r>
              <a:rPr lang="bs-Cyrl-BA" sz="2400" dirty="0"/>
              <a:t>Асираца значи Исток.</a:t>
            </a:r>
            <a:endParaRPr lang="en-US" sz="2400" dirty="0"/>
          </a:p>
          <a:p>
            <a:endParaRPr lang="en-US" dirty="0"/>
          </a:p>
        </p:txBody>
      </p:sp>
      <p:sp>
        <p:nvSpPr>
          <p:cNvPr id="1026" name="AutoShape 2" descr="Стари свет — Вики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Опште географске by vesaivanovic on ema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14585"/>
            <a:ext cx="6444208" cy="3196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4608512" cy="630932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bs-Cyrl-BA" sz="9600" dirty="0"/>
              <a:t>Азија представља најнасељенији континент.</a:t>
            </a:r>
            <a:endParaRPr lang="en-US" sz="9600" dirty="0"/>
          </a:p>
          <a:p>
            <a:pPr lvl="0"/>
            <a:r>
              <a:rPr lang="bs-Cyrl-BA" sz="9600" dirty="0"/>
              <a:t>Према подацима из 2017.године у Азији је живјело око 4,5милијарди становника, што је близу 60% свјетског становништва.</a:t>
            </a:r>
            <a:endParaRPr lang="en-US" sz="9600" dirty="0"/>
          </a:p>
          <a:p>
            <a:pPr lvl="0"/>
            <a:r>
              <a:rPr lang="bs-Cyrl-BA" sz="9600" dirty="0"/>
              <a:t>У Азији су настале и неке велике свјетске цивилизације као што су кинеска, индијска, сумерска итд.</a:t>
            </a:r>
            <a:endParaRPr lang="en-US" sz="9600" dirty="0"/>
          </a:p>
          <a:p>
            <a:pPr lvl="0"/>
            <a:r>
              <a:rPr lang="bs-Cyrl-BA" sz="9600" dirty="0"/>
              <a:t>Просвечна густина насељености је око 100ст./км ².</a:t>
            </a:r>
            <a:endParaRPr lang="en-US" sz="9600" dirty="0"/>
          </a:p>
          <a:p>
            <a:pPr lvl="0"/>
            <a:r>
              <a:rPr lang="bs-Cyrl-BA" sz="9600" dirty="0"/>
              <a:t>Густина насељености је неравномјерна. Најгушће су насељени простори Јужне, Источне и Југоисточне Азије, а најрјеђе Сибир, високе планине и пустиње.</a:t>
            </a:r>
            <a:endParaRPr lang="en-US" sz="9600" dirty="0"/>
          </a:p>
          <a:p>
            <a:endParaRPr lang="en-US" dirty="0"/>
          </a:p>
        </p:txBody>
      </p:sp>
      <p:pic>
        <p:nvPicPr>
          <p:cNvPr id="2050" name="Picture 2" descr="C:\Users\PC\Desktop\slike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42435"/>
            <a:ext cx="3512263" cy="3615565"/>
          </a:xfrm>
          <a:prstGeom prst="rect">
            <a:avLst/>
          </a:prstGeom>
          <a:noFill/>
        </p:spPr>
      </p:pic>
      <p:pic>
        <p:nvPicPr>
          <p:cNvPr id="17410" name="Picture 2" descr="Društvenogeografske odlike Azije | Shtre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5292080" cy="406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404664"/>
            <a:ext cx="349305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s-Cyrl-BA" sz="2000" dirty="0"/>
              <a:t>1. КИНЕЗИ, 2. ИНДОНЕЖАНИ, 3. МОНГОЛИ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92696"/>
            <a:ext cx="4214842" cy="595101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bs-Cyrl-BA" dirty="0"/>
              <a:t>На овом континенту више су заступљене жута и бијела раса него црна.</a:t>
            </a:r>
            <a:endParaRPr lang="en-US" dirty="0"/>
          </a:p>
          <a:p>
            <a:pPr lvl="0"/>
            <a:r>
              <a:rPr lang="bs-Cyrl-BA" dirty="0"/>
              <a:t>Најбројнија је жута раса и чине је 2/3 становништва.</a:t>
            </a:r>
            <a:endParaRPr lang="en-US" dirty="0"/>
          </a:p>
          <a:p>
            <a:pPr lvl="0"/>
            <a:r>
              <a:rPr lang="bs-Cyrl-BA" dirty="0"/>
              <a:t>Припадници жуте расе су: Кинези, Јапанци, Индонежани, Корејци, Монголи.</a:t>
            </a:r>
            <a:endParaRPr lang="en-US" dirty="0"/>
          </a:p>
          <a:p>
            <a:pPr lvl="0"/>
            <a:r>
              <a:rPr lang="bs-Cyrl-BA" dirty="0"/>
              <a:t>Бијела раса народ насељава Јужну, Југоисточну и Сјеверну Азију.</a:t>
            </a:r>
            <a:endParaRPr lang="en-US" dirty="0"/>
          </a:p>
          <a:p>
            <a:r>
              <a:rPr lang="bs-Cyrl-BA" dirty="0"/>
              <a:t>Народи црне расе живе у предјелима Јужне и Југоисточне Азије.</a:t>
            </a:r>
            <a:endParaRPr lang="en-US" dirty="0"/>
          </a:p>
        </p:txBody>
      </p:sp>
      <p:pic>
        <p:nvPicPr>
          <p:cNvPr id="3074" name="Picture 2" descr="C:\Users\PC\Desktop\sli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571900" cy="1857388"/>
          </a:xfrm>
          <a:prstGeom prst="rect">
            <a:avLst/>
          </a:prstGeom>
          <a:noFill/>
        </p:spPr>
      </p:pic>
      <p:pic>
        <p:nvPicPr>
          <p:cNvPr id="3075" name="Picture 3" descr="C:\Users\PC\Desktop\slike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2286016" cy="3000396"/>
          </a:xfrm>
          <a:prstGeom prst="rect">
            <a:avLst/>
          </a:prstGeom>
          <a:noFill/>
        </p:spPr>
      </p:pic>
      <p:pic>
        <p:nvPicPr>
          <p:cNvPr id="3076" name="Picture 4" descr="C:\Users\PC\Desktop\slike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45" y="3429000"/>
            <a:ext cx="235745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4357718" cy="3001536"/>
          </a:xfrm>
        </p:spPr>
        <p:txBody>
          <a:bodyPr>
            <a:normAutofit/>
          </a:bodyPr>
          <a:lstStyle/>
          <a:p>
            <a:pPr lvl="0"/>
            <a:r>
              <a:rPr lang="bs-Cyrl-BA" dirty="0"/>
              <a:t>Азија је колијевка највећих свјетских религија. Овдје су настали </a:t>
            </a:r>
            <a:r>
              <a:rPr lang="bs-Cyrl-BA" dirty="0" smtClean="0"/>
              <a:t>јудаизам</a:t>
            </a:r>
            <a:r>
              <a:rPr lang="bs-Cyrl-BA" dirty="0"/>
              <a:t>, хришћанство, ислам, будизам, хиндуизам, конфучијанизам.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PC\Desktop\slike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2163316" cy="2428628"/>
          </a:xfrm>
          <a:prstGeom prst="rect">
            <a:avLst/>
          </a:prstGeom>
          <a:noFill/>
        </p:spPr>
      </p:pic>
      <p:pic>
        <p:nvPicPr>
          <p:cNvPr id="5123" name="Picture 3" descr="C:\Users\PC\Desktop\slike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6672"/>
            <a:ext cx="2691763" cy="2016224"/>
          </a:xfrm>
          <a:prstGeom prst="rect">
            <a:avLst/>
          </a:prstGeom>
          <a:noFill/>
        </p:spPr>
      </p:pic>
      <p:pic>
        <p:nvPicPr>
          <p:cNvPr id="5124" name="Picture 4" descr="C:\Users\PC\Desktop\slike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496"/>
            <a:ext cx="3357586" cy="1704975"/>
          </a:xfrm>
          <a:prstGeom prst="rect">
            <a:avLst/>
          </a:prstGeom>
          <a:noFill/>
        </p:spPr>
      </p:pic>
      <p:pic>
        <p:nvPicPr>
          <p:cNvPr id="5125" name="Picture 5" descr="C:\Users\PC\Desktop\slike\download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786322"/>
            <a:ext cx="3429024" cy="1790700"/>
          </a:xfrm>
          <a:prstGeom prst="rect">
            <a:avLst/>
          </a:prstGeom>
          <a:noFill/>
        </p:spPr>
      </p:pic>
      <p:sp>
        <p:nvSpPr>
          <p:cNvPr id="15362" name="AutoShape 2" descr="Judaizam (יהדות) - Jevrejska vera i običaji | ArsMagin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Judaizam (יהדות) - Jevrejska vera i običaji | ArsMagine.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7408" y="3501008"/>
            <a:ext cx="2826519" cy="308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6237312"/>
          </a:xfrm>
        </p:spPr>
        <p:txBody>
          <a:bodyPr>
            <a:normAutofit fontScale="92500"/>
          </a:bodyPr>
          <a:lstStyle/>
          <a:p>
            <a:pPr lvl="0"/>
            <a:r>
              <a:rPr lang="bs-Cyrl-BA" dirty="0"/>
              <a:t>Највећи градови Азије су: Токио, Мумбај, Шангај, Џакарта...</a:t>
            </a:r>
            <a:endParaRPr lang="en-US" dirty="0"/>
          </a:p>
          <a:p>
            <a:pPr lvl="0"/>
            <a:r>
              <a:rPr lang="bs-Cyrl-BA" dirty="0"/>
              <a:t>Азија је континент гдје се говори много језика. Неки извори наводе да их је око 1.000.</a:t>
            </a:r>
            <a:endParaRPr lang="en-US" dirty="0"/>
          </a:p>
          <a:p>
            <a:pPr lvl="0"/>
            <a:r>
              <a:rPr lang="bs-Cyrl-BA" dirty="0"/>
              <a:t>Битно је рећи да се међу службеним језицима ,у неким државама, говоре и језици држава које су имале колонијалне посједе, као нпр.у Индији се говори и енглески језик јер је Индија била Британска колонија.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PC\Desktop\slike\download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7"/>
            <a:ext cx="3952011" cy="5114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3000372"/>
            <a:ext cx="6572296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s-Cyrl-BA" sz="2000" dirty="0"/>
              <a:t>ТОКИО                                                  МУМБАЈ                                                             </a:t>
            </a:r>
          </a:p>
          <a:p>
            <a:pPr>
              <a:buNone/>
            </a:pPr>
            <a:endParaRPr lang="bs-Cyrl-BA" sz="2000" dirty="0"/>
          </a:p>
          <a:p>
            <a:pPr>
              <a:buNone/>
            </a:pPr>
            <a:r>
              <a:rPr lang="bs-Cyrl-BA" sz="2000" dirty="0"/>
              <a:t>ШАНГАЈ                                                     ЏАКАРТА</a:t>
            </a:r>
            <a:endParaRPr lang="en-US" sz="2000" dirty="0"/>
          </a:p>
        </p:txBody>
      </p:sp>
      <p:pic>
        <p:nvPicPr>
          <p:cNvPr id="7170" name="Picture 2" descr="C:\Users\PC\Desktop\sli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429024" cy="2619375"/>
          </a:xfrm>
          <a:prstGeom prst="rect">
            <a:avLst/>
          </a:prstGeom>
          <a:noFill/>
        </p:spPr>
      </p:pic>
      <p:pic>
        <p:nvPicPr>
          <p:cNvPr id="7171" name="Picture 3" descr="C:\Users\PC\Desktop\slike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3929090" cy="2643206"/>
          </a:xfrm>
          <a:prstGeom prst="rect">
            <a:avLst/>
          </a:prstGeom>
          <a:noFill/>
        </p:spPr>
      </p:pic>
      <p:pic>
        <p:nvPicPr>
          <p:cNvPr id="7172" name="Picture 4" descr="C:\Users\PC\Desktop\slike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714776" cy="2571768"/>
          </a:xfrm>
          <a:prstGeom prst="rect">
            <a:avLst/>
          </a:prstGeom>
          <a:noFill/>
        </p:spPr>
      </p:pic>
      <p:pic>
        <p:nvPicPr>
          <p:cNvPr id="7173" name="Picture 5" descr="C:\Users\PC\Desktop\slike\download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143380"/>
            <a:ext cx="371477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688632"/>
          </a:xfrm>
        </p:spPr>
        <p:txBody>
          <a:bodyPr>
            <a:normAutofit lnSpcReduction="10000"/>
          </a:bodyPr>
          <a:lstStyle/>
          <a:p>
            <a:pPr lvl="0"/>
            <a:r>
              <a:rPr lang="sr-Cyrl-RS" dirty="0"/>
              <a:t>Доминантна привредна грана у Азији је пољопривреда.</a:t>
            </a:r>
          </a:p>
          <a:p>
            <a:pPr lvl="0"/>
            <a:r>
              <a:rPr lang="bs-Cyrl-BA" dirty="0"/>
              <a:t>Земљорадња је развијена у равничарским предјелима и у долинама ријека. Узгајају се пиринач,  пшеница, проја и просо.</a:t>
            </a:r>
            <a:endParaRPr lang="en-US" dirty="0"/>
          </a:p>
          <a:p>
            <a:pPr lvl="0"/>
            <a:r>
              <a:rPr lang="bs-Cyrl-BA" dirty="0"/>
              <a:t>На плантажама се узгајају: чај, кафа, памук, јута, шећерна трска, тропско воће, зачинско биље.</a:t>
            </a:r>
            <a:endParaRPr lang="en-US" dirty="0"/>
          </a:p>
          <a:p>
            <a:endParaRPr lang="en-US" dirty="0"/>
          </a:p>
        </p:txBody>
      </p:sp>
      <p:pic>
        <p:nvPicPr>
          <p:cNvPr id="36866" name="Picture 2" descr="Poljoprivreda zaposljava manje 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988" y="404664"/>
            <a:ext cx="4536504" cy="3024336"/>
          </a:xfrm>
          <a:prstGeom prst="rect">
            <a:avLst/>
          </a:prstGeom>
          <a:noFill/>
        </p:spPr>
      </p:pic>
      <p:pic>
        <p:nvPicPr>
          <p:cNvPr id="36868" name="Picture 4" descr="azija-poljoprivreda - Privred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33" y="3789040"/>
            <a:ext cx="423548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892480" cy="23042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bs-Cyrl-BA" dirty="0"/>
              <a:t>Ријеке су богат водом па су на њима подигнуте хидроелектране.</a:t>
            </a:r>
            <a:endParaRPr lang="en-US" dirty="0"/>
          </a:p>
          <a:p>
            <a:pPr lvl="0"/>
            <a:r>
              <a:rPr lang="bs-Cyrl-BA" dirty="0"/>
              <a:t>Планине су богате рудама метала и неметала.</a:t>
            </a:r>
            <a:endParaRPr lang="en-US" dirty="0"/>
          </a:p>
          <a:p>
            <a:pPr lvl="0"/>
            <a:r>
              <a:rPr lang="bs-Cyrl-BA" dirty="0"/>
              <a:t>У Сјеверној Азији налазишта су злата, бакра и дијаманата.</a:t>
            </a:r>
            <a:endParaRPr lang="en-US" dirty="0"/>
          </a:p>
          <a:p>
            <a:pPr lvl="0"/>
            <a:r>
              <a:rPr lang="bs-Cyrl-BA" dirty="0"/>
              <a:t>У источном, југоисточном и југозаоадном дијелу су значајна налазишта нафте и гаса.</a:t>
            </a:r>
            <a:endParaRPr lang="en-US" dirty="0"/>
          </a:p>
          <a:p>
            <a:endParaRPr lang="en-US" dirty="0"/>
          </a:p>
        </p:txBody>
      </p:sp>
      <p:pic>
        <p:nvPicPr>
          <p:cNvPr id="35844" name="Picture 4" descr="Поглед на брану Хидроелектране Три кланца у септембру 200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640516" cy="28803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616530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Брана Три кланца на ријеци Јангцекјанг</a:t>
            </a:r>
            <a:endParaRPr lang="en-US" dirty="0"/>
          </a:p>
        </p:txBody>
      </p:sp>
      <p:pic>
        <p:nvPicPr>
          <p:cNvPr id="35846" name="Picture 6" descr="Невидљиви метан - Печат - Лист слободне Србиј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3933056"/>
            <a:ext cx="388843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3528392" cy="6093296"/>
          </a:xfrm>
        </p:spPr>
        <p:txBody>
          <a:bodyPr>
            <a:normAutofit/>
          </a:bodyPr>
          <a:lstStyle/>
          <a:p>
            <a:pPr lvl="0"/>
            <a:r>
              <a:rPr lang="bs-Cyrl-BA" dirty="0"/>
              <a:t>Највећи дио Азијских држава спада у слабо развијене државе. </a:t>
            </a:r>
            <a:endParaRPr lang="sr-Latn-RS" dirty="0"/>
          </a:p>
          <a:p>
            <a:pPr lvl="0"/>
            <a:r>
              <a:rPr lang="bs-Cyrl-BA" dirty="0"/>
              <a:t>Јапан и Кина спадају у најразвијеније државе континента. Међу развијеније државе можемо убројати: Катар, Тајван, Сингапур, Уједињене Арапске Емирате...</a:t>
            </a:r>
            <a:endParaRPr lang="en-US" dirty="0"/>
          </a:p>
          <a:p>
            <a:endParaRPr lang="en-US" dirty="0"/>
          </a:p>
        </p:txBody>
      </p:sp>
      <p:pic>
        <p:nvPicPr>
          <p:cNvPr id="39938" name="Picture 2" descr="Huawei bi ove godine mogao postati najveća mobilna kompanija na svije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918"/>
            <a:ext cx="3312368" cy="2204231"/>
          </a:xfrm>
          <a:prstGeom prst="rect">
            <a:avLst/>
          </a:prstGeom>
          <a:noFill/>
        </p:spPr>
      </p:pic>
      <p:pic>
        <p:nvPicPr>
          <p:cNvPr id="39942" name="Picture 6" descr="Rekordna godišnja dobit Toyote – 23 milijarde dola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76872"/>
            <a:ext cx="3594296" cy="2232248"/>
          </a:xfrm>
          <a:prstGeom prst="rect">
            <a:avLst/>
          </a:prstGeom>
          <a:noFill/>
        </p:spPr>
      </p:pic>
      <p:pic>
        <p:nvPicPr>
          <p:cNvPr id="39944" name="Picture 8" descr="Stižu novi čipovi iz kompanije Samsung | Najnovije vesti - Srbija da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6461"/>
            <a:ext cx="3096344" cy="2064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829576" cy="5493224"/>
          </a:xfrm>
        </p:spPr>
        <p:txBody>
          <a:bodyPr/>
          <a:lstStyle/>
          <a:p>
            <a:pPr lvl="0"/>
            <a:r>
              <a:rPr lang="bs-Cyrl-BA" dirty="0"/>
              <a:t>,, Азијски тигрови “ назив је за државе Сингапур, Тајван, подручје Хонг Конга и Јужну Кореју. Добили су име захваљујући брзом развоју индустрије и извозу производа у раздобљу од тридесетак година.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PC\Desktop\slike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561" y="3086162"/>
            <a:ext cx="5898799" cy="351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68952" cy="2232248"/>
          </a:xfrm>
        </p:spPr>
        <p:txBody>
          <a:bodyPr>
            <a:normAutofit/>
          </a:bodyPr>
          <a:lstStyle/>
          <a:p>
            <a:pPr lvl="0"/>
            <a:r>
              <a:rPr lang="bs-Cyrl-BA" dirty="0"/>
              <a:t>Простор Азије подијељен је на 47 држава, које се међусобно разликују према уређењу, величини, привредној развијености , густини насељености и сл.</a:t>
            </a:r>
            <a:endParaRPr lang="en-US" dirty="0"/>
          </a:p>
          <a:p>
            <a:pPr lvl="0"/>
            <a:r>
              <a:rPr lang="bs-Cyrl-BA" dirty="0"/>
              <a:t>Регије Азије су : Југозападна, Јужна, Југоисточна, Источна, Средња и Сјеверна Азија.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C:\Users\PC\Desktop\slike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722" y="2996952"/>
            <a:ext cx="571263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435280" cy="2808312"/>
          </a:xfrm>
        </p:spPr>
        <p:txBody>
          <a:bodyPr>
            <a:normAutofit fontScale="92500"/>
          </a:bodyPr>
          <a:lstStyle/>
          <a:p>
            <a:pPr lvl="0"/>
            <a:r>
              <a:rPr lang="bs-Cyrl-BA" sz="2400" dirty="0"/>
              <a:t>Континент обухвата површину од 44.000.000.</a:t>
            </a:r>
            <a:r>
              <a:rPr lang="sr-Latn-RS" sz="2400" dirty="0"/>
              <a:t>km</a:t>
            </a:r>
            <a:r>
              <a:rPr lang="bs-Cyrl-BA" sz="2400" dirty="0"/>
              <a:t>²</a:t>
            </a:r>
            <a:endParaRPr lang="en-US" sz="2400" dirty="0"/>
          </a:p>
          <a:p>
            <a:pPr lvl="0"/>
            <a:r>
              <a:rPr lang="bs-Cyrl-BA" sz="2400" dirty="0"/>
              <a:t>Континент је већи више од четири пута </a:t>
            </a:r>
            <a:r>
              <a:rPr lang="sr-Cyrl-RS" sz="2400" dirty="0"/>
              <a:t>од Европе </a:t>
            </a:r>
            <a:r>
              <a:rPr lang="bs-Cyrl-BA" sz="2400" dirty="0"/>
              <a:t>и простире се кроз три топлотна појаса. Величину континента показује и простирање кроз </a:t>
            </a:r>
            <a:r>
              <a:rPr lang="bs-Cyrl-BA" sz="3000" dirty="0"/>
              <a:t>11 </a:t>
            </a:r>
            <a:r>
              <a:rPr lang="bs-Cyrl-BA" sz="2400" dirty="0"/>
              <a:t> временских зона.</a:t>
            </a:r>
            <a:endParaRPr lang="en-US" sz="2400" dirty="0"/>
          </a:p>
          <a:p>
            <a:pPr lvl="0"/>
            <a:r>
              <a:rPr lang="bs-Cyrl-BA" sz="2400" dirty="0"/>
              <a:t>На </a:t>
            </a:r>
            <a:r>
              <a:rPr lang="bs-Cyrl-BA" sz="2400" dirty="0" smtClean="0"/>
              <a:t>азијском </a:t>
            </a:r>
            <a:r>
              <a:rPr lang="bs-Cyrl-BA" sz="2400" dirty="0"/>
              <a:t>континенту настале су велике старе цивилизације Кина и Месопотамија и највеће свјетске религије.</a:t>
            </a:r>
            <a:endParaRPr lang="en-US" sz="2400" dirty="0"/>
          </a:p>
          <a:p>
            <a:endParaRPr lang="en-US" dirty="0"/>
          </a:p>
        </p:txBody>
      </p:sp>
      <p:sp>
        <p:nvSpPr>
          <p:cNvPr id="34818" name="AutoShape 2" descr="Oceani i kontinenti, njihova imena, mjesto na karti - Srednje škole i škole 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Континент — Википедиј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78568"/>
            <a:ext cx="6312194" cy="3202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050904" cy="1080120"/>
          </a:xfrm>
        </p:spPr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  <p:pic>
        <p:nvPicPr>
          <p:cNvPr id="4" name="Picture 2" descr="C:\Users\PC\Desktop\sli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574" y="692696"/>
            <a:ext cx="2916323" cy="2376264"/>
          </a:xfrm>
          <a:prstGeom prst="rect">
            <a:avLst/>
          </a:prstGeom>
          <a:noFill/>
        </p:spPr>
      </p:pic>
      <p:pic>
        <p:nvPicPr>
          <p:cNvPr id="5" name="Picture 2" descr="C:\Users\PC\Desktop\slike\downloa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916833"/>
            <a:ext cx="2448272" cy="3168352"/>
          </a:xfrm>
          <a:prstGeom prst="rect">
            <a:avLst/>
          </a:prstGeom>
          <a:noFill/>
        </p:spPr>
      </p:pic>
      <p:pic>
        <p:nvPicPr>
          <p:cNvPr id="6" name="Picture 2" descr="Huawei bi ove godine mogao postati najveća mobilna kompanija na svijet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467" y="3789040"/>
            <a:ext cx="2879533" cy="1916199"/>
          </a:xfrm>
          <a:prstGeom prst="rect">
            <a:avLst/>
          </a:prstGeom>
          <a:noFill/>
        </p:spPr>
      </p:pic>
      <p:pic>
        <p:nvPicPr>
          <p:cNvPr id="7" name="Picture 4" descr="azija-poljoprivreda - Privredn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564904"/>
            <a:ext cx="2172044" cy="1440160"/>
          </a:xfrm>
          <a:prstGeom prst="rect">
            <a:avLst/>
          </a:prstGeom>
          <a:noFill/>
        </p:spPr>
      </p:pic>
      <p:pic>
        <p:nvPicPr>
          <p:cNvPr id="8" name="Picture 6" descr="Невидљиви метан - Печат - Лист слободне Србиј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157192"/>
            <a:ext cx="3401616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15008" cy="3357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bs-Cyrl-BA" sz="2800" dirty="0">
                <a:solidFill>
                  <a:schemeClr val="tx1"/>
                </a:solidFill>
              </a:rPr>
              <a:t>Прве податке о азијском континенту дали су : Асирци, Вавилонци и Египћани.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bs-Cyrl-BA" sz="2800" dirty="0">
                <a:solidFill>
                  <a:schemeClr val="tx1"/>
                </a:solidFill>
              </a:rPr>
              <a:t>Освајања Александра Македонског допринијела су упознавању Азије. Такође на упознавање континента утицала је и трговина кинеском свилом позната под називом ,,Пут свиле“ кроз Средњу Азију.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482" name="Picture 2" descr="C:\Users\PC\Desktop\sli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3357554" cy="3214710"/>
          </a:xfrm>
          <a:prstGeom prst="rect">
            <a:avLst/>
          </a:prstGeom>
          <a:noFill/>
        </p:spPr>
      </p:pic>
      <p:pic>
        <p:nvPicPr>
          <p:cNvPr id="20483" name="Picture 3" descr="C:\Users\PC\Desktop\slike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8976"/>
            <a:ext cx="6812260" cy="323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8568952" cy="2880320"/>
          </a:xfrm>
        </p:spPr>
        <p:txBody>
          <a:bodyPr>
            <a:normAutofit lnSpcReduction="10000"/>
          </a:bodyPr>
          <a:lstStyle/>
          <a:p>
            <a:pPr lvl="0"/>
            <a:r>
              <a:rPr lang="bs-Cyrl-BA" dirty="0"/>
              <a:t>Азијски континент има разуђену обалу. Од укупне површине континента, полуострва заузимају 18,5% територије а острва 6 %.</a:t>
            </a:r>
            <a:endParaRPr lang="en-US" dirty="0"/>
          </a:p>
          <a:p>
            <a:pPr lvl="0"/>
            <a:r>
              <a:rPr lang="bs-Cyrl-BA" dirty="0"/>
              <a:t>Три највећа полуострва су : Арабијско полуострво, Индијско и Индокина.</a:t>
            </a:r>
            <a:endParaRPr lang="en-US" dirty="0"/>
          </a:p>
          <a:p>
            <a:pPr lvl="0"/>
            <a:r>
              <a:rPr lang="bs-Cyrl-BA" dirty="0"/>
              <a:t>Највећи број острва је у југоисточном дијелу Азије у Тихом океану.</a:t>
            </a:r>
            <a:endParaRPr lang="en-US" dirty="0"/>
          </a:p>
          <a:p>
            <a:endParaRPr lang="en-US" dirty="0"/>
          </a:p>
        </p:txBody>
      </p:sp>
      <p:pic>
        <p:nvPicPr>
          <p:cNvPr id="33794" name="Picture 2" descr="Azija osnovni podatci; Razuđenost ob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3212976"/>
            <a:ext cx="6014573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4286280" cy="64294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s-Cyrl-BA" dirty="0"/>
              <a:t>У Азији се налази највиша тачка на Земљи , врх Монт Еверест на </a:t>
            </a:r>
            <a:r>
              <a:rPr lang="bs-Cyrl-BA" dirty="0" smtClean="0"/>
              <a:t> Хималајима </a:t>
            </a:r>
            <a:r>
              <a:rPr lang="bs-Cyrl-BA" dirty="0"/>
              <a:t>са висином од 8.848 м.</a:t>
            </a:r>
            <a:endParaRPr lang="en-US" dirty="0"/>
          </a:p>
          <a:p>
            <a:pPr lvl="0"/>
            <a:r>
              <a:rPr lang="bs-Cyrl-BA" dirty="0"/>
              <a:t>На овом континенту је и најнижа тачка на свијету </a:t>
            </a:r>
            <a:r>
              <a:rPr lang="bs-Cyrl-BA" dirty="0"/>
              <a:t>-</a:t>
            </a:r>
            <a:r>
              <a:rPr lang="bs-Cyrl-BA" dirty="0" smtClean="0"/>
              <a:t> </a:t>
            </a:r>
            <a:r>
              <a:rPr lang="bs-Cyrl-BA" dirty="0"/>
              <a:t>Мртво море </a:t>
            </a:r>
            <a:r>
              <a:rPr lang="bs-Cyrl-BA" dirty="0" smtClean="0"/>
              <a:t>(-423м).</a:t>
            </a:r>
            <a:endParaRPr lang="en-US" dirty="0"/>
          </a:p>
          <a:p>
            <a:pPr lvl="0"/>
            <a:r>
              <a:rPr lang="bs-Cyrl-BA" dirty="0"/>
              <a:t>Уз </a:t>
            </a:r>
            <a:r>
              <a:rPr lang="bs-Cyrl-BA" dirty="0" smtClean="0"/>
              <a:t>азијско </a:t>
            </a:r>
            <a:r>
              <a:rPr lang="bs-Cyrl-BA" dirty="0"/>
              <a:t>копно је и најдубља тачка у Тихом океану , Маријански ров дубок 11.022м.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PC\Desktop\slike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143404" cy="2143140"/>
          </a:xfrm>
          <a:prstGeom prst="rect">
            <a:avLst/>
          </a:prstGeom>
          <a:noFill/>
        </p:spPr>
      </p:pic>
      <p:pic>
        <p:nvPicPr>
          <p:cNvPr id="3075" name="Picture 3" descr="C:\Users\PC\Desktop\slike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4071966" cy="1928826"/>
          </a:xfrm>
          <a:prstGeom prst="rect">
            <a:avLst/>
          </a:prstGeom>
          <a:noFill/>
        </p:spPr>
      </p:pic>
      <p:pic>
        <p:nvPicPr>
          <p:cNvPr id="3076" name="Picture 4" descr="C:\Users\PC\Desktop\slike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643446"/>
            <a:ext cx="4143404" cy="1976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536504" cy="626469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bs-Cyrl-BA" dirty="0"/>
              <a:t>Планине и висоравни заузимају 2/3 површине континента. Просјечна висина континента је око 950м.</a:t>
            </a:r>
            <a:endParaRPr lang="en-US" dirty="0"/>
          </a:p>
          <a:p>
            <a:pPr lvl="0"/>
            <a:r>
              <a:rPr lang="bs-Cyrl-BA" dirty="0"/>
              <a:t>Најстарије облике рељефа на азијском континенту представљају : Ангара, Декан и Арабијска плоча.</a:t>
            </a:r>
            <a:endParaRPr lang="en-US" dirty="0"/>
          </a:p>
          <a:p>
            <a:pPr lvl="0"/>
            <a:r>
              <a:rPr lang="bs-Cyrl-BA" dirty="0"/>
              <a:t>На азијском континенту својом висином доминирају вјеначне планине које се пружају у два појаса. То су : Понтијске планине, Кавказ, Елбурс, Тавор, Загрос, Хиндукуш, Памир, Каракорум и Хималаји. </a:t>
            </a:r>
            <a:endParaRPr lang="en-US" dirty="0"/>
          </a:p>
          <a:p>
            <a:pPr lvl="0"/>
            <a:r>
              <a:rPr lang="bs-Cyrl-BA" dirty="0"/>
              <a:t>Други дио вјеначних планина чине планине </a:t>
            </a:r>
            <a:r>
              <a:rPr lang="bs-Cyrl-BA" dirty="0" smtClean="0"/>
              <a:t>уз </a:t>
            </a:r>
            <a:r>
              <a:rPr lang="bs-Cyrl-BA" dirty="0"/>
              <a:t>источни руб </a:t>
            </a:r>
            <a:r>
              <a:rPr lang="bs-Cyrl-BA" dirty="0" smtClean="0"/>
              <a:t>континента</a:t>
            </a:r>
            <a:r>
              <a:rPr lang="bs-Cyrl-BA" dirty="0" smtClean="0"/>
              <a:t>-припадају</a:t>
            </a:r>
            <a:r>
              <a:rPr lang="bs-Cyrl-BA" dirty="0" smtClean="0"/>
              <a:t> Ватреном појасу </a:t>
            </a:r>
            <a:r>
              <a:rPr lang="bs-Cyrl-BA" dirty="0"/>
              <a:t>Пацифика.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:\Users\PC\Desktop\slike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4255582" cy="2206598"/>
          </a:xfrm>
          <a:prstGeom prst="rect">
            <a:avLst/>
          </a:prstGeom>
          <a:noFill/>
        </p:spPr>
      </p:pic>
      <p:pic>
        <p:nvPicPr>
          <p:cNvPr id="30722" name="Picture 2" descr="Reljef Azije (planine, gorja, visoravn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4427984" cy="3479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142852"/>
            <a:ext cx="3929090" cy="9098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s-Cyrl-BA" sz="2200" dirty="0"/>
              <a:t>1. Тибет 2. Месопотамија 3.Западносибирска низија</a:t>
            </a:r>
            <a:r>
              <a:rPr lang="bs-Cyrl-BA" sz="2000" dirty="0"/>
              <a:t/>
            </a:r>
            <a:br>
              <a:rPr lang="bs-Cyrl-BA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4643470" cy="46434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bs-Cyrl-BA" dirty="0"/>
              <a:t>Између планинских вијенаца смјештене су и висоравни. То су : Тибет, Средњосибирска висораван, Иранска висораван и Анадолија. </a:t>
            </a:r>
            <a:endParaRPr lang="en-US" dirty="0"/>
          </a:p>
          <a:p>
            <a:pPr lvl="0"/>
            <a:r>
              <a:rPr lang="bs-Cyrl-BA" dirty="0"/>
              <a:t>У долинама ријека настале су низије. По величини истичу се Западносибирска низија и Сјеверносибирска низија.</a:t>
            </a:r>
            <a:endParaRPr lang="en-US" dirty="0"/>
          </a:p>
          <a:p>
            <a:pPr lvl="0"/>
            <a:r>
              <a:rPr lang="bs-Cyrl-BA" dirty="0"/>
              <a:t>Већи значај за становништво Азије имају Кинеска низија, Манџурија, Месопотамија, Пенџаб, Хиндустанска  низија и Асам у долини Брамапутре.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PC\Desktop\slike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71546"/>
            <a:ext cx="4000528" cy="1928826"/>
          </a:xfrm>
          <a:prstGeom prst="rect">
            <a:avLst/>
          </a:prstGeom>
          <a:noFill/>
        </p:spPr>
      </p:pic>
      <p:pic>
        <p:nvPicPr>
          <p:cNvPr id="6147" name="Picture 3" descr="C:\Users\PC\Desktop\slike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991099"/>
            <a:ext cx="4572032" cy="1866901"/>
          </a:xfrm>
          <a:prstGeom prst="rect">
            <a:avLst/>
          </a:prstGeom>
          <a:noFill/>
        </p:spPr>
      </p:pic>
      <p:pic>
        <p:nvPicPr>
          <p:cNvPr id="6148" name="Picture 4" descr="C:\Users\PC\Desktop\slike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86124"/>
            <a:ext cx="350046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1714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s-Cyrl-BA" dirty="0"/>
              <a:t>У унутрашњости континента гдје је мала количина падавина формирале су се пустиње: Гоби, Такла Макан, Кизилкум и Каракум.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C:\Users\PC\Desktop\sli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929090" cy="2071702"/>
          </a:xfrm>
          <a:prstGeom prst="rect">
            <a:avLst/>
          </a:prstGeom>
          <a:noFill/>
        </p:spPr>
      </p:pic>
      <p:pic>
        <p:nvPicPr>
          <p:cNvPr id="7171" name="Picture 3" descr="C:\Users\PC\Desktop\slike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4000528" cy="2071702"/>
          </a:xfrm>
          <a:prstGeom prst="rect">
            <a:avLst/>
          </a:prstGeom>
          <a:noFill/>
        </p:spPr>
      </p:pic>
      <p:pic>
        <p:nvPicPr>
          <p:cNvPr id="7172" name="Picture 4" descr="C:\Users\PC\Desktop\slike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4000528" cy="2143140"/>
          </a:xfrm>
          <a:prstGeom prst="rect">
            <a:avLst/>
          </a:prstGeom>
          <a:noFill/>
        </p:spPr>
      </p:pic>
      <p:pic>
        <p:nvPicPr>
          <p:cNvPr id="7173" name="Picture 5" descr="C:\Users\PC\Desktop\slike\download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00570"/>
            <a:ext cx="400052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1476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Constantia</vt:lpstr>
      <vt:lpstr>Wingdings 2</vt:lpstr>
      <vt:lpstr>Flow</vt:lpstr>
      <vt:lpstr>Азија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Тибет 2. Месопотамија 3.Западносибирска низија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КАСПИЈСКО И БАЈКАЛСКО ЈЕЗЕРО</vt:lpstr>
      <vt:lpstr>PowerPoint Presentation</vt:lpstr>
      <vt:lpstr>1. ТУНДРЕ, 2. ТАЈГЕ, 3. СТЕПЕ</vt:lpstr>
      <vt:lpstr>1. Макија, 2. Тропске шуме, 3.Саване</vt:lpstr>
      <vt:lpstr>1. Џунгле, 2. Планинска вегетација</vt:lpstr>
      <vt:lpstr>PowerPoint Presentation</vt:lpstr>
      <vt:lpstr>1. КИНЕЗИ, 2. ИНДОНЕЖАНИ, 3. МОНГОЛИ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Азија</dc:title>
  <dc:creator>Drasko Cigan</dc:creator>
  <cp:lastModifiedBy>54. Tanasic Sladjana</cp:lastModifiedBy>
  <cp:revision>15</cp:revision>
  <dcterms:created xsi:type="dcterms:W3CDTF">2020-11-14T17:21:10Z</dcterms:created>
  <dcterms:modified xsi:type="dcterms:W3CDTF">2020-11-20T13:45:30Z</dcterms:modified>
</cp:coreProperties>
</file>