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7"/>
  </p:notesMasterIdLst>
  <p:handoutMasterIdLst>
    <p:handoutMasterId r:id="rId18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jela Lolic" initials="DL" lastIdx="2" clrIdx="0">
    <p:extLst>
      <p:ext uri="{19B8F6BF-5375-455C-9EA6-DF929625EA0E}">
        <p15:presenceInfo xmlns:p15="http://schemas.microsoft.com/office/powerpoint/2012/main" userId="67d28de278fda3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57EC34"/>
    <a:srgbClr val="061FD4"/>
    <a:srgbClr val="0E18E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82" autoAdjust="0"/>
  </p:normalViewPr>
  <p:slideViewPr>
    <p:cSldViewPr showGuides="1"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9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12/2/2020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12/2/2020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Stack of books"/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Picture 8" descr="Stack of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C847-D284-421D-B330-2D43513B0F9C}" type="datetime1">
              <a:rPr lang="en-US" smtClean="0"/>
              <a:t>12/2/2020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7518-40ED-4895-8580-DE2A722FC423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9F34-BDBC-4273-B9BC-22458F940BE7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5147-19A6-4970-A04E-ED9B1D83C0F1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 of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1008-E89D-49CD-9BF4-E6F3FE09F7AC}" type="datetime1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3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199F-4583-41EB-929F-5865E95EECAA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2EB-356C-4482-B27C-7C8E08F5D88F}" type="datetime1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5E-43C3-4560-B59A-90049317E860}" type="datetime1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8C32-B81D-4A68-A851-5185C690F024}" type="datetime1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5D79-EF31-4E8F-A1BE-AF31805C2859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A3B-941F-4778-A0CB-865223FDAE69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2EBFD46-0FD3-4428-ADEC-1DFD6489930D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fr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685800"/>
            <a:ext cx="47625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7212" y="4520886"/>
            <a:ext cx="556260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/>
              <a:t>СТАНОВНИШТВО, ПРИВРЕДА И РЕГИОНАЛНА ПОДЈЕЛА АФРИКЕ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9" y="1447800"/>
            <a:ext cx="48910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012" y="381000"/>
            <a:ext cx="198120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b="1" dirty="0" smtClean="0"/>
              <a:t>ПОЉОПРИВРЕДА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9012" y="1533525"/>
            <a:ext cx="342900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400" b="1" dirty="0" smtClean="0"/>
              <a:t>Кориштење земљишта у Африци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8012" y="707243"/>
            <a:ext cx="419100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dirty="0" smtClean="0"/>
              <a:t>Два начина производње: </a:t>
            </a:r>
          </a:p>
          <a:p>
            <a:pPr>
              <a:lnSpc>
                <a:spcPct val="95000"/>
              </a:lnSpc>
            </a:pPr>
            <a:r>
              <a:rPr lang="sr-Cyrl-RS" sz="1600" b="1" dirty="0" smtClean="0"/>
              <a:t>примитивна и плантажна производња</a:t>
            </a:r>
            <a:endParaRPr lang="en-US" sz="16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8" y="73096"/>
            <a:ext cx="4857751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8" y="3505200"/>
            <a:ext cx="38544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770812" y="101798"/>
            <a:ext cx="23791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1400" b="1" dirty="0"/>
              <a:t>плантажна производња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094412" y="3505200"/>
            <a:ext cx="2470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1400" b="1" dirty="0" smtClean="0"/>
              <a:t>примитивна </a:t>
            </a:r>
            <a:r>
              <a:rPr lang="sr-Cyrl-RS" sz="1400" b="1" dirty="0"/>
              <a:t>производња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91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7510"/>
          <a:stretch>
            <a:fillRect/>
          </a:stretch>
        </p:blipFill>
        <p:spPr bwMode="auto">
          <a:xfrm>
            <a:off x="7173105" y="746859"/>
            <a:ext cx="46434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5612" y="112734"/>
            <a:ext cx="662940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Културе које становништво узгаја за своје потребе:</a:t>
            </a:r>
            <a:endParaRPr lang="en-US" sz="1800" b="1" dirty="0"/>
          </a:p>
        </p:txBody>
      </p:sp>
      <p:pic>
        <p:nvPicPr>
          <p:cNvPr id="6148" name="Picture 4" descr="Proso, neopravdano zapostavljena žita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" y="3737070"/>
            <a:ext cx="4667250" cy="27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anta agrumi - Home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06" y="3708495"/>
            <a:ext cx="1847850" cy="259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almino ulje jede svetske šume | Mozaik | DW | 08.08.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722" y="3727545"/>
            <a:ext cx="4414837" cy="26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209212" y="5886675"/>
            <a:ext cx="13716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Агруми</a:t>
            </a:r>
            <a:r>
              <a:rPr lang="sr-Cyrl-RS" dirty="0" smtClean="0"/>
              <a:t> </a:t>
            </a:r>
            <a:endParaRPr lang="en-US" dirty="0"/>
          </a:p>
        </p:txBody>
      </p:sp>
      <p:pic>
        <p:nvPicPr>
          <p:cNvPr id="6154" name="Picture 10" descr="Pirinač - Gajenje, Đubrenje, Sorte, Sadnja, Setva, Berba, Žetva, Upotreba |  Agroklub.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77" y="56826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75412" y="2895600"/>
            <a:ext cx="158353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Пиринач</a:t>
            </a:r>
            <a:r>
              <a:rPr lang="sr-Cyrl-R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09972" y="2804304"/>
            <a:ext cx="197958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Маниока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0"/>
          <a:stretch>
            <a:fillRect/>
          </a:stretch>
        </p:blipFill>
        <p:spPr bwMode="auto">
          <a:xfrm>
            <a:off x="636587" y="468217"/>
            <a:ext cx="4572000" cy="307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5212" y="2974547"/>
            <a:ext cx="15240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Батата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0052" y="5858100"/>
            <a:ext cx="13716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Просо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5012" y="5886675"/>
            <a:ext cx="240981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Уљана палма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812" y="152400"/>
            <a:ext cx="4191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/>
              <a:t>Плантажна производња:</a:t>
            </a:r>
            <a:endParaRPr lang="en-US" b="1" dirty="0"/>
          </a:p>
        </p:txBody>
      </p:sp>
      <p:sp>
        <p:nvSpPr>
          <p:cNvPr id="15" name="AutoShape 2" descr="Plantaža banana🍌🍌 u Alanji 🇹🇷. Banane... - Serije i lepote Turske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https://scontent.fbeg5-1.fna.fbcdn.net/v/t1.0-9/82672764_1006675439709551_5352286603874140160_n.jpg?_nc_cat=106&amp;ccb=2&amp;_nc_sid=730e14&amp;_nc_ohc=XIEpx399KJ0AX_xYQcb&amp;_nc_ht=scontent.fbeg5-1.fna&amp;oh=a4a9b5e3debfb55eed1d0290a882c06d&amp;oe=5FECA21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3521079"/>
            <a:ext cx="5943600" cy="30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18412" y="6019800"/>
            <a:ext cx="35052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Плаантажа банана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9"/>
          <a:stretch>
            <a:fillRect/>
          </a:stretch>
        </p:blipFill>
        <p:spPr bwMode="auto">
          <a:xfrm>
            <a:off x="485849" y="845269"/>
            <a:ext cx="45720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22612" y="1143000"/>
            <a:ext cx="16002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Памук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736889"/>
            <a:ext cx="4643437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837612" y="736889"/>
            <a:ext cx="19050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Какаовац</a:t>
            </a:r>
            <a:r>
              <a:rPr lang="sr-Cyrl-RS" dirty="0" smtClean="0"/>
              <a:t> </a:t>
            </a:r>
            <a:endParaRPr lang="en-US" dirty="0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7"/>
          <a:stretch>
            <a:fillRect/>
          </a:stretch>
        </p:blipFill>
        <p:spPr bwMode="auto">
          <a:xfrm>
            <a:off x="432593" y="3802063"/>
            <a:ext cx="472916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70212" y="4038600"/>
            <a:ext cx="17526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>
                <a:solidFill>
                  <a:schemeClr val="bg1"/>
                </a:solidFill>
              </a:rPr>
              <a:t>Кафа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9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12" y="457200"/>
            <a:ext cx="56388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Сточартво </a:t>
            </a:r>
            <a:r>
              <a:rPr lang="sr-Cyrl-RS" sz="1800" dirty="0" smtClean="0"/>
              <a:t>слабо развијено (екстензивни тип): козе, овце говеда и камиле</a:t>
            </a:r>
            <a:endParaRPr lang="en-US" sz="1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9" y="1297534"/>
            <a:ext cx="45624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b="2499"/>
          <a:stretch>
            <a:fillRect/>
          </a:stretch>
        </p:blipFill>
        <p:spPr bwMode="auto">
          <a:xfrm>
            <a:off x="531812" y="4343400"/>
            <a:ext cx="4714875" cy="21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27 činjenica koje možda niste znali o Africi - National Geographic Srb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609600"/>
            <a:ext cx="3957637" cy="26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5830" y="3866205"/>
            <a:ext cx="43434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Индустрија</a:t>
            </a:r>
            <a:r>
              <a:rPr lang="sr-Cyrl-RS" sz="1800" dirty="0" smtClean="0"/>
              <a:t> није много развијена – утицај колонијализма.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015830" y="5133974"/>
            <a:ext cx="47244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Туризам</a:t>
            </a:r>
            <a:r>
              <a:rPr lang="sr-Cyrl-RS" sz="1800" dirty="0" smtClean="0"/>
              <a:t> се развија- Египат већ одавно привлачи туристе..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80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8412" y="381000"/>
            <a:ext cx="312420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РЕГИОНАЛНА ПОДЈЕЛА</a:t>
            </a:r>
            <a:endParaRPr lang="en-US" sz="1800" b="1" dirty="0"/>
          </a:p>
        </p:txBody>
      </p:sp>
      <p:pic>
        <p:nvPicPr>
          <p:cNvPr id="12290" name="Picture 2" descr="https://upload.wikimedia.org/wikipedia/commons/8/8a/Africa-reg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1295400"/>
            <a:ext cx="3429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3812" y="1676400"/>
            <a:ext cx="3124200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>
                <a:solidFill>
                  <a:srgbClr val="061FD4"/>
                </a:solidFill>
              </a:rPr>
              <a:t>Сјеверна Африка</a:t>
            </a:r>
          </a:p>
          <a:p>
            <a:pPr>
              <a:lnSpc>
                <a:spcPct val="95000"/>
              </a:lnSpc>
            </a:pPr>
            <a:endParaRPr lang="sr-Cyrl-RS" sz="1800" b="1" dirty="0" smtClean="0"/>
          </a:p>
          <a:p>
            <a:pPr>
              <a:lnSpc>
                <a:spcPct val="95000"/>
              </a:lnSpc>
            </a:pPr>
            <a:r>
              <a:rPr lang="sr-Cyrl-RS" sz="1800" b="1" dirty="0" smtClean="0">
                <a:solidFill>
                  <a:srgbClr val="FFC000"/>
                </a:solidFill>
              </a:rPr>
              <a:t>Источна Африка</a:t>
            </a:r>
          </a:p>
          <a:p>
            <a:pPr>
              <a:lnSpc>
                <a:spcPct val="95000"/>
              </a:lnSpc>
            </a:pPr>
            <a:endParaRPr lang="sr-Cyrl-RS" sz="1800" b="1" dirty="0" smtClean="0"/>
          </a:p>
          <a:p>
            <a:pPr>
              <a:lnSpc>
                <a:spcPct val="95000"/>
              </a:lnSpc>
            </a:pPr>
            <a:r>
              <a:rPr lang="sr-Cyrl-RS" sz="1800" b="1" dirty="0" smtClean="0">
                <a:solidFill>
                  <a:srgbClr val="57EC34"/>
                </a:solidFill>
              </a:rPr>
              <a:t>Гвинејска Африка</a:t>
            </a:r>
          </a:p>
          <a:p>
            <a:pPr>
              <a:lnSpc>
                <a:spcPct val="95000"/>
              </a:lnSpc>
            </a:pPr>
            <a:endParaRPr lang="sr-Cyrl-RS" sz="1800" b="1" dirty="0" smtClean="0"/>
          </a:p>
          <a:p>
            <a:pPr>
              <a:lnSpc>
                <a:spcPct val="95000"/>
              </a:lnSpc>
            </a:pPr>
            <a:r>
              <a:rPr lang="sr-Cyrl-RS" sz="1800" b="1" dirty="0" smtClean="0">
                <a:solidFill>
                  <a:srgbClr val="FF33CC"/>
                </a:solidFill>
              </a:rPr>
              <a:t>Басен Конга</a:t>
            </a:r>
          </a:p>
          <a:p>
            <a:pPr>
              <a:lnSpc>
                <a:spcPct val="95000"/>
              </a:lnSpc>
            </a:pPr>
            <a:endParaRPr lang="sr-Cyrl-RS" sz="1800" b="1" dirty="0" smtClean="0"/>
          </a:p>
          <a:p>
            <a:pPr>
              <a:lnSpc>
                <a:spcPct val="95000"/>
              </a:lnSpc>
            </a:pPr>
            <a:r>
              <a:rPr lang="sr-Cyrl-RS" sz="1800" b="1" dirty="0" smtClean="0">
                <a:solidFill>
                  <a:srgbClr val="FF0000"/>
                </a:solidFill>
              </a:rPr>
              <a:t>Јужна Африка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812" y="1447800"/>
            <a:ext cx="754380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b="1" dirty="0" smtClean="0"/>
              <a:t>Домаћа задаћа:</a:t>
            </a:r>
          </a:p>
          <a:p>
            <a:pPr>
              <a:lnSpc>
                <a:spcPct val="95000"/>
              </a:lnSpc>
            </a:pPr>
            <a:endParaRPr lang="sr-Cyrl-RS" b="1" dirty="0" smtClean="0"/>
          </a:p>
          <a:p>
            <a:pPr>
              <a:lnSpc>
                <a:spcPct val="95000"/>
              </a:lnSpc>
            </a:pPr>
            <a:r>
              <a:rPr lang="sr-Cyrl-RS" b="1" dirty="0"/>
              <a:t>С</a:t>
            </a:r>
            <a:r>
              <a:rPr lang="sr-Cyrl-RS" b="1" dirty="0" smtClean="0"/>
              <a:t>азнај на интернету зашто се у Африци за дијаманте користи назив „крвави дијаманти“!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219200"/>
            <a:ext cx="4868862" cy="51435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4212" y="457200"/>
            <a:ext cx="2895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2000" b="1" dirty="0" smtClean="0"/>
              <a:t>СТАНОВНИШТВО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65812" y="1447800"/>
            <a:ext cx="510540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1.250.000.000</a:t>
            </a:r>
            <a:r>
              <a:rPr lang="sr-Cyrl-RS" sz="1800" dirty="0" smtClean="0"/>
              <a:t> становника.</a:t>
            </a:r>
          </a:p>
          <a:p>
            <a:pPr>
              <a:lnSpc>
                <a:spcPct val="95000"/>
              </a:lnSpc>
            </a:pPr>
            <a:endParaRPr lang="sr-Cyrl-RS" sz="1800" dirty="0" smtClean="0"/>
          </a:p>
          <a:p>
            <a:pPr>
              <a:lnSpc>
                <a:spcPct val="95000"/>
              </a:lnSpc>
            </a:pPr>
            <a:r>
              <a:rPr lang="sr-Cyrl-RS" sz="1800" dirty="0" smtClean="0"/>
              <a:t>Просјечна густина насељености  </a:t>
            </a:r>
          </a:p>
          <a:p>
            <a:pPr>
              <a:lnSpc>
                <a:spcPct val="95000"/>
              </a:lnSpc>
            </a:pPr>
            <a:r>
              <a:rPr lang="sr-Cyrl-RS" sz="1800" b="1" dirty="0" smtClean="0"/>
              <a:t>41 ст/км</a:t>
            </a:r>
            <a:r>
              <a:rPr lang="sr-Cyrl-R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².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9449" y="2995275"/>
            <a:ext cx="4174541" cy="1671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Најгушће насељена подручја су:</a:t>
            </a:r>
          </a:p>
          <a:p>
            <a:pPr marL="285750" indent="-285750">
              <a:lnSpc>
                <a:spcPct val="95000"/>
              </a:lnSpc>
              <a:buFontTx/>
              <a:buChar char="-"/>
            </a:pPr>
            <a:r>
              <a:rPr lang="sr-Cyrl-RS" sz="1800" dirty="0"/>
              <a:t>о</a:t>
            </a:r>
            <a:r>
              <a:rPr lang="sr-Cyrl-RS" sz="1800" dirty="0" smtClean="0"/>
              <a:t>бласт источне Африке</a:t>
            </a:r>
          </a:p>
          <a:p>
            <a:pPr marL="285750" indent="-285750">
              <a:lnSpc>
                <a:spcPct val="95000"/>
              </a:lnSpc>
              <a:buFontTx/>
              <a:buChar char="-"/>
            </a:pPr>
            <a:r>
              <a:rPr lang="sr-Cyrl-RS" sz="1800" dirty="0"/>
              <a:t>д</a:t>
            </a:r>
            <a:r>
              <a:rPr lang="sr-Cyrl-RS" sz="1800" dirty="0" smtClean="0"/>
              <a:t>олина ријеке Нил</a:t>
            </a:r>
          </a:p>
          <a:p>
            <a:pPr marL="285750" indent="-285750">
              <a:lnSpc>
                <a:spcPct val="95000"/>
              </a:lnSpc>
              <a:buFontTx/>
              <a:buChar char="-"/>
            </a:pPr>
            <a:r>
              <a:rPr lang="sr-Cyrl-RS" sz="1800" dirty="0"/>
              <a:t>д</a:t>
            </a:r>
            <a:r>
              <a:rPr lang="sr-Cyrl-RS" sz="1800" dirty="0" smtClean="0"/>
              <a:t>олина ријеке Нигер</a:t>
            </a:r>
          </a:p>
          <a:p>
            <a:pPr marL="285750" indent="-285750">
              <a:lnSpc>
                <a:spcPct val="95000"/>
              </a:lnSpc>
              <a:buFontTx/>
              <a:buChar char="-"/>
            </a:pPr>
            <a:r>
              <a:rPr lang="sr-Cyrl-RS" sz="1800" dirty="0"/>
              <a:t>о</a:t>
            </a:r>
            <a:r>
              <a:rPr lang="sr-Cyrl-RS" sz="1800" dirty="0" smtClean="0"/>
              <a:t>бала Средоземног мора и </a:t>
            </a:r>
          </a:p>
          <a:p>
            <a:pPr marL="285750" indent="-285750">
              <a:lnSpc>
                <a:spcPct val="95000"/>
              </a:lnSpc>
              <a:buFontTx/>
              <a:buChar char="-"/>
            </a:pPr>
            <a:r>
              <a:rPr lang="sr-Cyrl-RS" sz="1800" dirty="0"/>
              <a:t>н</a:t>
            </a:r>
            <a:r>
              <a:rPr lang="sr-Cyrl-RS" sz="1800" dirty="0" smtClean="0"/>
              <a:t>ајјужнији дио континента.</a:t>
            </a:r>
            <a:endParaRPr lang="en-US" sz="1800" dirty="0"/>
          </a:p>
        </p:txBody>
      </p:sp>
      <p:sp>
        <p:nvSpPr>
          <p:cNvPr id="2" name="Oval 1"/>
          <p:cNvSpPr/>
          <p:nvPr/>
        </p:nvSpPr>
        <p:spPr>
          <a:xfrm rot="19180429">
            <a:off x="3456384" y="3377915"/>
            <a:ext cx="1450980" cy="5334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674812" y="2869084"/>
            <a:ext cx="1066800" cy="762000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657222">
            <a:off x="3732212" y="1828800"/>
            <a:ext cx="304800" cy="1142997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28528" y="1523510"/>
            <a:ext cx="1759368" cy="285373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250761">
            <a:off x="3335689" y="5192165"/>
            <a:ext cx="446111" cy="990600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89449" y="5069048"/>
            <a:ext cx="4114800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Животни вијек кратак.</a:t>
            </a:r>
          </a:p>
          <a:p>
            <a:pPr>
              <a:lnSpc>
                <a:spcPct val="95000"/>
              </a:lnSpc>
            </a:pPr>
            <a:endParaRPr lang="sr-Cyrl-RS" sz="1800" b="1" dirty="0" smtClean="0"/>
          </a:p>
          <a:p>
            <a:pPr>
              <a:lnSpc>
                <a:spcPct val="95000"/>
              </a:lnSpc>
            </a:pPr>
            <a:r>
              <a:rPr lang="sr-Cyrl-RS" sz="1800" dirty="0" smtClean="0"/>
              <a:t>Низак ниво образовања.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0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4" grpId="0" animBg="1"/>
      <p:bldP spid="10" grpId="0" animBg="1"/>
      <p:bldP spid="12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0703" y="4464033"/>
            <a:ext cx="60198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Африка је континент са највећим природним прираштајем на свијету </a:t>
            </a:r>
            <a:r>
              <a:rPr lang="sr-Latn-RS" sz="1800" b="1" dirty="0" smtClean="0"/>
              <a:t>26 </a:t>
            </a:r>
            <a:r>
              <a:rPr lang="sr-Latn-R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‰</a:t>
            </a:r>
            <a:r>
              <a:rPr lang="sr-Cyrl-R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/>
          </a:p>
        </p:txBody>
      </p:sp>
      <p:pic>
        <p:nvPicPr>
          <p:cNvPr id="8" name="Picture 3" descr="stopa prirodne promjene po državama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457200"/>
            <a:ext cx="9220200" cy="399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18012" y="457200"/>
            <a:ext cx="4495800" cy="228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400" b="1" dirty="0" smtClean="0"/>
              <a:t>Природни прираштај у Африци 2014.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8609012" y="1103312"/>
            <a:ext cx="1038834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200" b="1" dirty="0" smtClean="0"/>
              <a:t>Природни</a:t>
            </a:r>
          </a:p>
          <a:p>
            <a:pPr algn="ctr"/>
            <a:r>
              <a:rPr lang="sr-Cyrl-RS" sz="1200" b="1" dirty="0" smtClean="0"/>
              <a:t>прираштај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602521" y="1809049"/>
            <a:ext cx="1051816" cy="58296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200" b="1" dirty="0" smtClean="0"/>
              <a:t>Природни</a:t>
            </a:r>
          </a:p>
          <a:p>
            <a:pPr algn="ctr"/>
            <a:r>
              <a:rPr lang="sr-Cyrl-RS" sz="1200" b="1" dirty="0" smtClean="0"/>
              <a:t>пад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0703" y="5108129"/>
            <a:ext cx="57150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Велики удио у укупном становништву чини младо становништво до 15 год.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70703" y="5752226"/>
            <a:ext cx="5943600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Становништво </a:t>
            </a:r>
            <a:r>
              <a:rPr lang="sr-Cyrl-RS" sz="1800" b="1" dirty="0" smtClean="0"/>
              <a:t>бијеле расе </a:t>
            </a:r>
            <a:r>
              <a:rPr lang="sr-Cyrl-RS" sz="1800" dirty="0" smtClean="0"/>
              <a:t>углавном насељава простор Сјеверне Африке и крајњи југ а </a:t>
            </a:r>
            <a:r>
              <a:rPr lang="sr-Cyrl-RS" sz="1800" b="1" dirty="0" smtClean="0"/>
              <a:t>црна раса</a:t>
            </a:r>
            <a:r>
              <a:rPr lang="sr-Cyrl-RS" sz="1800" dirty="0" smtClean="0"/>
              <a:t> насељава сав простор јужно од Сахаре.</a:t>
            </a:r>
            <a:endParaRPr lang="en-US" sz="1800" dirty="0"/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2" y="2439644"/>
            <a:ext cx="33480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mas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1" y="4656488"/>
            <a:ext cx="334803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3579812" y="4038600"/>
            <a:ext cx="4648200" cy="1828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903912" y="6172200"/>
            <a:ext cx="2019300" cy="20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4212" y="685800"/>
            <a:ext cx="102108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Старосједиоци сјеверног дијела су народи хамитске групе који имају заједничке коријене у  језику а то су: Бербери,Туарези, Египћани и Копти.</a:t>
            </a:r>
            <a:endParaRPr lang="en-US" sz="18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4"/>
          <a:stretch>
            <a:fillRect/>
          </a:stretch>
        </p:blipFill>
        <p:spPr bwMode="auto">
          <a:xfrm>
            <a:off x="484795" y="1672260"/>
            <a:ext cx="496887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5373" y="4427355"/>
            <a:ext cx="286371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dirty="0" smtClean="0">
                <a:solidFill>
                  <a:schemeClr val="bg1"/>
                </a:solidFill>
              </a:rPr>
              <a:t>Туарези живе у Сахари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berb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2" y="1720107"/>
            <a:ext cx="47625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2012" y="4432340"/>
            <a:ext cx="457200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dirty="0" smtClean="0">
                <a:solidFill>
                  <a:schemeClr val="bg1"/>
                </a:solidFill>
              </a:rPr>
              <a:t>Бербери насељавају подручје Атласа</a:t>
            </a:r>
            <a:r>
              <a:rPr lang="sr-Cyrl-RS" sz="1400" dirty="0" smtClean="0"/>
              <a:t>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5373" y="5257800"/>
            <a:ext cx="95250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На простор  сјевера Африке доселили су се </a:t>
            </a:r>
            <a:r>
              <a:rPr lang="sr-Cyrl-RS" sz="1800" b="1" dirty="0" smtClean="0"/>
              <a:t>Арапи </a:t>
            </a:r>
            <a:r>
              <a:rPr lang="sr-Cyrl-RS" sz="1800" dirty="0" smtClean="0"/>
              <a:t>- семитски народи који су покорили хамите и наметнули им свој језик, културу  и религију ( ислам).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7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1412" y="914400"/>
            <a:ext cx="92964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Становништво </a:t>
            </a:r>
            <a:r>
              <a:rPr lang="sr-Cyrl-RS" sz="1800" b="1" dirty="0" smtClean="0"/>
              <a:t>црне расе</a:t>
            </a:r>
            <a:r>
              <a:rPr lang="sr-Cyrl-RS" sz="1800" dirty="0" smtClean="0"/>
              <a:t> се може сврстати у двије групе:</a:t>
            </a:r>
          </a:p>
          <a:p>
            <a:pPr>
              <a:lnSpc>
                <a:spcPct val="95000"/>
              </a:lnSpc>
            </a:pPr>
            <a:r>
              <a:rPr lang="sr-Cyrl-RS" sz="1800" b="1" dirty="0" smtClean="0"/>
              <a:t>Судански</a:t>
            </a:r>
            <a:r>
              <a:rPr lang="sr-Cyrl-RS" sz="1800" dirty="0" smtClean="0"/>
              <a:t> и </a:t>
            </a:r>
            <a:r>
              <a:rPr lang="sr-Cyrl-RS" sz="1800" b="1" dirty="0" smtClean="0"/>
              <a:t>Банту</a:t>
            </a:r>
            <a:r>
              <a:rPr lang="sr-Cyrl-RS" sz="1800" dirty="0" smtClean="0"/>
              <a:t> црнци.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1828800"/>
            <a:ext cx="6076190" cy="2190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612" y="1828800"/>
            <a:ext cx="190500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400" b="1" dirty="0" smtClean="0"/>
              <a:t>Судански црнци</a:t>
            </a:r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817" y="4346380"/>
            <a:ext cx="6076190" cy="2104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22550" y="4419600"/>
            <a:ext cx="160020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400" b="1" dirty="0" smtClean="0"/>
              <a:t>Банту црнци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04012" y="2085755"/>
            <a:ext cx="373380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Живе на простору Суданске висоравни, „ Гвинејске Африке“ и Етипске висоравни.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432874" y="5398761"/>
            <a:ext cx="3886200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Живе у басену Конга, на </a:t>
            </a:r>
            <a:r>
              <a:rPr lang="en-US" sz="1800" dirty="0" smtClean="0"/>
              <a:t>J</a:t>
            </a:r>
            <a:r>
              <a:rPr lang="sr-Cyrl-RS" sz="1800" dirty="0" smtClean="0"/>
              <a:t>езерској висоравни и у Јужној Африци.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4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9680" y="-769134"/>
            <a:ext cx="975360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Најстарије становништво негроидне расе су: </a:t>
            </a:r>
            <a:r>
              <a:rPr lang="sr-Cyrl-RS" sz="1800" b="1" dirty="0" smtClean="0"/>
              <a:t>Бушмани</a:t>
            </a:r>
            <a:r>
              <a:rPr lang="sr-Cyrl-RS" sz="1800" dirty="0" smtClean="0"/>
              <a:t> , </a:t>
            </a:r>
            <a:r>
              <a:rPr lang="sr-Cyrl-RS" sz="1800" b="1" dirty="0" smtClean="0"/>
              <a:t>Хотентоти</a:t>
            </a:r>
            <a:r>
              <a:rPr lang="sr-Cyrl-RS" sz="1800" dirty="0" smtClean="0"/>
              <a:t> и </a:t>
            </a:r>
            <a:r>
              <a:rPr lang="sr-Cyrl-RS" sz="1800" b="1" dirty="0" smtClean="0"/>
              <a:t>Пигмеји</a:t>
            </a:r>
            <a:r>
              <a:rPr lang="sr-Cyrl-RS" sz="1800" dirty="0" smtClean="0"/>
              <a:t>.</a:t>
            </a:r>
            <a:endParaRPr lang="en-US" sz="18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2" y="4191000"/>
            <a:ext cx="2826018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BUŠM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6" y="619284"/>
            <a:ext cx="4762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344" y="619284"/>
            <a:ext cx="3085714" cy="22857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59159" y="688061"/>
            <a:ext cx="129540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400" b="1" dirty="0" smtClean="0"/>
              <a:t>Бушмани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43344" y="2607994"/>
            <a:ext cx="137160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400" b="1" dirty="0" smtClean="0"/>
              <a:t>Хотентоти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2959" y="3396512"/>
            <a:ext cx="495300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dirty="0" smtClean="0"/>
              <a:t>Бушмани и Хотентоти живе у Јужној Африци.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239984" y="4241358"/>
            <a:ext cx="203835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b="1" dirty="0" smtClean="0"/>
              <a:t>Пигмеји</a:t>
            </a:r>
            <a:r>
              <a:rPr lang="sr-Cyrl-RS" sz="1600" dirty="0" smtClean="0"/>
              <a:t> живе у басену Конга.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927" y="2994534"/>
            <a:ext cx="4304762" cy="3828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16780" y="5411759"/>
            <a:ext cx="2819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b="1" dirty="0" smtClean="0"/>
              <a:t>Малгашани</a:t>
            </a:r>
            <a:r>
              <a:rPr lang="sr-Cyrl-RS" sz="1600" dirty="0" smtClean="0"/>
              <a:t> су народ настао мијешањем старосједилаца и досељених Малајаца на острву Мадагаскар.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951489" y="203505"/>
            <a:ext cx="1032633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dirty="0" smtClean="0"/>
              <a:t>Најстарије становништво Афркике су: </a:t>
            </a:r>
            <a:r>
              <a:rPr lang="sr-Cyrl-RS" sz="1600" b="1" dirty="0" smtClean="0"/>
              <a:t>Бушмани</a:t>
            </a:r>
            <a:r>
              <a:rPr lang="sr-Cyrl-RS" sz="1600" dirty="0" smtClean="0"/>
              <a:t>, </a:t>
            </a:r>
            <a:r>
              <a:rPr lang="sr-Cyrl-RS" sz="1600" b="1" dirty="0" smtClean="0"/>
              <a:t>Хотентоти</a:t>
            </a:r>
            <a:r>
              <a:rPr lang="sr-Cyrl-RS" sz="1600" dirty="0" smtClean="0"/>
              <a:t>  и </a:t>
            </a:r>
            <a:r>
              <a:rPr lang="sr-Cyrl-RS" sz="1600" b="1" dirty="0" smtClean="0"/>
              <a:t>Пигмеји</a:t>
            </a:r>
            <a:r>
              <a:rPr lang="sr-Cyrl-R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36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3" y="90306"/>
            <a:ext cx="48910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4812" y="381000"/>
            <a:ext cx="388620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dirty="0" smtClean="0"/>
              <a:t>Већина становништва живи у селима.</a:t>
            </a:r>
          </a:p>
          <a:p>
            <a:pPr>
              <a:lnSpc>
                <a:spcPct val="95000"/>
              </a:lnSpc>
            </a:pPr>
            <a:endParaRPr lang="sr-Cyrl-RS" sz="1600" dirty="0"/>
          </a:p>
          <a:p>
            <a:pPr>
              <a:lnSpc>
                <a:spcPct val="95000"/>
              </a:lnSpc>
            </a:pPr>
            <a:endParaRPr lang="sr-Cyrl-RS" sz="1600" dirty="0" smtClean="0"/>
          </a:p>
          <a:p>
            <a:pPr>
              <a:lnSpc>
                <a:spcPct val="95000"/>
              </a:lnSpc>
            </a:pPr>
            <a:r>
              <a:rPr lang="sr-Cyrl-RS" sz="1600" dirty="0" smtClean="0"/>
              <a:t>Изражене су миграције из неразвијених у привредно развијеније дијелове континента.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484812" y="2324737"/>
            <a:ext cx="617220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600" dirty="0" smtClean="0"/>
              <a:t>Највећи градови Африке су:</a:t>
            </a:r>
          </a:p>
          <a:p>
            <a:pPr>
              <a:lnSpc>
                <a:spcPct val="95000"/>
              </a:lnSpc>
            </a:pPr>
            <a:r>
              <a:rPr lang="sr-Cyrl-RS" sz="1600" b="1" dirty="0" smtClean="0"/>
              <a:t>Каиро- Гиза </a:t>
            </a:r>
            <a:r>
              <a:rPr lang="sr-Cyrl-RS" sz="1600" dirty="0" smtClean="0"/>
              <a:t>(англомерација са 15 милиона становника)</a:t>
            </a:r>
          </a:p>
          <a:p>
            <a:pPr>
              <a:lnSpc>
                <a:spcPct val="95000"/>
              </a:lnSpc>
            </a:pPr>
            <a:r>
              <a:rPr lang="sr-Cyrl-RS" sz="1600" b="1" dirty="0" smtClean="0"/>
              <a:t>Лагос</a:t>
            </a:r>
            <a:r>
              <a:rPr lang="sr-Cyrl-RS" sz="1600" dirty="0" smtClean="0"/>
              <a:t> у Нигерији и </a:t>
            </a:r>
          </a:p>
          <a:p>
            <a:pPr>
              <a:lnSpc>
                <a:spcPct val="95000"/>
              </a:lnSpc>
            </a:pPr>
            <a:r>
              <a:rPr lang="sr-Cyrl-RS" sz="1600" b="1" dirty="0" smtClean="0"/>
              <a:t>Киншаса</a:t>
            </a:r>
            <a:r>
              <a:rPr lang="sr-Cyrl-RS" sz="1600" dirty="0" smtClean="0"/>
              <a:t> у ДР Конго.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732212" y="1070512"/>
            <a:ext cx="1828800" cy="1672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055813" y="2378780"/>
            <a:ext cx="3505199" cy="5930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89316" y="3058876"/>
            <a:ext cx="2709619" cy="1265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421" y="445822"/>
            <a:ext cx="2552381" cy="18857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71212" y="1969895"/>
            <a:ext cx="83788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200" b="1" dirty="0" smtClean="0">
                <a:solidFill>
                  <a:schemeClr val="bg1"/>
                </a:solidFill>
              </a:rPr>
              <a:t>Лагос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Kairo Archives - Egipat info kairo hurgada egipat aleksandrija piramide  suecki kanal keopsova piramida krstarenje nilom asuan sarm el se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52" y="3566744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539326" y="3627851"/>
            <a:ext cx="83820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200" b="1" dirty="0" smtClean="0">
                <a:solidFill>
                  <a:schemeClr val="bg1"/>
                </a:solidFill>
              </a:rPr>
              <a:t>Каиро</a:t>
            </a:r>
            <a:r>
              <a:rPr lang="sr-Cyrl-RS" sz="1200" dirty="0" smtClean="0"/>
              <a:t> </a:t>
            </a:r>
            <a:endParaRPr lang="en-US" sz="1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75" y="5320882"/>
            <a:ext cx="5714286" cy="14857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22812" y="5340084"/>
            <a:ext cx="99060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200" b="1" dirty="0" smtClean="0">
                <a:solidFill>
                  <a:schemeClr val="bg1"/>
                </a:solidFill>
              </a:rPr>
              <a:t>Киншаса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9086" y="220263"/>
            <a:ext cx="1074420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Са великим географским открићима започео је и процес колонијализације Африке.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16345" y="616952"/>
            <a:ext cx="6335713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Колонијализам</a:t>
            </a:r>
            <a:r>
              <a:rPr lang="sr-Cyrl-RS" sz="1800" dirty="0" smtClean="0"/>
              <a:t> јесте наметање власти над зависном територијом са циљем искориштавања њених природних богатстава.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16345" y="1498732"/>
            <a:ext cx="60960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Колонијалне силе: Португалија, Велика Британија,</a:t>
            </a:r>
            <a:endParaRPr lang="en-US" sz="1800" dirty="0" smtClean="0"/>
          </a:p>
          <a:p>
            <a:pPr>
              <a:lnSpc>
                <a:spcPct val="95000"/>
              </a:lnSpc>
            </a:pPr>
            <a:r>
              <a:rPr lang="sr-Cyrl-RS" sz="1800" dirty="0" smtClean="0"/>
              <a:t> Француска , Холандија и Шпанија.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3608615"/>
            <a:ext cx="2876190" cy="2019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0215" y="2148665"/>
            <a:ext cx="6411843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Деколонијализација </a:t>
            </a:r>
            <a:r>
              <a:rPr lang="sr-Cyrl-RS" sz="1800" dirty="0" smtClean="0"/>
              <a:t> или борба за ослобађање од</a:t>
            </a:r>
            <a:endParaRPr lang="en-US" sz="1800" dirty="0" smtClean="0"/>
          </a:p>
          <a:p>
            <a:pPr>
              <a:lnSpc>
                <a:spcPct val="95000"/>
              </a:lnSpc>
            </a:pPr>
            <a:r>
              <a:rPr lang="sr-Cyrl-RS" sz="1800" dirty="0" smtClean="0"/>
              <a:t>колонијалне власти започиње </a:t>
            </a:r>
            <a:r>
              <a:rPr lang="sr-Cyrl-RS" sz="1800" dirty="0"/>
              <a:t>н</a:t>
            </a:r>
            <a:r>
              <a:rPr lang="sr-Cyrl-RS" sz="1800" dirty="0" smtClean="0"/>
              <a:t>акон Другог свјетског рата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sr-Cyrl-RS" sz="1800" dirty="0" smtClean="0"/>
              <a:t>и трајала је 40 година док се нису ослободиле </a:t>
            </a:r>
            <a:endParaRPr lang="en-US" sz="1800" dirty="0" smtClean="0"/>
          </a:p>
          <a:p>
            <a:pPr>
              <a:lnSpc>
                <a:spcPct val="95000"/>
              </a:lnSpc>
            </a:pPr>
            <a:r>
              <a:rPr lang="sr-Cyrl-RS" sz="1800" dirty="0" smtClean="0"/>
              <a:t>све државе </a:t>
            </a:r>
            <a:r>
              <a:rPr lang="en-US" sz="1800" dirty="0" smtClean="0"/>
              <a:t>A</a:t>
            </a:r>
            <a:r>
              <a:rPr lang="sr-Cyrl-RS" sz="1800" dirty="0" smtClean="0"/>
              <a:t>фрике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255602" y="4153614"/>
            <a:ext cx="3776519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Неоколонијализам </a:t>
            </a:r>
            <a:r>
              <a:rPr lang="sr-Cyrl-RS" sz="1800" dirty="0" smtClean="0"/>
              <a:t>зависност </a:t>
            </a:r>
            <a:endParaRPr lang="en-US" sz="1800" dirty="0" smtClean="0"/>
          </a:p>
          <a:p>
            <a:pPr>
              <a:lnSpc>
                <a:spcPct val="95000"/>
              </a:lnSpc>
            </a:pPr>
            <a:r>
              <a:rPr lang="sr-Cyrl-RS" sz="1800" dirty="0" smtClean="0"/>
              <a:t>Афричких држава од бивших </a:t>
            </a:r>
            <a:endParaRPr lang="en-US" sz="1800" dirty="0" smtClean="0"/>
          </a:p>
          <a:p>
            <a:pPr>
              <a:lnSpc>
                <a:spcPct val="95000"/>
              </a:lnSpc>
            </a:pPr>
            <a:r>
              <a:rPr lang="sr-Cyrl-RS" sz="1800" dirty="0" smtClean="0"/>
              <a:t>колонијалних сила.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40215" y="5706785"/>
            <a:ext cx="11708896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Новостворене државе су имале природна богатсва која је требало експлатисати али су биле сиромашне без образованих стручњака па су тако помоћ</a:t>
            </a:r>
            <a:r>
              <a:rPr lang="en-US" sz="1800" dirty="0" smtClean="0"/>
              <a:t> </a:t>
            </a:r>
            <a:r>
              <a:rPr lang="sr-Cyrl-RS" sz="1800" dirty="0" smtClean="0"/>
              <a:t>тражиле у бившим колонијалним силама које су привредно и економски помогле али су исто  тако утицале на привреду државе.</a:t>
            </a:r>
            <a:endParaRPr lang="en-US" sz="18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735379"/>
            <a:ext cx="4567164" cy="494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72614" y="873601"/>
            <a:ext cx="135096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dirty="0" smtClean="0"/>
              <a:t>1914. </a:t>
            </a:r>
            <a:r>
              <a:rPr lang="en-US" sz="1400" b="1" dirty="0" err="1" smtClean="0"/>
              <a:t>godina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968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2412" y="304800"/>
            <a:ext cx="1600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2000" b="1" dirty="0" smtClean="0"/>
              <a:t>ПРИВРЕДА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9412" y="914400"/>
            <a:ext cx="11125200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b="1" dirty="0" smtClean="0"/>
              <a:t>Најнеразвијенији континет- </a:t>
            </a:r>
            <a:r>
              <a:rPr lang="sr-Cyrl-RS" sz="1800" dirty="0" smtClean="0"/>
              <a:t>иако има много природних богастава.  </a:t>
            </a:r>
            <a:r>
              <a:rPr lang="sr-Cyrl-RS" sz="1800" dirty="0"/>
              <a:t>Н</a:t>
            </a:r>
            <a:r>
              <a:rPr lang="sr-Cyrl-RS" sz="1800" dirty="0" smtClean="0"/>
              <a:t>а ово је утицао мањак обрадивих површина, пораст броја становника и дуг временски период под колонијалном влашћу.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046412" y="1796180"/>
            <a:ext cx="4419600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800" dirty="0" smtClean="0"/>
              <a:t>Богаство Африке: </a:t>
            </a:r>
            <a:r>
              <a:rPr lang="sr-Cyrl-RS" sz="1800" b="1" dirty="0" smtClean="0"/>
              <a:t>шуме</a:t>
            </a:r>
            <a:r>
              <a:rPr lang="sr-Cyrl-RS" sz="1800" dirty="0" smtClean="0"/>
              <a:t> (тропске)</a:t>
            </a:r>
          </a:p>
          <a:p>
            <a:pPr>
              <a:lnSpc>
                <a:spcPct val="95000"/>
              </a:lnSpc>
            </a:pPr>
            <a:r>
              <a:rPr lang="sr-Cyrl-RS" sz="1800" dirty="0"/>
              <a:t>	 </a:t>
            </a:r>
            <a:r>
              <a:rPr lang="sr-Cyrl-RS" sz="1800" dirty="0" smtClean="0"/>
              <a:t>              </a:t>
            </a:r>
            <a:r>
              <a:rPr lang="sr-Cyrl-RS" sz="1800" b="1" dirty="0" smtClean="0"/>
              <a:t>нафта</a:t>
            </a:r>
          </a:p>
          <a:p>
            <a:pPr>
              <a:lnSpc>
                <a:spcPct val="95000"/>
              </a:lnSpc>
            </a:pPr>
            <a:r>
              <a:rPr lang="sr-Cyrl-RS" sz="1800" dirty="0"/>
              <a:t>	 </a:t>
            </a:r>
            <a:r>
              <a:rPr lang="sr-Cyrl-RS" sz="1800" dirty="0" smtClean="0"/>
              <a:t>              </a:t>
            </a:r>
            <a:r>
              <a:rPr lang="sr-Cyrl-RS" sz="1800" b="1" dirty="0" smtClean="0"/>
              <a:t>рудна богаства</a:t>
            </a:r>
            <a:endParaRPr lang="en-US" sz="1800" dirty="0"/>
          </a:p>
        </p:txBody>
      </p:sp>
      <p:pic>
        <p:nvPicPr>
          <p:cNvPr id="10" name="Picture 11" descr="Untitled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2899" r="4950"/>
          <a:stretch>
            <a:fillRect/>
          </a:stretch>
        </p:blipFill>
        <p:spPr bwMode="auto">
          <a:xfrm>
            <a:off x="7129462" y="1602580"/>
            <a:ext cx="482123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"/>
          <a:stretch>
            <a:fillRect/>
          </a:stretch>
        </p:blipFill>
        <p:spPr bwMode="auto">
          <a:xfrm>
            <a:off x="7129462" y="3995737"/>
            <a:ext cx="12827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29462" y="5017899"/>
            <a:ext cx="152400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r-Cyrl-RS" sz="1200" b="1" dirty="0" smtClean="0"/>
              <a:t>Удио шума у укупном територију(%)</a:t>
            </a:r>
            <a:endParaRPr lang="en-US" sz="1200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209800"/>
            <a:ext cx="38798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18172" b="44691"/>
          <a:stretch>
            <a:fillRect/>
          </a:stretch>
        </p:blipFill>
        <p:spPr bwMode="auto">
          <a:xfrm>
            <a:off x="4314825" y="4619625"/>
            <a:ext cx="12858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53703" r="5251"/>
          <a:stretch>
            <a:fillRect/>
          </a:stretch>
        </p:blipFill>
        <p:spPr bwMode="auto">
          <a:xfrm>
            <a:off x="455612" y="5017899"/>
            <a:ext cx="1328072" cy="158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942012" y="2057400"/>
            <a:ext cx="3886200" cy="1938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979612" y="2209800"/>
            <a:ext cx="3276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03412" y="2286000"/>
            <a:ext cx="3352800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103812" y="2677960"/>
            <a:ext cx="496888" cy="1894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0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Welcome back to school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Welcome back to school presentation.potx" id="{CE426E4B-AEF0-4DB0-AA06-9B9EF2E62E1A}" vid="{EB2D3276-CBF5-48AD-B47E-C2D79CA4C86F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back to school</Template>
  <TotalTime>509</TotalTime>
  <Words>565</Words>
  <Application>Microsoft Office PowerPoint</Application>
  <PresentationFormat>Custom</PresentationFormat>
  <Paragraphs>104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Welcome back to school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Danijela Lolic</dc:creator>
  <cp:lastModifiedBy>54. Tanasic Sladjana</cp:lastModifiedBy>
  <cp:revision>61</cp:revision>
  <dcterms:created xsi:type="dcterms:W3CDTF">2020-11-30T14:50:29Z</dcterms:created>
  <dcterms:modified xsi:type="dcterms:W3CDTF">2020-12-02T14:45:05Z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