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CEDFE-E838-4472-877C-4D32DDF36C44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0C4FE-5253-4411-A652-44022060C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F1061A-C0EB-4844-88F2-533AECD7FD45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E45198-2548-4B28-A5F4-481438A18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1061A-C0EB-4844-88F2-533AECD7FD45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45198-2548-4B28-A5F4-481438A18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1061A-C0EB-4844-88F2-533AECD7FD45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45198-2548-4B28-A5F4-481438A18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1061A-C0EB-4844-88F2-533AECD7FD45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45198-2548-4B28-A5F4-481438A18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1061A-C0EB-4844-88F2-533AECD7FD45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45198-2548-4B28-A5F4-481438A18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1061A-C0EB-4844-88F2-533AECD7FD45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45198-2548-4B28-A5F4-481438A18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1061A-C0EB-4844-88F2-533AECD7FD45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45198-2548-4B28-A5F4-481438A18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1061A-C0EB-4844-88F2-533AECD7FD45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45198-2548-4B28-A5F4-481438A18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1061A-C0EB-4844-88F2-533AECD7FD45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45198-2548-4B28-A5F4-481438A18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45F1061A-C0EB-4844-88F2-533AECD7FD45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45198-2548-4B28-A5F4-481438A18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F1061A-C0EB-4844-88F2-533AECD7FD45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E45198-2548-4B28-A5F4-481438A181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5F1061A-C0EB-4844-88F2-533AECD7FD45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CE45198-2548-4B28-A5F4-481438A18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8001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Cyrl-BA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атематика </a:t>
            </a:r>
            <a:br>
              <a:rPr lang="sr-Cyrl-BA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4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3.разред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117957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r-Cyrl-B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Дијељење и математички знак за дијељење</a:t>
            </a:r>
            <a:endParaRPr lang="en-US" sz="4000" dirty="0"/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C7BCE931-42D0-4458-9A7B-AB94D5A123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086100"/>
            <a:ext cx="3160977" cy="1796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839200" cy="4114800"/>
          </a:xfrm>
        </p:spPr>
        <p:txBody>
          <a:bodyPr>
            <a:normAutofit fontScale="70000" lnSpcReduction="20000"/>
          </a:bodyPr>
          <a:lstStyle/>
          <a:p>
            <a:pPr marL="0" lvl="0" indent="0" defTabSz="457200">
              <a:spcBef>
                <a:spcPts val="0"/>
              </a:spcBef>
              <a:buClrTx/>
              <a:buSzTx/>
              <a:buNone/>
              <a:defRPr/>
            </a:pPr>
            <a:endParaRPr lang="sr-Cyrl-BA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  <a:defRPr/>
            </a:pPr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5 мјеста налазе се по 2 бомбоне.</a:t>
            </a:r>
            <a:endParaRPr lang="sr-Latn-BA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  <a:defRPr/>
            </a:pPr>
            <a:endParaRPr lang="sr-Latn-BA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  <a:defRPr/>
            </a:pPr>
            <a:endParaRPr lang="sr-Latn-BA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  <a:defRPr/>
            </a:pPr>
            <a:endParaRPr lang="sr-Cyrl-BA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  <a:defRPr/>
            </a:pPr>
            <a:endParaRPr lang="sr-Latn-BA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  <a:defRPr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Колико има бомбона укупно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Рачунамо множењем.</a:t>
            </a: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· 2 = 10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Гледајући исту слику, можемо рећи и другачије: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Десет бомбона подијељено на петоро дјеце једнако је по двије бомбоне за свако дијете.</a:t>
            </a: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Читамо: 10 подијељено на 5 једнако је 2.</a:t>
            </a: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/>
            </a:pP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: 5 = 2</a:t>
            </a: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/>
            </a:pP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 рачунска операција зове се </a:t>
            </a: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ДИЈЕЉЕЊЕ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за дијељење је </a:t>
            </a: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(двије тачке), читамо подијељено.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/>
            </a:pPr>
            <a:endParaRPr lang="sr-Latn-B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/>
            </a:pP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  <a:defRPr/>
            </a:pPr>
            <a:endParaRPr lang="sr-Latn-B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0" descr="large-Candy-icon-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578" y="1063001"/>
            <a:ext cx="361950" cy="271463"/>
          </a:xfrm>
          <a:prstGeom prst="rect">
            <a:avLst/>
          </a:prstGeom>
          <a:noFill/>
        </p:spPr>
      </p:pic>
      <p:pic>
        <p:nvPicPr>
          <p:cNvPr id="5" name="Picture 29" descr="large-Candy-icon-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7134" y="1198732"/>
            <a:ext cx="361950" cy="271463"/>
          </a:xfrm>
          <a:prstGeom prst="rect">
            <a:avLst/>
          </a:prstGeom>
          <a:noFill/>
        </p:spPr>
      </p:pic>
      <p:pic>
        <p:nvPicPr>
          <p:cNvPr id="6" name="Picture 28" descr="large-Candy-icon-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220" y="964130"/>
            <a:ext cx="361950" cy="271463"/>
          </a:xfrm>
          <a:prstGeom prst="rect">
            <a:avLst/>
          </a:prstGeom>
          <a:noFill/>
        </p:spPr>
      </p:pic>
      <p:pic>
        <p:nvPicPr>
          <p:cNvPr id="7" name="Picture 29" descr="large-Candy-icon-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450" y="1080866"/>
            <a:ext cx="361950" cy="271463"/>
          </a:xfrm>
          <a:prstGeom prst="rect">
            <a:avLst/>
          </a:prstGeom>
          <a:noFill/>
        </p:spPr>
      </p:pic>
      <p:pic>
        <p:nvPicPr>
          <p:cNvPr id="8" name="Picture 30" descr="large-Candy-icon-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288" y="971551"/>
            <a:ext cx="361950" cy="271463"/>
          </a:xfrm>
          <a:prstGeom prst="rect">
            <a:avLst/>
          </a:prstGeom>
          <a:noFill/>
        </p:spPr>
      </p:pic>
      <p:pic>
        <p:nvPicPr>
          <p:cNvPr id="9" name="Picture 29" descr="large-Candy-icon-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206" y="1032027"/>
            <a:ext cx="361950" cy="271463"/>
          </a:xfrm>
          <a:prstGeom prst="rect">
            <a:avLst/>
          </a:prstGeom>
          <a:noFill/>
        </p:spPr>
      </p:pic>
      <p:pic>
        <p:nvPicPr>
          <p:cNvPr id="10" name="Picture 23" descr="large-Candy-icon-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7438" y="1133540"/>
            <a:ext cx="361950" cy="271463"/>
          </a:xfrm>
          <a:prstGeom prst="rect">
            <a:avLst/>
          </a:prstGeom>
          <a:noFill/>
        </p:spPr>
      </p:pic>
      <p:pic>
        <p:nvPicPr>
          <p:cNvPr id="11" name="Picture 29" descr="large-Candy-icon-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488" y="1143001"/>
            <a:ext cx="361950" cy="271463"/>
          </a:xfrm>
          <a:prstGeom prst="rect">
            <a:avLst/>
          </a:prstGeom>
          <a:noFill/>
        </p:spPr>
      </p:pic>
      <p:pic>
        <p:nvPicPr>
          <p:cNvPr id="12" name="Picture 29" descr="large-Candy-icon-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9088" y="1143001"/>
            <a:ext cx="361950" cy="271463"/>
          </a:xfrm>
          <a:prstGeom prst="rect">
            <a:avLst/>
          </a:prstGeom>
          <a:noFill/>
        </p:spPr>
      </p:pic>
      <p:pic>
        <p:nvPicPr>
          <p:cNvPr id="13" name="Picture 29" descr="large-Candy-icon-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088" y="914401"/>
            <a:ext cx="361950" cy="271463"/>
          </a:xfrm>
          <a:prstGeom prst="rect">
            <a:avLst/>
          </a:prstGeom>
          <a:noFill/>
        </p:spPr>
      </p:pic>
      <p:cxnSp>
        <p:nvCxnSpPr>
          <p:cNvPr id="14" name="Prava linija spajanja sa strelicom 13">
            <a:extLst>
              <a:ext uri="{FF2B5EF4-FFF2-40B4-BE49-F238E27FC236}">
                <a16:creationId xmlns="" xmlns:a16="http://schemas.microsoft.com/office/drawing/2014/main" id="{FAC0BA2A-4FCF-4755-B948-67100E723DBD}"/>
              </a:ext>
            </a:extLst>
          </p:cNvPr>
          <p:cNvCxnSpPr/>
          <p:nvPr/>
        </p:nvCxnSpPr>
        <p:spPr>
          <a:xfrm flipV="1">
            <a:off x="1905001" y="3143250"/>
            <a:ext cx="355983" cy="14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1450"/>
            <a:ext cx="8686800" cy="4381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C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корпи има 12 јабука. Три друга треба да их подијеле, тако да свако добије исти број јабука. По колико ће сваки дјечак добити јабука?</a:t>
            </a:r>
            <a:endParaRPr lang="sr-Latn-B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sr-Latn-B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sr-Latn-B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sr-Latn-B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sr-Latn-B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sr-Cyrl-C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Шта треба да урадимо? (12 јабука да подијелимо на 3)</a:t>
            </a:r>
            <a:endParaRPr lang="sr-Latn-B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sr-Latn-B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sr-Latn-B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sr-Latn-B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sr-Latn-B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sr-Latn-B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sr-Latn-B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sr-Latn-B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28B40C60-2A1A-4828-A398-5166BAE693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504950"/>
            <a:ext cx="3352800" cy="1194792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3D094868-D022-440E-A990-6D8859D9AD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8586" y="3035057"/>
            <a:ext cx="484269" cy="335634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5BFBAFE0-1FE2-481B-A8C4-CC9B685F42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2378" y="3037250"/>
            <a:ext cx="484269" cy="335634"/>
          </a:xfrm>
          <a:prstGeom prst="rect">
            <a:avLst/>
          </a:prstGeom>
        </p:spPr>
      </p:pic>
      <p:pic>
        <p:nvPicPr>
          <p:cNvPr id="7" name="Slika 7">
            <a:extLst>
              <a:ext uri="{FF2B5EF4-FFF2-40B4-BE49-F238E27FC236}">
                <a16:creationId xmlns:a16="http://schemas.microsoft.com/office/drawing/2014/main" xmlns="" id="{07158AF6-67F8-4A20-BDAE-F557223101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2107" y="3046475"/>
            <a:ext cx="484269" cy="335634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:a16="http://schemas.microsoft.com/office/drawing/2014/main" xmlns="" id="{D79C1FC4-767F-4F8C-99E6-76C709344C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737" y="3028726"/>
            <a:ext cx="478119" cy="335634"/>
          </a:xfrm>
          <a:prstGeom prst="rect">
            <a:avLst/>
          </a:prstGeom>
        </p:spPr>
      </p:pic>
      <p:pic>
        <p:nvPicPr>
          <p:cNvPr id="9" name="Slika 9">
            <a:extLst>
              <a:ext uri="{FF2B5EF4-FFF2-40B4-BE49-F238E27FC236}">
                <a16:creationId xmlns:a16="http://schemas.microsoft.com/office/drawing/2014/main" xmlns="" id="{557D7ABC-E672-4038-A41D-1DDC562408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0734" y="3028557"/>
            <a:ext cx="484269" cy="335634"/>
          </a:xfrm>
          <a:prstGeom prst="rect">
            <a:avLst/>
          </a:prstGeom>
        </p:spPr>
      </p:pic>
      <p:pic>
        <p:nvPicPr>
          <p:cNvPr id="10" name="Slika 10">
            <a:extLst>
              <a:ext uri="{FF2B5EF4-FFF2-40B4-BE49-F238E27FC236}">
                <a16:creationId xmlns:a16="http://schemas.microsoft.com/office/drawing/2014/main" xmlns="" id="{E22BC5A2-FBDB-4BBB-82D4-4DCF0CDB8C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6326" y="3028557"/>
            <a:ext cx="484269" cy="335634"/>
          </a:xfrm>
          <a:prstGeom prst="rect">
            <a:avLst/>
          </a:prstGeom>
        </p:spPr>
      </p:pic>
      <p:pic>
        <p:nvPicPr>
          <p:cNvPr id="11" name="Slika 11">
            <a:extLst>
              <a:ext uri="{FF2B5EF4-FFF2-40B4-BE49-F238E27FC236}">
                <a16:creationId xmlns:a16="http://schemas.microsoft.com/office/drawing/2014/main" xmlns="" id="{1983C47A-B904-4378-A4DB-0E1174FD70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2993" y="3028557"/>
            <a:ext cx="484269" cy="335634"/>
          </a:xfrm>
          <a:prstGeom prst="rect">
            <a:avLst/>
          </a:prstGeom>
        </p:spPr>
      </p:pic>
      <p:pic>
        <p:nvPicPr>
          <p:cNvPr id="12" name="Slika 12">
            <a:extLst>
              <a:ext uri="{FF2B5EF4-FFF2-40B4-BE49-F238E27FC236}">
                <a16:creationId xmlns:a16="http://schemas.microsoft.com/office/drawing/2014/main" xmlns="" id="{5862F132-6049-417C-B1B0-D568047FE7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9660" y="3028726"/>
            <a:ext cx="484269" cy="335634"/>
          </a:xfrm>
          <a:prstGeom prst="rect">
            <a:avLst/>
          </a:prstGeom>
        </p:spPr>
      </p:pic>
      <p:pic>
        <p:nvPicPr>
          <p:cNvPr id="13" name="Slika 13">
            <a:extLst>
              <a:ext uri="{FF2B5EF4-FFF2-40B4-BE49-F238E27FC236}">
                <a16:creationId xmlns:a16="http://schemas.microsoft.com/office/drawing/2014/main" xmlns="" id="{8BB44BB6-6EB9-4822-885D-C62A3F12E7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3359" y="3028388"/>
            <a:ext cx="484269" cy="335634"/>
          </a:xfrm>
          <a:prstGeom prst="rect">
            <a:avLst/>
          </a:prstGeom>
        </p:spPr>
      </p:pic>
      <p:pic>
        <p:nvPicPr>
          <p:cNvPr id="14" name="Slika 14">
            <a:extLst>
              <a:ext uri="{FF2B5EF4-FFF2-40B4-BE49-F238E27FC236}">
                <a16:creationId xmlns:a16="http://schemas.microsoft.com/office/drawing/2014/main" xmlns="" id="{ACC9D825-EE93-4D0D-9553-AF4A310F85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9360" y="3041560"/>
            <a:ext cx="484269" cy="335634"/>
          </a:xfrm>
          <a:prstGeom prst="rect">
            <a:avLst/>
          </a:prstGeom>
        </p:spPr>
      </p:pic>
      <p:pic>
        <p:nvPicPr>
          <p:cNvPr id="15" name="Slika 15">
            <a:extLst>
              <a:ext uri="{FF2B5EF4-FFF2-40B4-BE49-F238E27FC236}">
                <a16:creationId xmlns:a16="http://schemas.microsoft.com/office/drawing/2014/main" xmlns="" id="{35DF01BE-7938-4F5F-B989-DBCC8BF5A42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1839" y="3048731"/>
            <a:ext cx="513393" cy="335634"/>
          </a:xfrm>
          <a:prstGeom prst="rect">
            <a:avLst/>
          </a:prstGeom>
        </p:spPr>
      </p:pic>
      <p:pic>
        <p:nvPicPr>
          <p:cNvPr id="16" name="Slika 16">
            <a:extLst>
              <a:ext uri="{FF2B5EF4-FFF2-40B4-BE49-F238E27FC236}">
                <a16:creationId xmlns:a16="http://schemas.microsoft.com/office/drawing/2014/main" xmlns="" id="{C58084A6-760C-4A64-98A5-F0AC47E330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1453" y="3046475"/>
            <a:ext cx="484269" cy="3356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905001" y="3829050"/>
            <a:ext cx="4648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just" defTabSz="457200">
              <a:defRPr/>
            </a:pPr>
            <a:r>
              <a:rPr lang="sr-Cyrl-C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</a:t>
            </a:r>
            <a:r>
              <a:rPr lang="he-IL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isha" panose="020B0502040204020203" pitchFamily="34" charset="-79"/>
              </a:rPr>
              <a:t>׃</a:t>
            </a:r>
            <a:r>
              <a:rPr lang="sr-Cyrl-C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= 4 , јер је 4 · 3 = 12</a:t>
            </a:r>
            <a:endParaRPr lang="sr-Latn-BA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7764"/>
            <a:ext cx="8458200" cy="314096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sr-Latn-B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C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РАЧУНСКУ РАДЊУ КОЈУ ОЗНАЧАВАМО</a:t>
            </a:r>
            <a:r>
              <a:rPr lang="sr-Latn-B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 </a:t>
            </a:r>
            <a:r>
              <a:rPr lang="he-IL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׃</a:t>
            </a:r>
            <a:r>
              <a:rPr lang="sr-Cyrl-C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НАЗИВАМО  </a:t>
            </a:r>
            <a:r>
              <a:rPr lang="sr-Cyrl-C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ДИЈЕЉЕЊЕ.</a:t>
            </a:r>
            <a:endParaRPr lang="sr-Cyrl-BA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sr-Latn-B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C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Двије тачке (: ) – ЗНАК ДИЈЕЉЕЊА.</a:t>
            </a:r>
          </a:p>
          <a:p>
            <a:pPr algn="just">
              <a:buNone/>
            </a:pPr>
            <a:r>
              <a:rPr lang="sr-Latn-B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C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 </a:t>
            </a:r>
            <a:r>
              <a:rPr lang="sr-Cyrl-C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Cyrl-C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читамо </a:t>
            </a:r>
            <a:r>
              <a:rPr lang="sr-Cyrl-C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подијељено.</a:t>
            </a:r>
            <a:endParaRPr lang="sr-Latn-BA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sr-Cyrl-CS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</a:t>
            </a:r>
            <a:r>
              <a:rPr lang="he-IL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isha" panose="020B0502040204020203" pitchFamily="34" charset="-79"/>
              </a:rPr>
              <a:t>׃</a:t>
            </a:r>
            <a:r>
              <a:rPr lang="sr-Cyrl-CS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= 4</a:t>
            </a:r>
            <a:endParaRPr lang="sr-Latn-BA" b="1" dirty="0" smtClean="0"/>
          </a:p>
          <a:p>
            <a:endParaRPr lang="sr-Latn-BA" b="1" dirty="0" smtClean="0"/>
          </a:p>
          <a:p>
            <a:endParaRPr lang="sr-Latn-BA" b="1" dirty="0" smtClean="0"/>
          </a:p>
          <a:p>
            <a:endParaRPr lang="sr-Latn-BA" b="1" dirty="0" smtClean="0"/>
          </a:p>
          <a:p>
            <a:pPr>
              <a:buNone/>
            </a:pPr>
            <a:r>
              <a:rPr lang="sr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Читамо: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дванаест подијељено на 3 је 4.</a:t>
            </a:r>
            <a:endParaRPr lang="sr-Latn-BA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PC\AppData\Local\Microsoft\Windows\Temporary Internet Files\Content.IE5\M23633X1\bee2[1].gif">
            <a:extLst>
              <a:ext uri="{FF2B5EF4-FFF2-40B4-BE49-F238E27FC236}">
                <a16:creationId xmlns:a16="http://schemas.microsoft.com/office/drawing/2014/main" xmlns="" id="{5BBBE334-E893-4B62-9729-AD43EB9A5D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771650"/>
            <a:ext cx="1356742" cy="763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97764"/>
            <a:ext cx="8382000" cy="314096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Изрази дијељењем.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sr-Latn-B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sr-Cyrl-B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Множење</a:t>
            </a:r>
            <a:r>
              <a:rPr lang="sr-Latn-B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3 · 3 = 9 </a:t>
            </a:r>
          </a:p>
          <a:p>
            <a:pPr marL="514350" indent="-514350">
              <a:buNone/>
            </a:pPr>
            <a:endParaRPr lang="sr-Latn-BA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sr-Latn-BA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sr-Latn-B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sr-Cyrl-B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Дијељење: 9 : 3 = 3</a:t>
            </a:r>
            <a:endParaRPr lang="sr-Latn-BA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sr-Latn-BA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 смо:  3 · 3 = 9   и   9 : 3 = 3.</a:t>
            </a:r>
          </a:p>
          <a:p>
            <a:pPr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дијељење можемо провјерити множењем:</a:t>
            </a:r>
          </a:p>
          <a:p>
            <a:pPr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: 3 = 3, јер је 3 · 3 = 9 </a:t>
            </a:r>
          </a:p>
          <a:p>
            <a:pPr marL="514350" indent="-514350">
              <a:buNone/>
            </a:pPr>
            <a:endParaRPr lang="sr-Latn-BA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3CFAF89-BD6B-4A3B-A50F-CA65048F85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3507" y="724718"/>
            <a:ext cx="877900" cy="70643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CF01A3F-D9B4-4987-A65A-518E9C1074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2" y="396051"/>
            <a:ext cx="890093" cy="65325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CDFECB6-0633-4372-8771-4CD648C1FD2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685800"/>
            <a:ext cx="902286" cy="727011"/>
          </a:xfrm>
          <a:prstGeom prst="rect">
            <a:avLst/>
          </a:prstGeom>
        </p:spPr>
      </p:pic>
      <p:pic>
        <p:nvPicPr>
          <p:cNvPr id="7" name="Slika 2">
            <a:extLst>
              <a:ext uri="{FF2B5EF4-FFF2-40B4-BE49-F238E27FC236}">
                <a16:creationId xmlns:a16="http://schemas.microsoft.com/office/drawing/2014/main" xmlns="" id="{79ADD9CC-A232-490F-AD22-56F1E3225A4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1428750"/>
            <a:ext cx="2280102" cy="69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372600" cy="501015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Изрази дијељењем: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</a:p>
          <a:p>
            <a:pPr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Пошто је 4 · 2 = 8</a:t>
            </a:r>
          </a:p>
          <a:p>
            <a:pPr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онда је  8 : 4 = 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marL="514350" indent="-514350"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Пошто је 5 · 4 = 20 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онда је 20 : 5 = 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Пошто је 3 · 6 = 18</a:t>
            </a:r>
          </a:p>
          <a:p>
            <a:pPr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онда је 18 : 3 =  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endParaRPr lang="en-US" dirty="0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BB9F2813-317B-44E2-81B2-9597865EA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312339" y="1326211"/>
            <a:ext cx="1071566" cy="4324644"/>
          </a:xfrm>
          <a:prstGeom prst="rect">
            <a:avLst/>
          </a:prstGeom>
        </p:spPr>
      </p:pic>
      <p:pic>
        <p:nvPicPr>
          <p:cNvPr id="6" name="Slika 7">
            <a:extLst>
              <a:ext uri="{FF2B5EF4-FFF2-40B4-BE49-F238E27FC236}">
                <a16:creationId xmlns:a16="http://schemas.microsoft.com/office/drawing/2014/main" xmlns="" id="{993EDCFE-59FE-4659-88AB-5B3351FF5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438400" y="-1238250"/>
            <a:ext cx="838200" cy="4343400"/>
          </a:xfrm>
          <a:prstGeom prst="rect">
            <a:avLst/>
          </a:prstGeom>
        </p:spPr>
      </p:pic>
      <p:pic>
        <p:nvPicPr>
          <p:cNvPr id="7" name="Slika 9">
            <a:extLst>
              <a:ext uri="{FF2B5EF4-FFF2-40B4-BE49-F238E27FC236}">
                <a16:creationId xmlns:a16="http://schemas.microsoft.com/office/drawing/2014/main" xmlns="" id="{95298114-0330-43B6-9F35-E9F3AB03C9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417368" y="1982"/>
            <a:ext cx="880264" cy="4343400"/>
          </a:xfrm>
          <a:prstGeom prst="rect">
            <a:avLst/>
          </a:prstGeom>
        </p:spPr>
      </p:pic>
      <p:sp>
        <p:nvSpPr>
          <p:cNvPr id="9" name="Okvir za tekst 12">
            <a:extLst>
              <a:ext uri="{FF2B5EF4-FFF2-40B4-BE49-F238E27FC236}">
                <a16:creationId xmlns:a16="http://schemas.microsoft.com/office/drawing/2014/main" xmlns="" id="{06063E47-C68C-404E-AA33-46B17C374529}"/>
              </a:ext>
            </a:extLst>
          </p:cNvPr>
          <p:cNvSpPr txBox="1"/>
          <p:nvPr/>
        </p:nvSpPr>
        <p:spPr>
          <a:xfrm>
            <a:off x="7086600" y="8953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kvir za tekst 12">
            <a:extLst>
              <a:ext uri="{FF2B5EF4-FFF2-40B4-BE49-F238E27FC236}">
                <a16:creationId xmlns:a16="http://schemas.microsoft.com/office/drawing/2014/main" xmlns="" id="{06063E47-C68C-404E-AA33-46B17C374529}"/>
              </a:ext>
            </a:extLst>
          </p:cNvPr>
          <p:cNvSpPr txBox="1"/>
          <p:nvPr/>
        </p:nvSpPr>
        <p:spPr>
          <a:xfrm>
            <a:off x="7162800" y="219075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kvir za tekst 12">
            <a:extLst>
              <a:ext uri="{FF2B5EF4-FFF2-40B4-BE49-F238E27FC236}">
                <a16:creationId xmlns:a16="http://schemas.microsoft.com/office/drawing/2014/main" xmlns="" id="{06063E47-C68C-404E-AA33-46B17C374529}"/>
              </a:ext>
            </a:extLst>
          </p:cNvPr>
          <p:cNvSpPr txBox="1"/>
          <p:nvPr/>
        </p:nvSpPr>
        <p:spPr>
          <a:xfrm rot="10800000" flipV="1">
            <a:off x="7239000" y="348407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/>
      <p:bldP spid="10" grpId="0" uiExpan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"/>
            <a:ext cx="8763000" cy="417195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Подијели: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скупове од по 3 лептира.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Пошто је 15 : 5 = 3</a:t>
            </a:r>
          </a:p>
          <a:p>
            <a:pPr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онда је  5 · 3 = 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9BE9E23-68FC-4F03-AB03-B25E6ECDF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28701"/>
            <a:ext cx="4038600" cy="1120151"/>
          </a:xfrm>
          <a:prstGeom prst="rect">
            <a:avLst/>
          </a:prstGeom>
        </p:spPr>
      </p:pic>
      <p:pic>
        <p:nvPicPr>
          <p:cNvPr id="5" name="Slika 8">
            <a:extLst>
              <a:ext uri="{FF2B5EF4-FFF2-40B4-BE49-F238E27FC236}">
                <a16:creationId xmlns:a16="http://schemas.microsoft.com/office/drawing/2014/main" xmlns="" id="{56728977-F619-4C99-B45D-A8E44CF70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1" y="1028700"/>
            <a:ext cx="3604561" cy="1149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51435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скупове од по 4 рибе.</a:t>
            </a:r>
            <a:endParaRPr lang="en-US" sz="2800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7C5D72AD-6221-4B79-9E9A-F2E8641987DB}"/>
              </a:ext>
            </a:extLst>
          </p:cNvPr>
          <p:cNvSpPr txBox="1"/>
          <p:nvPr/>
        </p:nvSpPr>
        <p:spPr>
          <a:xfrm>
            <a:off x="2743200" y="287655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2336409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Пошто је 20 : ___ = 4</a:t>
            </a: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онда је ___· 4 = 20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kvir za tekst 11">
            <a:extLst>
              <a:ext uri="{FF2B5EF4-FFF2-40B4-BE49-F238E27FC236}">
                <a16:creationId xmlns:a16="http://schemas.microsoft.com/office/drawing/2014/main" xmlns="" id="{4B2B8C63-05D2-4948-B2B5-453E1799AFB5}"/>
              </a:ext>
            </a:extLst>
          </p:cNvPr>
          <p:cNvSpPr txBox="1"/>
          <p:nvPr/>
        </p:nvSpPr>
        <p:spPr>
          <a:xfrm>
            <a:off x="6705600" y="23431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kvir za tekst 11">
            <a:extLst>
              <a:ext uri="{FF2B5EF4-FFF2-40B4-BE49-F238E27FC236}">
                <a16:creationId xmlns:a16="http://schemas.microsoft.com/office/drawing/2014/main" xmlns="" id="{4B2B8C63-05D2-4948-B2B5-453E1799AFB5}"/>
              </a:ext>
            </a:extLst>
          </p:cNvPr>
          <p:cNvSpPr txBox="1"/>
          <p:nvPr/>
        </p:nvSpPr>
        <p:spPr>
          <a:xfrm rot="10800000" flipH="1" flipV="1">
            <a:off x="5791200" y="2715954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/>
      <p:bldP spid="8" grpId="0" uiExpand="1" build="p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"/>
            <a:ext cx="8610600" cy="428625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Израчунај и провјери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4"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4"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4"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 marL="514350" indent="-514350">
              <a:buNone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 marL="514350" indent="-514350">
              <a:buNone/>
            </a:pPr>
            <a:endParaRPr lang="sr-Latn-B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4"/>
            </a:pP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10287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· 2 = </a:t>
            </a:r>
            <a:endParaRPr lang="en-US" sz="2800" dirty="0"/>
          </a:p>
        </p:txBody>
      </p:sp>
      <p:sp>
        <p:nvSpPr>
          <p:cNvPr id="7" name="Okvir za tekst 2">
            <a:extLst>
              <a:ext uri="{FF2B5EF4-FFF2-40B4-BE49-F238E27FC236}">
                <a16:creationId xmlns:a16="http://schemas.microsoft.com/office/drawing/2014/main" xmlns="" id="{9323A9F3-A2C7-4FD4-929A-4885AF60A71E}"/>
              </a:ext>
            </a:extLst>
          </p:cNvPr>
          <p:cNvSpPr txBox="1"/>
          <p:nvPr/>
        </p:nvSpPr>
        <p:spPr>
          <a:xfrm>
            <a:off x="1066800" y="108585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: 2 = 7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kvir za tekst 4">
            <a:extLst>
              <a:ext uri="{FF2B5EF4-FFF2-40B4-BE49-F238E27FC236}">
                <a16:creationId xmlns:a16="http://schemas.microsoft.com/office/drawing/2014/main" xmlns="" id="{8AD27CC6-414F-435D-B7D9-3212794217E9}"/>
              </a:ext>
            </a:extLst>
          </p:cNvPr>
          <p:cNvSpPr txBox="1"/>
          <p:nvPr/>
        </p:nvSpPr>
        <p:spPr>
          <a:xfrm>
            <a:off x="4724400" y="10287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kvir za tekst 5">
            <a:extLst>
              <a:ext uri="{FF2B5EF4-FFF2-40B4-BE49-F238E27FC236}">
                <a16:creationId xmlns:a16="http://schemas.microsoft.com/office/drawing/2014/main" xmlns="" id="{4808433C-7B61-492F-B8D5-300AEDD6AD9E}"/>
              </a:ext>
            </a:extLst>
          </p:cNvPr>
          <p:cNvSpPr txBox="1"/>
          <p:nvPr/>
        </p:nvSpPr>
        <p:spPr>
          <a:xfrm>
            <a:off x="1066800" y="1600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: 2 = 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kvir za tekst 6">
            <a:extLst>
              <a:ext uri="{FF2B5EF4-FFF2-40B4-BE49-F238E27FC236}">
                <a16:creationId xmlns:a16="http://schemas.microsoft.com/office/drawing/2014/main" xmlns="" id="{6A073DBA-20C4-4E5A-B2CD-6A1C5974277E}"/>
              </a:ext>
            </a:extLst>
          </p:cNvPr>
          <p:cNvSpPr txBox="1"/>
          <p:nvPr/>
        </p:nvSpPr>
        <p:spPr>
          <a:xfrm>
            <a:off x="2209800" y="1600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kvir za tekst 8">
            <a:extLst>
              <a:ext uri="{FF2B5EF4-FFF2-40B4-BE49-F238E27FC236}">
                <a16:creationId xmlns:a16="http://schemas.microsoft.com/office/drawing/2014/main" xmlns="" id="{68C0C481-30C3-4BB3-B28A-36259595D571}"/>
              </a:ext>
            </a:extLst>
          </p:cNvPr>
          <p:cNvSpPr txBox="1"/>
          <p:nvPr/>
        </p:nvSpPr>
        <p:spPr>
          <a:xfrm>
            <a:off x="3862462" y="15826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kvir za tekst 9">
            <a:extLst>
              <a:ext uri="{FF2B5EF4-FFF2-40B4-BE49-F238E27FC236}">
                <a16:creationId xmlns:a16="http://schemas.microsoft.com/office/drawing/2014/main" xmlns="" id="{1CF04676-F86F-4630-AFB1-04CC0E2A08D7}"/>
              </a:ext>
            </a:extLst>
          </p:cNvPr>
          <p:cNvSpPr txBox="1"/>
          <p:nvPr/>
        </p:nvSpPr>
        <p:spPr>
          <a:xfrm>
            <a:off x="4646443" y="1582889"/>
            <a:ext cx="376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kvir za tekst 10">
            <a:extLst>
              <a:ext uri="{FF2B5EF4-FFF2-40B4-BE49-F238E27FC236}">
                <a16:creationId xmlns:a16="http://schemas.microsoft.com/office/drawing/2014/main" xmlns="" id="{1D46C89A-B765-4ADE-BF6F-0ECC7156381A}"/>
              </a:ext>
            </a:extLst>
          </p:cNvPr>
          <p:cNvSpPr txBox="1"/>
          <p:nvPr/>
        </p:nvSpPr>
        <p:spPr>
          <a:xfrm>
            <a:off x="5334001" y="1543050"/>
            <a:ext cx="62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kvir za tekst 11">
            <a:extLst>
              <a:ext uri="{FF2B5EF4-FFF2-40B4-BE49-F238E27FC236}">
                <a16:creationId xmlns:a16="http://schemas.microsoft.com/office/drawing/2014/main" xmlns="" id="{F1D695F0-A024-41C1-AD86-9DD5BA08D130}"/>
              </a:ext>
            </a:extLst>
          </p:cNvPr>
          <p:cNvSpPr txBox="1"/>
          <p:nvPr/>
        </p:nvSpPr>
        <p:spPr>
          <a:xfrm>
            <a:off x="1295400" y="222885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: 3 = 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kvir za tekst 12">
            <a:extLst>
              <a:ext uri="{FF2B5EF4-FFF2-40B4-BE49-F238E27FC236}">
                <a16:creationId xmlns:a16="http://schemas.microsoft.com/office/drawing/2014/main" xmlns="" id="{4C7457E7-0C85-4AE9-8E62-4BF0300631FE}"/>
              </a:ext>
            </a:extLst>
          </p:cNvPr>
          <p:cNvSpPr txBox="1"/>
          <p:nvPr/>
        </p:nvSpPr>
        <p:spPr>
          <a:xfrm>
            <a:off x="2514600" y="2228849"/>
            <a:ext cx="53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kvir za tekst 14">
            <a:extLst>
              <a:ext uri="{FF2B5EF4-FFF2-40B4-BE49-F238E27FC236}">
                <a16:creationId xmlns:a16="http://schemas.microsoft.com/office/drawing/2014/main" xmlns="" id="{7D8AF39C-BFAC-473A-BBEA-F839028A8770}"/>
              </a:ext>
            </a:extLst>
          </p:cNvPr>
          <p:cNvSpPr txBox="1"/>
          <p:nvPr/>
        </p:nvSpPr>
        <p:spPr>
          <a:xfrm>
            <a:off x="4114800" y="2171699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kvir za tekst 15">
            <a:extLst>
              <a:ext uri="{FF2B5EF4-FFF2-40B4-BE49-F238E27FC236}">
                <a16:creationId xmlns:a16="http://schemas.microsoft.com/office/drawing/2014/main" xmlns="" id="{2BE1979E-C672-4510-9DB7-596224E9F9C2}"/>
              </a:ext>
            </a:extLst>
          </p:cNvPr>
          <p:cNvSpPr txBox="1"/>
          <p:nvPr/>
        </p:nvSpPr>
        <p:spPr>
          <a:xfrm>
            <a:off x="4800602" y="2171699"/>
            <a:ext cx="390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kvir za tekst 17">
            <a:extLst>
              <a:ext uri="{FF2B5EF4-FFF2-40B4-BE49-F238E27FC236}">
                <a16:creationId xmlns:a16="http://schemas.microsoft.com/office/drawing/2014/main" xmlns="" id="{2011C7F0-F2F9-4F0C-8151-5D259E1D0F49}"/>
              </a:ext>
            </a:extLst>
          </p:cNvPr>
          <p:cNvSpPr txBox="1"/>
          <p:nvPr/>
        </p:nvSpPr>
        <p:spPr>
          <a:xfrm>
            <a:off x="5486401" y="2171699"/>
            <a:ext cx="76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kvir za tekst 8">
            <a:extLst>
              <a:ext uri="{FF2B5EF4-FFF2-40B4-BE49-F238E27FC236}">
                <a16:creationId xmlns:a16="http://schemas.microsoft.com/office/drawing/2014/main" xmlns="" id="{68C0C481-30C3-4BB3-B28A-36259595D571}"/>
              </a:ext>
            </a:extLst>
          </p:cNvPr>
          <p:cNvSpPr txBox="1"/>
          <p:nvPr/>
        </p:nvSpPr>
        <p:spPr>
          <a:xfrm>
            <a:off x="4343400" y="1600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kvir za tekst 8">
            <a:extLst>
              <a:ext uri="{FF2B5EF4-FFF2-40B4-BE49-F238E27FC236}">
                <a16:creationId xmlns:a16="http://schemas.microsoft.com/office/drawing/2014/main" xmlns="" id="{68C0C481-30C3-4BB3-B28A-36259595D571}"/>
              </a:ext>
            </a:extLst>
          </p:cNvPr>
          <p:cNvSpPr txBox="1"/>
          <p:nvPr/>
        </p:nvSpPr>
        <p:spPr>
          <a:xfrm>
            <a:off x="5029200" y="14859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‗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9600" y="2190750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600" dirty="0" smtClean="0"/>
              <a:t>•</a:t>
            </a:r>
            <a:endParaRPr lang="en-US" sz="3600" dirty="0"/>
          </a:p>
        </p:txBody>
      </p:sp>
      <p:sp>
        <p:nvSpPr>
          <p:cNvPr id="29" name="Okvir za tekst 8">
            <a:extLst>
              <a:ext uri="{FF2B5EF4-FFF2-40B4-BE49-F238E27FC236}">
                <a16:creationId xmlns:a16="http://schemas.microsoft.com/office/drawing/2014/main" xmlns="" id="{68C0C481-30C3-4BB3-B28A-36259595D571}"/>
              </a:ext>
            </a:extLst>
          </p:cNvPr>
          <p:cNvSpPr txBox="1"/>
          <p:nvPr/>
        </p:nvSpPr>
        <p:spPr>
          <a:xfrm>
            <a:off x="5181600" y="19621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‗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/>
      <p:bldP spid="10" grpId="0" uiExpand="1"/>
      <p:bldP spid="11" grpId="0" uiExpand="1"/>
      <p:bldP spid="12" grpId="0" uiExpand="1"/>
      <p:bldP spid="13" grpId="0" uiExpand="1"/>
      <p:bldP spid="14" grpId="0" uiExpand="1"/>
      <p:bldP spid="15" grpId="0" uiExpand="1"/>
      <p:bldP spid="16" grpId="0" uiExpand="1"/>
      <p:bldP spid="17" grpId="0" uiExpand="1"/>
      <p:bldP spid="18" grpId="0" uiExpand="1"/>
      <p:bldP spid="21" grpId="0" uiExpand="1"/>
      <p:bldP spid="22" grpId="0" uiExpand="1" build="p"/>
      <p:bldP spid="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r-Cyrl-BA" dirty="0" smtClean="0"/>
              <a:t>ДОМАЋА ЗАДАЋА</a:t>
            </a:r>
          </a:p>
          <a:p>
            <a:pPr algn="ctr"/>
            <a:endParaRPr lang="sr-Cyrl-BA" dirty="0" smtClean="0"/>
          </a:p>
          <a:p>
            <a:pPr>
              <a:buNone/>
            </a:pPr>
            <a:r>
              <a:rPr lang="ru-RU" dirty="0" smtClean="0"/>
              <a:t>У уџбенику Математике, на страни 64 урадити трећи задатак.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</TotalTime>
  <Words>388</Words>
  <Application>Microsoft Office PowerPoint</Application>
  <PresentationFormat>On-screen Show (16:9)</PresentationFormat>
  <Paragraphs>114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Mатематика  3.разред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Mатематика  3.разред</dc:title>
  <dc:creator>Trulex</dc:creator>
  <cp:lastModifiedBy>Trulex</cp:lastModifiedBy>
  <cp:revision>26</cp:revision>
  <dcterms:created xsi:type="dcterms:W3CDTF">2020-12-09T21:07:28Z</dcterms:created>
  <dcterms:modified xsi:type="dcterms:W3CDTF">2020-12-10T08:14:46Z</dcterms:modified>
</cp:coreProperties>
</file>