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2695-0C04-484A-9F42-3AAC7767C095}" type="datetimeFigureOut">
              <a:rPr lang="bs-Latn-BA" smtClean="0"/>
              <a:pPr/>
              <a:t>14. 12. 2020.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91AA-A560-491A-BB96-DC52F5158543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627911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2695-0C04-484A-9F42-3AAC7767C095}" type="datetimeFigureOut">
              <a:rPr lang="bs-Latn-BA" smtClean="0"/>
              <a:pPr/>
              <a:t>14. 12. 2020.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91AA-A560-491A-BB96-DC52F5158543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83416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2695-0C04-484A-9F42-3AAC7767C095}" type="datetimeFigureOut">
              <a:rPr lang="bs-Latn-BA" smtClean="0"/>
              <a:pPr/>
              <a:t>14. 12. 2020.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91AA-A560-491A-BB96-DC52F5158543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83291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2695-0C04-484A-9F42-3AAC7767C095}" type="datetimeFigureOut">
              <a:rPr lang="bs-Latn-BA" smtClean="0"/>
              <a:pPr/>
              <a:t>14. 12. 2020.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91AA-A560-491A-BB96-DC52F5158543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675806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2695-0C04-484A-9F42-3AAC7767C095}" type="datetimeFigureOut">
              <a:rPr lang="bs-Latn-BA" smtClean="0"/>
              <a:pPr/>
              <a:t>14. 12. 2020.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91AA-A560-491A-BB96-DC52F5158543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685279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2695-0C04-484A-9F42-3AAC7767C095}" type="datetimeFigureOut">
              <a:rPr lang="bs-Latn-BA" smtClean="0"/>
              <a:pPr/>
              <a:t>14. 12. 2020.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91AA-A560-491A-BB96-DC52F5158543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6306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2695-0C04-484A-9F42-3AAC7767C095}" type="datetimeFigureOut">
              <a:rPr lang="bs-Latn-BA" smtClean="0"/>
              <a:pPr/>
              <a:t>14. 12. 2020.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91AA-A560-491A-BB96-DC52F5158543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38332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2695-0C04-484A-9F42-3AAC7767C095}" type="datetimeFigureOut">
              <a:rPr lang="bs-Latn-BA" smtClean="0"/>
              <a:pPr/>
              <a:t>14. 12. 2020.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91AA-A560-491A-BB96-DC52F5158543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4077677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2695-0C04-484A-9F42-3AAC7767C095}" type="datetimeFigureOut">
              <a:rPr lang="bs-Latn-BA" smtClean="0"/>
              <a:pPr/>
              <a:t>14. 12. 2020.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91AA-A560-491A-BB96-DC52F5158543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8252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2695-0C04-484A-9F42-3AAC7767C095}" type="datetimeFigureOut">
              <a:rPr lang="bs-Latn-BA" smtClean="0"/>
              <a:pPr/>
              <a:t>14. 12. 2020.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91AA-A560-491A-BB96-DC52F5158543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48015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2695-0C04-484A-9F42-3AAC7767C095}" type="datetimeFigureOut">
              <a:rPr lang="bs-Latn-BA" smtClean="0"/>
              <a:pPr/>
              <a:t>14. 12. 2020.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91AA-A560-491A-BB96-DC52F5158543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43112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A2695-0C04-484A-9F42-3AAC7767C095}" type="datetimeFigureOut">
              <a:rPr lang="bs-Latn-BA" smtClean="0"/>
              <a:pPr/>
              <a:t>14. 12. 2020.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591AA-A560-491A-BB96-DC52F5158543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88550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BA" sz="5300" dirty="0" smtClean="0">
                <a:solidFill>
                  <a:schemeClr val="bg1"/>
                </a:solidFill>
              </a:rPr>
              <a:t/>
            </a:r>
            <a:br>
              <a:rPr lang="sr-Cyrl-BA" sz="5300" dirty="0" smtClean="0">
                <a:solidFill>
                  <a:schemeClr val="bg1"/>
                </a:solidFill>
              </a:rPr>
            </a:br>
            <a:r>
              <a:rPr lang="sr-Cyrl-BA" sz="5300" dirty="0">
                <a:solidFill>
                  <a:schemeClr val="bg1"/>
                </a:solidFill>
              </a:rPr>
              <a:t/>
            </a:r>
            <a:br>
              <a:rPr lang="sr-Cyrl-BA" sz="5300" dirty="0">
                <a:solidFill>
                  <a:schemeClr val="bg1"/>
                </a:solidFill>
              </a:rPr>
            </a:br>
            <a:r>
              <a:rPr lang="sr-Cyrl-BA" sz="5300" dirty="0" smtClean="0">
                <a:solidFill>
                  <a:schemeClr val="bg1"/>
                </a:solidFill>
              </a:rPr>
              <a:t/>
            </a:r>
            <a:br>
              <a:rPr lang="sr-Cyrl-BA" sz="5300" dirty="0" smtClean="0">
                <a:solidFill>
                  <a:schemeClr val="bg1"/>
                </a:solidFill>
              </a:rPr>
            </a:br>
            <a:r>
              <a:rPr lang="sr-Cyrl-BA" sz="5300" dirty="0">
                <a:solidFill>
                  <a:schemeClr val="bg1"/>
                </a:solidFill>
              </a:rPr>
              <a:t/>
            </a:r>
            <a:br>
              <a:rPr lang="sr-Cyrl-BA" sz="5300" dirty="0">
                <a:solidFill>
                  <a:schemeClr val="bg1"/>
                </a:solidFill>
              </a:rPr>
            </a:br>
            <a:r>
              <a:rPr lang="sr-Cyrl-BA" sz="5300" dirty="0" smtClean="0">
                <a:solidFill>
                  <a:schemeClr val="bg1"/>
                </a:solidFill>
              </a:rPr>
              <a:t/>
            </a:r>
            <a:br>
              <a:rPr lang="sr-Cyrl-BA" sz="5300" dirty="0" smtClean="0">
                <a:solidFill>
                  <a:schemeClr val="bg1"/>
                </a:solidFill>
              </a:rPr>
            </a:br>
            <a:r>
              <a:rPr lang="sr-Cyrl-BA" sz="5300" dirty="0">
                <a:solidFill>
                  <a:schemeClr val="bg1"/>
                </a:solidFill>
              </a:rPr>
              <a:t/>
            </a:r>
            <a:br>
              <a:rPr lang="sr-Cyrl-BA" sz="5300" dirty="0">
                <a:solidFill>
                  <a:schemeClr val="bg1"/>
                </a:solidFill>
              </a:rPr>
            </a:br>
            <a:r>
              <a:rPr lang="sr-Cyrl-BA" sz="5300" dirty="0" smtClean="0">
                <a:solidFill>
                  <a:schemeClr val="bg1"/>
                </a:solidFill>
              </a:rPr>
              <a:t>Музичка култура </a:t>
            </a:r>
            <a:r>
              <a:rPr lang="bs-Latn-BA" sz="5300" dirty="0" smtClean="0">
                <a:solidFill>
                  <a:schemeClr val="bg1"/>
                </a:solidFill>
              </a:rPr>
              <a:t>VII </a:t>
            </a:r>
            <a:r>
              <a:rPr lang="sr-Cyrl-BA" sz="5300" dirty="0" smtClean="0">
                <a:solidFill>
                  <a:schemeClr val="bg1"/>
                </a:solidFill>
              </a:rPr>
              <a:t>разред</a:t>
            </a:r>
            <a:r>
              <a:rPr lang="sr-Cyrl-BA" dirty="0" smtClean="0"/>
              <a:t/>
            </a:r>
            <a:br>
              <a:rPr lang="sr-Cyrl-BA" dirty="0" smtClean="0"/>
            </a:b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xmlns="" val="343469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„Валцер cis – мол“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Фредерик Шопен</a:t>
            </a:r>
            <a:endParaRPr lang="bs-Latn-BA" dirty="0">
              <a:solidFill>
                <a:schemeClr val="bg1"/>
              </a:solidFill>
            </a:endParaRPr>
          </a:p>
        </p:txBody>
      </p:sp>
      <p:pic>
        <p:nvPicPr>
          <p:cNvPr id="4" name="Chopin - Waltz cis-moll op.64 2 (convert-video-online.com)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91680" y="1600200"/>
            <a:ext cx="5709245" cy="4525963"/>
          </a:xfrm>
        </p:spPr>
      </p:pic>
    </p:spTree>
    <p:extLst>
      <p:ext uri="{BB962C8B-B14F-4D97-AF65-F5344CB8AC3E}">
        <p14:creationId xmlns:p14="http://schemas.microsoft.com/office/powerpoint/2010/main" xmlns="" val="314766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/>
          <a:lstStyle/>
          <a:p>
            <a:r>
              <a:rPr lang="sr-Cyrl-BA" dirty="0" smtClean="0">
                <a:solidFill>
                  <a:schemeClr val="bg1"/>
                </a:solidFill>
              </a:rPr>
              <a:t>Хвала на пажњи!</a:t>
            </a:r>
            <a:endParaRPr lang="bs-Latn-B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674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6466730"/>
          </a:xfrm>
        </p:spPr>
        <p:txBody>
          <a:bodyPr>
            <a:normAutofit fontScale="90000"/>
          </a:bodyPr>
          <a:lstStyle/>
          <a:p>
            <a:r>
              <a:rPr lang="sr-Cyrl-BA" sz="4000" b="1" dirty="0" smtClean="0">
                <a:solidFill>
                  <a:schemeClr val="bg1"/>
                </a:solidFill>
              </a:rPr>
              <a:t>СТИЛИЗОВАНЕ ИГРЕ</a:t>
            </a:r>
            <a:br>
              <a:rPr lang="sr-Cyrl-BA" sz="4000" b="1" dirty="0" smtClean="0">
                <a:solidFill>
                  <a:schemeClr val="bg1"/>
                </a:solidFill>
              </a:rPr>
            </a:br>
            <a:r>
              <a:rPr lang="sr-Cyrl-BA" sz="4000" b="1" dirty="0">
                <a:solidFill>
                  <a:schemeClr val="bg1"/>
                </a:solidFill>
              </a:rPr>
              <a:t/>
            </a:r>
            <a:br>
              <a:rPr lang="sr-Cyrl-BA" sz="4000" b="1" dirty="0">
                <a:solidFill>
                  <a:schemeClr val="bg1"/>
                </a:solidFill>
              </a:rPr>
            </a:br>
            <a:r>
              <a:rPr lang="sr-Cyrl-BA" sz="3600" b="1" dirty="0" smtClean="0">
                <a:solidFill>
                  <a:schemeClr val="bg1"/>
                </a:solidFill>
              </a:rPr>
              <a:t>Игра уз музику била је присутна код свих народа свијета.</a:t>
            </a:r>
            <a:br>
              <a:rPr lang="sr-Cyrl-BA" sz="3600" b="1" dirty="0" smtClean="0">
                <a:solidFill>
                  <a:schemeClr val="bg1"/>
                </a:solidFill>
              </a:rPr>
            </a:br>
            <a:r>
              <a:rPr lang="sr-Cyrl-BA" sz="3600" b="1" dirty="0" smtClean="0">
                <a:solidFill>
                  <a:schemeClr val="bg1"/>
                </a:solidFill>
              </a:rPr>
              <a:t>Свако доба имало је своје популарне игре .</a:t>
            </a:r>
            <a:br>
              <a:rPr lang="sr-Cyrl-BA" sz="3600" b="1" dirty="0" smtClean="0">
                <a:solidFill>
                  <a:schemeClr val="bg1"/>
                </a:solidFill>
              </a:rPr>
            </a:br>
            <a:r>
              <a:rPr lang="sr-Cyrl-BA" sz="3600" b="1" dirty="0" smtClean="0">
                <a:solidFill>
                  <a:schemeClr val="bg1"/>
                </a:solidFill>
              </a:rPr>
              <a:t>Током времена, на различитим странама свијета настале су бројне игре које се међусобно разликују по темпу и начину играња.</a:t>
            </a:r>
            <a:r>
              <a:rPr lang="sr-Cyrl-BA" sz="4000" b="1" dirty="0">
                <a:solidFill>
                  <a:schemeClr val="bg1"/>
                </a:solidFill>
              </a:rPr>
              <a:t/>
            </a:r>
            <a:br>
              <a:rPr lang="sr-Cyrl-BA" sz="4000" b="1" dirty="0">
                <a:solidFill>
                  <a:schemeClr val="bg1"/>
                </a:solidFill>
              </a:rPr>
            </a:br>
            <a:endParaRPr lang="bs-Latn-BA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15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6322714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Оно што их све карактерише је РИТАМ. </a:t>
            </a: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/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Увијек </a:t>
            </a:r>
            <a:r>
              <a:rPr lang="ru-RU" sz="3600" dirty="0">
                <a:solidFill>
                  <a:schemeClr val="bg1"/>
                </a:solidFill>
              </a:rPr>
              <a:t>специфичан, уочљив, са нагласцима на одговарајућим </a:t>
            </a:r>
            <a:r>
              <a:rPr lang="ru-RU" sz="3600" dirty="0" smtClean="0">
                <a:solidFill>
                  <a:schemeClr val="bg1"/>
                </a:solidFill>
              </a:rPr>
              <a:t>мјестима</a:t>
            </a:r>
            <a:r>
              <a:rPr lang="ru-RU" sz="3600" dirty="0">
                <a:solidFill>
                  <a:schemeClr val="bg1"/>
                </a:solidFill>
              </a:rPr>
              <a:t>. </a:t>
            </a: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Ток </a:t>
            </a:r>
            <a:r>
              <a:rPr lang="ru-RU" sz="3600" dirty="0">
                <a:solidFill>
                  <a:schemeClr val="bg1"/>
                </a:solidFill>
              </a:rPr>
              <a:t>наглашених и ненаглашених тактових </a:t>
            </a:r>
            <a:r>
              <a:rPr lang="ru-RU" sz="3600" dirty="0" smtClean="0">
                <a:solidFill>
                  <a:schemeClr val="bg1"/>
                </a:solidFill>
              </a:rPr>
              <a:t>дијелова </a:t>
            </a:r>
            <a:r>
              <a:rPr lang="ru-RU" sz="3600" dirty="0">
                <a:solidFill>
                  <a:schemeClr val="bg1"/>
                </a:solidFill>
              </a:rPr>
              <a:t>зове се МУЗИЧКИ МЕТАР. </a:t>
            </a:r>
            <a:r>
              <a:rPr lang="ru-RU" sz="3600" dirty="0" smtClean="0">
                <a:solidFill>
                  <a:schemeClr val="bg1"/>
                </a:solidFill>
              </a:rPr>
              <a:t/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Поред </a:t>
            </a:r>
            <a:r>
              <a:rPr lang="ru-RU" sz="3600" dirty="0">
                <a:solidFill>
                  <a:schemeClr val="bg1"/>
                </a:solidFill>
              </a:rPr>
              <a:t>ритма и метра, битан је и темпо који одређује покрете саме игре.</a:t>
            </a:r>
            <a:endParaRPr lang="bs-Latn-B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65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5530626"/>
          </a:xfrm>
        </p:spPr>
        <p:txBody>
          <a:bodyPr>
            <a:normAutofit fontScale="90000"/>
          </a:bodyPr>
          <a:lstStyle/>
          <a:p>
            <a:r>
              <a:rPr lang="sr-Cyrl-BA" sz="3600" dirty="0" smtClean="0">
                <a:solidFill>
                  <a:schemeClr val="bg1"/>
                </a:solidFill>
              </a:rPr>
              <a:t>Неке игре послужиле су појединим композиторима да створе оригинална музичка дјела.</a:t>
            </a:r>
            <a:br>
              <a:rPr lang="sr-Cyrl-BA" sz="3600" dirty="0" smtClean="0">
                <a:solidFill>
                  <a:schemeClr val="bg1"/>
                </a:solidFill>
              </a:rPr>
            </a:br>
            <a:r>
              <a:rPr lang="sr-Cyrl-BA" sz="3600" dirty="0" smtClean="0">
                <a:solidFill>
                  <a:schemeClr val="bg1"/>
                </a:solidFill>
              </a:rPr>
              <a:t/>
            </a:r>
            <a:br>
              <a:rPr lang="sr-Cyrl-BA" sz="3600" dirty="0" smtClean="0">
                <a:solidFill>
                  <a:schemeClr val="bg1"/>
                </a:solidFill>
              </a:rPr>
            </a:br>
            <a:r>
              <a:rPr lang="sr-Cyrl-BA" sz="3600" dirty="0" smtClean="0">
                <a:solidFill>
                  <a:schemeClr val="bg1"/>
                </a:solidFill>
              </a:rPr>
              <a:t>Тако игре улазе у умјетничку музику.</a:t>
            </a:r>
            <a:br>
              <a:rPr lang="sr-Cyrl-BA" sz="3600" dirty="0" smtClean="0">
                <a:solidFill>
                  <a:schemeClr val="bg1"/>
                </a:solidFill>
              </a:rPr>
            </a:br>
            <a:r>
              <a:rPr lang="sr-Cyrl-BA" sz="3600" dirty="0" smtClean="0">
                <a:solidFill>
                  <a:schemeClr val="bg1"/>
                </a:solidFill>
              </a:rPr>
              <a:t/>
            </a:r>
            <a:br>
              <a:rPr lang="sr-Cyrl-BA" sz="3600" dirty="0" smtClean="0">
                <a:solidFill>
                  <a:schemeClr val="bg1"/>
                </a:solidFill>
              </a:rPr>
            </a:br>
            <a:r>
              <a:rPr lang="sr-Cyrl-BA" sz="3600" dirty="0" smtClean="0">
                <a:solidFill>
                  <a:schemeClr val="bg1"/>
                </a:solidFill>
              </a:rPr>
              <a:t>Од праве музике за игру разликују се по томе, што иако имају ритам и карактер одређене игре, нису </a:t>
            </a:r>
            <a:r>
              <a:rPr lang="sr-Cyrl-BA" sz="3600" dirty="0" smtClean="0">
                <a:solidFill>
                  <a:schemeClr val="bg1"/>
                </a:solidFill>
              </a:rPr>
              <a:t>намијењене </a:t>
            </a:r>
            <a:r>
              <a:rPr lang="sr-Cyrl-BA" sz="3600" dirty="0" smtClean="0">
                <a:solidFill>
                  <a:schemeClr val="bg1"/>
                </a:solidFill>
              </a:rPr>
              <a:t>плесу, већ се изводе као концертна дјела.</a:t>
            </a:r>
            <a:endParaRPr lang="bs-Latn-B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631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4522514"/>
          </a:xfrm>
        </p:spPr>
        <p:txBody>
          <a:bodyPr>
            <a:noAutofit/>
          </a:bodyPr>
          <a:lstStyle/>
          <a:p>
            <a:r>
              <a:rPr lang="sr-Cyrl-BA" dirty="0" smtClean="0">
                <a:solidFill>
                  <a:schemeClr val="bg1"/>
                </a:solidFill>
              </a:rPr>
              <a:t/>
            </a:r>
            <a:br>
              <a:rPr lang="sr-Cyrl-BA" dirty="0" smtClean="0">
                <a:solidFill>
                  <a:schemeClr val="bg1"/>
                </a:solidFill>
              </a:rPr>
            </a:br>
            <a:r>
              <a:rPr lang="sr-Cyrl-BA" dirty="0" smtClean="0">
                <a:solidFill>
                  <a:schemeClr val="bg1"/>
                </a:solidFill>
              </a:rPr>
              <a:t>Зато их називамо</a:t>
            </a:r>
            <a:br>
              <a:rPr lang="sr-Cyrl-BA" dirty="0" smtClean="0">
                <a:solidFill>
                  <a:schemeClr val="bg1"/>
                </a:solidFill>
              </a:rPr>
            </a:br>
            <a:r>
              <a:rPr lang="sr-Cyrl-BA" dirty="0" smtClean="0">
                <a:solidFill>
                  <a:schemeClr val="bg1"/>
                </a:solidFill>
              </a:rPr>
              <a:t> </a:t>
            </a:r>
            <a:br>
              <a:rPr lang="sr-Cyrl-BA" dirty="0" smtClean="0">
                <a:solidFill>
                  <a:schemeClr val="bg1"/>
                </a:solidFill>
              </a:rPr>
            </a:br>
            <a:r>
              <a:rPr lang="sr-Cyrl-BA" dirty="0" smtClean="0">
                <a:solidFill>
                  <a:schemeClr val="bg1"/>
                </a:solidFill>
              </a:rPr>
              <a:t>СТИЛИЗОВАНЕ ИГРЕ</a:t>
            </a:r>
            <a:endParaRPr lang="bs-Latn-B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65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52928" cy="5832648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chemeClr val="bg1"/>
                </a:solidFill>
              </a:rPr>
              <a:t>Игре које су нашле мјесто у умјетничкој музици су:</a:t>
            </a:r>
            <a:br>
              <a:rPr lang="sr-Cyrl-BA" dirty="0" smtClean="0">
                <a:solidFill>
                  <a:schemeClr val="bg1"/>
                </a:solidFill>
              </a:rPr>
            </a:br>
            <a:r>
              <a:rPr lang="sr-Cyrl-BA" dirty="0" smtClean="0">
                <a:solidFill>
                  <a:schemeClr val="bg1"/>
                </a:solidFill>
              </a:rPr>
              <a:t/>
            </a:r>
            <a:br>
              <a:rPr lang="sr-Cyrl-BA" dirty="0" smtClean="0">
                <a:solidFill>
                  <a:schemeClr val="bg1"/>
                </a:solidFill>
              </a:rPr>
            </a:br>
            <a:r>
              <a:rPr lang="sr-Cyrl-BA" dirty="0" smtClean="0">
                <a:solidFill>
                  <a:schemeClr val="bg1"/>
                </a:solidFill>
              </a:rPr>
              <a:t>МЕНУЕТ</a:t>
            </a:r>
            <a:r>
              <a:rPr lang="ru-RU" dirty="0" smtClean="0">
                <a:solidFill>
                  <a:schemeClr val="bg1"/>
                </a:solidFill>
              </a:rPr>
              <a:t>, ВАЛЦЕР</a:t>
            </a:r>
            <a:r>
              <a:rPr lang="ru-RU" dirty="0">
                <a:solidFill>
                  <a:schemeClr val="bg1"/>
                </a:solidFill>
              </a:rPr>
              <a:t>, ПОЛКА, ПОЛОНЕЗА И МАЗУРКА.</a:t>
            </a:r>
            <a:endParaRPr lang="bs-Latn-B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21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s-Latn-BA"/>
          </a:p>
        </p:txBody>
      </p:sp>
      <p:pic>
        <p:nvPicPr>
          <p:cNvPr id="5" name="Видео за презентацију (convert-video-online.com)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1560" y="908720"/>
            <a:ext cx="7958780" cy="4536504"/>
          </a:xfrm>
        </p:spPr>
      </p:pic>
    </p:spTree>
    <p:extLst>
      <p:ext uri="{BB962C8B-B14F-4D97-AF65-F5344CB8AC3E}">
        <p14:creationId xmlns:p14="http://schemas.microsoft.com/office/powerpoint/2010/main" xmlns="" val="189148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rmAutofit/>
          </a:bodyPr>
          <a:lstStyle/>
          <a:p>
            <a:r>
              <a:rPr lang="sr-Cyrl-BA" dirty="0" smtClean="0"/>
              <a:t/>
            </a:r>
            <a:br>
              <a:rPr lang="sr-Cyrl-BA" dirty="0" smtClean="0"/>
            </a:br>
            <a:r>
              <a:rPr lang="sr-Cyrl-BA" dirty="0" smtClean="0">
                <a:solidFill>
                  <a:schemeClr val="bg1"/>
                </a:solidFill>
              </a:rPr>
              <a:t>Слушање музике</a:t>
            </a:r>
            <a:br>
              <a:rPr lang="sr-Cyrl-BA" dirty="0" smtClean="0">
                <a:solidFill>
                  <a:schemeClr val="bg1"/>
                </a:solidFill>
              </a:rPr>
            </a:br>
            <a:r>
              <a:rPr lang="sr-Cyrl-BA" dirty="0" smtClean="0">
                <a:solidFill>
                  <a:schemeClr val="bg1"/>
                </a:solidFill>
              </a:rPr>
              <a:t/>
            </a:r>
            <a:br>
              <a:rPr lang="sr-Cyrl-BA" dirty="0" smtClean="0">
                <a:solidFill>
                  <a:schemeClr val="bg1"/>
                </a:solidFill>
              </a:rPr>
            </a:br>
            <a:r>
              <a:rPr lang="sr-Cyrl-BA" dirty="0" smtClean="0">
                <a:solidFill>
                  <a:schemeClr val="bg1"/>
                </a:solidFill>
              </a:rPr>
              <a:t>„Валцер</a:t>
            </a:r>
            <a:r>
              <a:rPr lang="bs-Latn-BA" dirty="0" smtClean="0">
                <a:solidFill>
                  <a:schemeClr val="bg1"/>
                </a:solidFill>
              </a:rPr>
              <a:t> cis</a:t>
            </a:r>
            <a:r>
              <a:rPr lang="sr-Cyrl-BA" dirty="0" smtClean="0">
                <a:solidFill>
                  <a:schemeClr val="bg1"/>
                </a:solidFill>
              </a:rPr>
              <a:t> –</a:t>
            </a:r>
            <a:r>
              <a:rPr lang="bs-Latn-BA" dirty="0" smtClean="0">
                <a:solidFill>
                  <a:schemeClr val="bg1"/>
                </a:solidFill>
              </a:rPr>
              <a:t> </a:t>
            </a:r>
            <a:r>
              <a:rPr lang="sr-Cyrl-BA" dirty="0" smtClean="0">
                <a:solidFill>
                  <a:schemeClr val="bg1"/>
                </a:solidFill>
              </a:rPr>
              <a:t>мол“</a:t>
            </a:r>
            <a:br>
              <a:rPr lang="sr-Cyrl-BA" dirty="0" smtClean="0">
                <a:solidFill>
                  <a:schemeClr val="bg1"/>
                </a:solidFill>
              </a:rPr>
            </a:br>
            <a:r>
              <a:rPr lang="sr-Cyrl-BA" dirty="0" smtClean="0">
                <a:solidFill>
                  <a:schemeClr val="bg1"/>
                </a:solidFill>
              </a:rPr>
              <a:t>Фредерик Шопен</a:t>
            </a:r>
            <a:r>
              <a:rPr lang="sr-Cyrl-BA" dirty="0" smtClean="0"/>
              <a:t/>
            </a:r>
            <a:br>
              <a:rPr lang="sr-Cyrl-BA" dirty="0" smtClean="0"/>
            </a:b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xmlns="" val="3572543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30626"/>
          </a:xfrm>
        </p:spPr>
        <p:txBody>
          <a:bodyPr>
            <a:normAutofit/>
          </a:bodyPr>
          <a:lstStyle/>
          <a:p>
            <a:r>
              <a:rPr lang="sr-Cyrl-BA" dirty="0" smtClean="0">
                <a:solidFill>
                  <a:schemeClr val="bg1"/>
                </a:solidFill>
              </a:rPr>
              <a:t>Фредерик Шопен (1810-1849)</a:t>
            </a:r>
            <a:br>
              <a:rPr lang="sr-Cyrl-BA" dirty="0" smtClean="0">
                <a:solidFill>
                  <a:schemeClr val="bg1"/>
                </a:solidFill>
              </a:rPr>
            </a:br>
            <a:r>
              <a:rPr lang="sr-Cyrl-BA" dirty="0" smtClean="0">
                <a:solidFill>
                  <a:schemeClr val="bg1"/>
                </a:solidFill>
              </a:rPr>
              <a:t>је најзначајнији представник пољске музике.</a:t>
            </a:r>
            <a:br>
              <a:rPr lang="sr-Cyrl-BA" dirty="0" smtClean="0">
                <a:solidFill>
                  <a:schemeClr val="bg1"/>
                </a:solidFill>
              </a:rPr>
            </a:br>
            <a:r>
              <a:rPr lang="sr-Cyrl-BA" dirty="0" smtClean="0">
                <a:solidFill>
                  <a:schemeClr val="bg1"/>
                </a:solidFill>
              </a:rPr>
              <a:t>Био је врстан пијаниста(клавириста) и није чудо што је углавном компоновао за свој омиљени инструмент.</a:t>
            </a:r>
            <a:endParaRPr lang="bs-Latn-B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847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3E3D2D"/>
      </a:dk2>
      <a:lt2>
        <a:srgbClr val="577B0B"/>
      </a:lt2>
      <a:accent1>
        <a:srgbClr val="74A50F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47</Words>
  <Application>Microsoft Office PowerPoint</Application>
  <PresentationFormat>On-screen Show (4:3)</PresentationFormat>
  <Paragraphs>10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      Музичка култура VII разред </vt:lpstr>
      <vt:lpstr>СТИЛИЗОВАНЕ ИГРЕ  Игра уз музику била је присутна код свих народа свијета. Свако доба имало је своје популарне игре . Током времена, на различитим странама свијета настале су бројне игре које се међусобно разликују по темпу и начину играња. </vt:lpstr>
      <vt:lpstr>Оно што их све карактерише је РИТАМ.   Увијек специфичан, уочљив, са нагласцима на одговарајућим мјестима.  Ток наглашених и ненаглашених тактових дијелова зове се МУЗИЧКИ МЕТАР.  Поред ритма и метра, битан је и темпо који одређује покрете саме игре.</vt:lpstr>
      <vt:lpstr>Неке игре послужиле су појединим композиторима да створе оригинална музичка дјела.  Тако игре улазе у умјетничку музику.  Од праве музике за игру разликују се по томе, што иако имају ритам и карактер одређене игре, нису намијењене плесу, већ се изводе као концертна дјела.</vt:lpstr>
      <vt:lpstr> Зато их називамо   СТИЛИЗОВАНЕ ИГРЕ</vt:lpstr>
      <vt:lpstr>Игре које су нашле мјесто у умјетничкој музици су:  МЕНУЕТ, ВАЛЦЕР, ПОЛКА, ПОЛОНЕЗА И МАЗУРКА.</vt:lpstr>
      <vt:lpstr>Slide 7</vt:lpstr>
      <vt:lpstr> Слушање музике  „Валцер cis – мол“ Фредерик Шопен </vt:lpstr>
      <vt:lpstr>Фредерик Шопен (1810-1849) је најзначајнији представник пољске музике. Био је врстан пијаниста(клавириста) и није чудо што је углавном компоновао за свој омиљени инструмент.</vt:lpstr>
      <vt:lpstr>„Валцер cis – мол“ Фредерик Шопен</vt:lpstr>
      <vt:lpstr>Хвала на пажњи!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Музичка култура VI разред</dc:title>
  <dc:creator>Korisnik</dc:creator>
  <cp:lastModifiedBy>Nina Ninkovic</cp:lastModifiedBy>
  <cp:revision>21</cp:revision>
  <dcterms:created xsi:type="dcterms:W3CDTF">2020-12-11T21:15:58Z</dcterms:created>
  <dcterms:modified xsi:type="dcterms:W3CDTF">2020-12-14T14:38:11Z</dcterms:modified>
</cp:coreProperties>
</file>