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C713"/>
    <a:srgbClr val="33F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51" autoAdjust="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8F573-B36C-409B-9142-CF7F6864CEF6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1C69C-BF4F-45B6-AD79-8C625487B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1C69C-BF4F-45B6-AD79-8C625487BD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B22D93-C0AA-4822-9C89-FA2957D6D15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66EEED7-90A5-4E84-8DAF-F1EE20E9F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2D93-C0AA-4822-9C89-FA2957D6D15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EED7-90A5-4E84-8DAF-F1EE20E9F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2D93-C0AA-4822-9C89-FA2957D6D15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EED7-90A5-4E84-8DAF-F1EE20E9F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B22D93-C0AA-4822-9C89-FA2957D6D15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6EEED7-90A5-4E84-8DAF-F1EE20E9F9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B22D93-C0AA-4822-9C89-FA2957D6D15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6EEED7-90A5-4E84-8DAF-F1EE20E9F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2D93-C0AA-4822-9C89-FA2957D6D15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EED7-90A5-4E84-8DAF-F1EE20E9F9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2D93-C0AA-4822-9C89-FA2957D6D15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EED7-90A5-4E84-8DAF-F1EE20E9F9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B22D93-C0AA-4822-9C89-FA2957D6D15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6EEED7-90A5-4E84-8DAF-F1EE20E9F9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2D93-C0AA-4822-9C89-FA2957D6D15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EED7-90A5-4E84-8DAF-F1EE20E9F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B22D93-C0AA-4822-9C89-FA2957D6D15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6EEED7-90A5-4E84-8DAF-F1EE20E9F9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B22D93-C0AA-4822-9C89-FA2957D6D15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6EEED7-90A5-4E84-8DAF-F1EE20E9F9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B22D93-C0AA-4822-9C89-FA2957D6D15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6EEED7-90A5-4E84-8DAF-F1EE20E9F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667000"/>
            <a:ext cx="6172200" cy="3113562"/>
          </a:xfrm>
        </p:spPr>
        <p:txBody>
          <a:bodyPr/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МНОЖЕЊЕ И ДИЈЕЉЕ</a:t>
            </a:r>
            <a:r>
              <a:rPr lang="sr-Cyrl-BA" dirty="0">
                <a:latin typeface="Times New Roman" pitchFamily="18" charset="0"/>
                <a:cs typeface="Times New Roman" pitchFamily="18" charset="0"/>
              </a:rPr>
              <a:t>Њ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Е  ТРОЦИФРЕНОГ БРОЈА ЈЕДНОЦИФРЕНИМ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BA" sz="2000" dirty="0" smtClean="0"/>
              <a:t>(обрада)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lum contras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267201"/>
            <a:ext cx="2208137" cy="2590800"/>
          </a:xfrm>
          <a:prstGeom prst="rect">
            <a:avLst/>
          </a:prstGeom>
          <a:ln>
            <a:solidFill>
              <a:schemeClr val="bg1"/>
            </a:solidFill>
          </a:ln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8584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828800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ТРОЦИФРЕНИ БРОЈ МНОЖИМО ЈЕДНОЦИФРЕНИМ БРОЈЕМ НА СЉЕДЕЋИ НАЧИН: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458200" cy="838200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/>
              <a:t>На једној полици има 112 књига, а на другој 3 пута више. Колико књига има на другој полици?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962400"/>
            <a:ext cx="5620871" cy="2895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2971800"/>
            <a:ext cx="7772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>
                <a:solidFill>
                  <a:srgbClr val="FF0000"/>
                </a:solidFill>
              </a:rPr>
              <a:t>112</a:t>
            </a:r>
            <a:r>
              <a:rPr lang="sr-Cyrl-BA" sz="2000" dirty="0" smtClean="0"/>
              <a:t>•3=</a:t>
            </a:r>
            <a:r>
              <a:rPr lang="sr-Latn-RS" sz="2000" dirty="0" smtClean="0"/>
              <a:t> </a:t>
            </a:r>
            <a:r>
              <a:rPr lang="sr-Cyrl-BA" sz="2000" dirty="0" smtClean="0"/>
              <a:t>(</a:t>
            </a:r>
            <a:r>
              <a:rPr lang="sr-Cyrl-BA" sz="2000" dirty="0" smtClean="0">
                <a:solidFill>
                  <a:srgbClr val="FF0000"/>
                </a:solidFill>
              </a:rPr>
              <a:t>100+10+2</a:t>
            </a:r>
            <a:r>
              <a:rPr lang="sr-Cyrl-BA" sz="2000" dirty="0" smtClean="0"/>
              <a:t>)•3</a:t>
            </a:r>
            <a:r>
              <a:rPr lang="sr-Latn-RS" sz="2000" dirty="0" smtClean="0"/>
              <a:t> </a:t>
            </a:r>
            <a:r>
              <a:rPr lang="sr-Cyrl-BA" sz="2000" dirty="0" smtClean="0"/>
              <a:t>=</a:t>
            </a:r>
            <a:r>
              <a:rPr lang="sr-Latn-RS" sz="2000" dirty="0" smtClean="0"/>
              <a:t> </a:t>
            </a:r>
            <a:r>
              <a:rPr lang="sr-Cyrl-BA" sz="2000" dirty="0" smtClean="0"/>
              <a:t>100•3+10•3+2•3</a:t>
            </a:r>
            <a:r>
              <a:rPr lang="sr-Latn-RS" sz="2000" dirty="0" smtClean="0"/>
              <a:t> </a:t>
            </a:r>
            <a:r>
              <a:rPr lang="sr-Cyrl-BA" sz="2000" dirty="0" smtClean="0"/>
              <a:t>=</a:t>
            </a:r>
            <a:r>
              <a:rPr lang="sr-Latn-RS" sz="2000" dirty="0" smtClean="0"/>
              <a:t> </a:t>
            </a:r>
            <a:r>
              <a:rPr lang="sr-Cyrl-BA" sz="2000" dirty="0" smtClean="0"/>
              <a:t>300+30+6</a:t>
            </a:r>
            <a:r>
              <a:rPr lang="sr-Latn-RS" sz="2000" dirty="0" smtClean="0"/>
              <a:t> </a:t>
            </a:r>
            <a:r>
              <a:rPr lang="sr-Cyrl-BA" sz="2000" dirty="0" smtClean="0"/>
              <a:t>=</a:t>
            </a:r>
            <a:r>
              <a:rPr lang="sr-Latn-RS" sz="2000" dirty="0" smtClean="0"/>
              <a:t> </a:t>
            </a:r>
            <a:r>
              <a:rPr lang="sr-Cyrl-BA" sz="2000" dirty="0" smtClean="0"/>
              <a:t>336</a:t>
            </a:r>
            <a:endParaRPr lang="sr-Cyrl-BA" sz="2000" dirty="0" smtClean="0">
              <a:solidFill>
                <a:srgbClr val="60C713"/>
              </a:solidFill>
            </a:endParaRPr>
          </a:p>
          <a:p>
            <a:endParaRPr lang="sr-Cyrl-BA" sz="1600" dirty="0" smtClean="0"/>
          </a:p>
          <a:p>
            <a:r>
              <a:rPr lang="en-US" sz="1600" dirty="0" smtClean="0">
                <a:solidFill>
                  <a:srgbClr val="FF0000"/>
                </a:solidFill>
              </a:rPr>
              <a:t/>
            </a:r>
            <a:br>
              <a:rPr lang="en-US" sz="1600" dirty="0" smtClean="0">
                <a:solidFill>
                  <a:srgbClr val="FF0000"/>
                </a:solidFill>
              </a:rPr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8916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265238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ТРОЦИФРЕНИ БРОЈ ДИЈЕЛИМО ЈЕДНОЦИФРЕНИМ БРОЈЕМ НА СЉЕДЕЋИ НАЧИН: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dirty="0" smtClean="0"/>
              <a:t>У ресторану имају 224 столице. Колико има столова ако знамо да за сваким столом има по 7 столица?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498534"/>
            <a:ext cx="3657600" cy="335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93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620000" cy="4949952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sr-Latn-RS" dirty="0" smtClean="0"/>
              <a:t>I </a:t>
            </a:r>
            <a:r>
              <a:rPr lang="sr-Cyrl-BA" dirty="0" smtClean="0"/>
              <a:t>начин: </a:t>
            </a:r>
            <a:r>
              <a:rPr lang="sr-Cyrl-BA" u="sng" dirty="0" smtClean="0">
                <a:solidFill>
                  <a:srgbClr val="FF0000"/>
                </a:solidFill>
              </a:rPr>
              <a:t>ДИЈЕЉЕЊЕ ЗБИРА  </a:t>
            </a:r>
            <a:endParaRPr lang="sr-Cyrl-BA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BA" dirty="0" smtClean="0">
                <a:solidFill>
                  <a:srgbClr val="FF0000"/>
                </a:solidFill>
              </a:rPr>
              <a:t/>
            </a:r>
            <a:br>
              <a:rPr lang="sr-Cyrl-BA" dirty="0" smtClean="0">
                <a:solidFill>
                  <a:srgbClr val="FF0000"/>
                </a:solidFill>
              </a:rPr>
            </a:br>
            <a:r>
              <a:rPr lang="sr-Cyrl-BA" b="1" dirty="0" smtClean="0">
                <a:solidFill>
                  <a:srgbClr val="FF0000"/>
                </a:solidFill>
              </a:rPr>
              <a:t>224</a:t>
            </a:r>
            <a:r>
              <a:rPr lang="sr-Cyrl-BA" b="1" dirty="0" smtClean="0"/>
              <a:t>:7</a:t>
            </a:r>
            <a:r>
              <a:rPr lang="sr-Cyrl-BA" dirty="0" smtClean="0"/>
              <a:t>=(</a:t>
            </a:r>
            <a:r>
              <a:rPr lang="sr-Cyrl-BA" dirty="0" smtClean="0">
                <a:solidFill>
                  <a:srgbClr val="FF0000"/>
                </a:solidFill>
              </a:rPr>
              <a:t>210+14</a:t>
            </a:r>
            <a:r>
              <a:rPr lang="sr-Cyrl-BA" dirty="0" smtClean="0"/>
              <a:t>):7=210:7+14:7=30+2= </a:t>
            </a:r>
            <a:r>
              <a:rPr lang="sr-Cyrl-BA" b="1" dirty="0" smtClean="0"/>
              <a:t>32</a:t>
            </a:r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          </a:t>
            </a:r>
            <a:r>
              <a:rPr lang="sr-Latn-BA" dirty="0" smtClean="0"/>
              <a:t>   </a:t>
            </a:r>
            <a:r>
              <a:rPr lang="sr-Cyrl-BA" dirty="0" smtClean="0"/>
              <a:t>224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II</a:t>
            </a:r>
            <a:r>
              <a:rPr lang="sr-Cyrl-BA" dirty="0" smtClean="0"/>
              <a:t> начин:</a:t>
            </a:r>
            <a:r>
              <a:rPr lang="sr-Cyrl-BA" dirty="0"/>
              <a:t> </a:t>
            </a:r>
            <a:r>
              <a:rPr lang="sr-Cyrl-BA" u="sng" dirty="0" smtClean="0">
                <a:solidFill>
                  <a:srgbClr val="FF0000"/>
                </a:solidFill>
              </a:rPr>
              <a:t>ДИЈЕЉЕЊЕ РАЗЛИКЕ</a:t>
            </a:r>
          </a:p>
          <a:p>
            <a:pPr marL="0" indent="0">
              <a:buNone/>
            </a:pPr>
            <a:r>
              <a:rPr lang="sr-Cyrl-BA" dirty="0" smtClean="0">
                <a:solidFill>
                  <a:srgbClr val="FF0000"/>
                </a:solidFill>
              </a:rPr>
              <a:t/>
            </a:r>
            <a:br>
              <a:rPr lang="sr-Cyrl-BA" dirty="0" smtClean="0">
                <a:solidFill>
                  <a:srgbClr val="FF0000"/>
                </a:solidFill>
              </a:rPr>
            </a:br>
            <a:r>
              <a:rPr lang="sr-Cyrl-BA" b="1" dirty="0" smtClean="0">
                <a:solidFill>
                  <a:srgbClr val="FF0000"/>
                </a:solidFill>
              </a:rPr>
              <a:t>224</a:t>
            </a:r>
            <a:r>
              <a:rPr lang="sr-Cyrl-BA" b="1" dirty="0" smtClean="0"/>
              <a:t>:7</a:t>
            </a:r>
            <a:r>
              <a:rPr lang="sr-Cyrl-BA" dirty="0" smtClean="0"/>
              <a:t>=(</a:t>
            </a:r>
            <a:r>
              <a:rPr lang="sr-Cyrl-BA" dirty="0" smtClean="0">
                <a:solidFill>
                  <a:srgbClr val="FF0000"/>
                </a:solidFill>
              </a:rPr>
              <a:t>280-56</a:t>
            </a:r>
            <a:r>
              <a:rPr lang="sr-Cyrl-BA" dirty="0" smtClean="0"/>
              <a:t>):7=280:7-56:7=40-8= </a:t>
            </a:r>
            <a:r>
              <a:rPr lang="sr-Cyrl-BA" b="1" dirty="0" smtClean="0"/>
              <a:t>32</a:t>
            </a:r>
          </a:p>
          <a:p>
            <a:pPr marL="0" indent="0">
              <a:buNone/>
            </a:pPr>
            <a:r>
              <a:rPr lang="sr-Cyrl-BA" dirty="0">
                <a:solidFill>
                  <a:srgbClr val="FF0000"/>
                </a:solidFill>
              </a:rPr>
              <a:t> </a:t>
            </a:r>
            <a:r>
              <a:rPr lang="sr-Cyrl-BA" dirty="0" smtClean="0">
                <a:solidFill>
                  <a:srgbClr val="FF0000"/>
                </a:solidFill>
              </a:rPr>
              <a:t>               </a:t>
            </a:r>
            <a:r>
              <a:rPr lang="sr-Cyrl-BA" dirty="0" smtClean="0"/>
              <a:t>224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5000" y="22098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438400" y="22098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52600" y="426720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362200" y="426720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3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girl-is-studying-table-with-blue-uniform_33070-46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276600"/>
            <a:ext cx="4214204" cy="3581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3810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chemeClr val="accent1">
                    <a:lumMod val="75000"/>
                  </a:schemeClr>
                </a:solidFill>
              </a:rPr>
              <a:t>ЗАДАТАК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853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Израчунај производ:</a:t>
            </a:r>
          </a:p>
          <a:p>
            <a:endParaRPr lang="sr-Cyrl-BA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95400" y="1600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(</a:t>
            </a:r>
            <a:r>
              <a:rPr lang="sr-Cyrl-BA" b="1" dirty="0" smtClean="0">
                <a:solidFill>
                  <a:srgbClr val="FF0000"/>
                </a:solidFill>
              </a:rPr>
              <a:t>200+10+5</a:t>
            </a:r>
            <a:r>
              <a:rPr lang="sr-Cyrl-BA" dirty="0" smtClean="0"/>
              <a:t>)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1600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· 3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16002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=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1600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200· 3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33800" y="1600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0" y="1600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10· 3 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19600" y="1600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+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1600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5· 3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05400" y="16002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=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0" y="1600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600+30+15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53200" y="16002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=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781800" y="1600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/>
              <a:t>645</a:t>
            </a:r>
            <a:r>
              <a:rPr lang="sr-Cyrl-BA" dirty="0" smtClean="0"/>
              <a:t>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" y="2438400"/>
            <a:ext cx="3348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/>
              <a:t>Израчунај количник:</a:t>
            </a:r>
          </a:p>
          <a:p>
            <a:r>
              <a:rPr lang="sr-Latn-RS" sz="2400" u="sng" dirty="0" smtClean="0"/>
              <a:t>I </a:t>
            </a:r>
            <a:r>
              <a:rPr lang="sr-Cyrl-BA" sz="2400" u="sng" dirty="0" smtClean="0"/>
              <a:t>начин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8600" y="3429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>
                <a:solidFill>
                  <a:srgbClr val="FF0000"/>
                </a:solidFill>
              </a:rPr>
              <a:t>243 </a:t>
            </a:r>
            <a:r>
              <a:rPr lang="sr-Latn-RS" dirty="0" smtClean="0"/>
              <a:t>: 3 = </a:t>
            </a:r>
            <a:r>
              <a:rPr lang="sr-Cyrl-BA" dirty="0" smtClean="0"/>
              <a:t>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219200" y="3429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(</a:t>
            </a:r>
            <a:r>
              <a:rPr lang="sr-Cyrl-BA" b="1" dirty="0" smtClean="0">
                <a:solidFill>
                  <a:srgbClr val="FF0000"/>
                </a:solidFill>
              </a:rPr>
              <a:t>2</a:t>
            </a:r>
            <a:r>
              <a:rPr lang="sr-Latn-RS" b="1" dirty="0" smtClean="0">
                <a:solidFill>
                  <a:srgbClr val="FF0000"/>
                </a:solidFill>
              </a:rPr>
              <a:t>10 + 33</a:t>
            </a:r>
            <a:r>
              <a:rPr lang="sr-Cyrl-BA" dirty="0" smtClean="0"/>
              <a:t>)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86000" y="3429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sr-Latn-RS" dirty="0" smtClean="0"/>
              <a:t>: </a:t>
            </a:r>
            <a:r>
              <a:rPr lang="sr-Cyrl-BA" dirty="0" smtClean="0"/>
              <a:t>3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590800" y="34290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=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743200" y="3429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2</a:t>
            </a:r>
            <a:r>
              <a:rPr lang="sr-Latn-RS" dirty="0" smtClean="0"/>
              <a:t>1</a:t>
            </a:r>
            <a:r>
              <a:rPr lang="sr-Cyrl-BA" dirty="0" smtClean="0"/>
              <a:t>0</a:t>
            </a:r>
            <a:r>
              <a:rPr lang="sr-Latn-RS" dirty="0" smtClean="0"/>
              <a:t> : </a:t>
            </a:r>
            <a:r>
              <a:rPr lang="sr-Cyrl-BA" dirty="0" smtClean="0"/>
              <a:t>3 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505200" y="3429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+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657600" y="3429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33 : </a:t>
            </a:r>
            <a:r>
              <a:rPr lang="sr-Cyrl-BA" dirty="0" smtClean="0"/>
              <a:t>3 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267200" y="34290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=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419600" y="3429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70</a:t>
            </a:r>
            <a:r>
              <a:rPr lang="sr-Cyrl-BA" dirty="0" smtClean="0"/>
              <a:t> 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724400" y="3429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+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953000" y="3429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11</a:t>
            </a:r>
            <a:r>
              <a:rPr lang="sr-Cyrl-BA" dirty="0" smtClean="0"/>
              <a:t> 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257800" y="34290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=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86400" y="3429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/>
              <a:t>81</a:t>
            </a:r>
            <a:r>
              <a:rPr lang="sr-Cyrl-BA" b="1" dirty="0" smtClean="0"/>
              <a:t> </a:t>
            </a:r>
            <a:r>
              <a:rPr lang="sr-Cyrl-BA" dirty="0" smtClean="0"/>
              <a:t>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2400" y="40386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u="sng" dirty="0" smtClean="0"/>
              <a:t>II </a:t>
            </a:r>
            <a:r>
              <a:rPr lang="sr-Cyrl-BA" sz="2400" u="sng" dirty="0" smtClean="0"/>
              <a:t>начин</a:t>
            </a:r>
          </a:p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4572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>
                <a:solidFill>
                  <a:srgbClr val="FF0000"/>
                </a:solidFill>
              </a:rPr>
              <a:t>243 </a:t>
            </a:r>
            <a:r>
              <a:rPr lang="sr-Latn-RS" dirty="0" smtClean="0"/>
              <a:t>: 3 = </a:t>
            </a:r>
            <a:r>
              <a:rPr lang="sr-Cyrl-BA" dirty="0" smtClean="0"/>
              <a:t>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219200" y="4572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(</a:t>
            </a:r>
            <a:r>
              <a:rPr lang="sr-Cyrl-BA" b="1" dirty="0" smtClean="0">
                <a:solidFill>
                  <a:srgbClr val="FF0000"/>
                </a:solidFill>
              </a:rPr>
              <a:t>2</a:t>
            </a:r>
            <a:r>
              <a:rPr lang="sr-Latn-RS" b="1" dirty="0" smtClean="0">
                <a:solidFill>
                  <a:srgbClr val="FF0000"/>
                </a:solidFill>
              </a:rPr>
              <a:t>70 - 27</a:t>
            </a:r>
            <a:r>
              <a:rPr lang="sr-Cyrl-BA" dirty="0" smtClean="0"/>
              <a:t>)</a:t>
            </a:r>
            <a:r>
              <a:rPr lang="sr-Latn-RS" dirty="0" smtClean="0"/>
              <a:t>: 3</a:t>
            </a:r>
            <a:r>
              <a:rPr lang="sr-Cyrl-BA" dirty="0" smtClean="0"/>
              <a:t>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514600" y="45720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=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667000" y="4572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270 : 3</a:t>
            </a:r>
            <a:r>
              <a:rPr lang="sr-Cyrl-BA" dirty="0" smtClean="0"/>
              <a:t>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4290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-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581400" y="4572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27 : 3</a:t>
            </a:r>
            <a:r>
              <a:rPr lang="sr-Cyrl-BA" dirty="0" smtClean="0"/>
              <a:t>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191000" y="45720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=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419600" y="4572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9</a:t>
            </a:r>
            <a:r>
              <a:rPr lang="sr-Cyrl-RS" smtClean="0"/>
              <a:t>0</a:t>
            </a:r>
            <a:r>
              <a:rPr lang="sr-Cyrl-BA" smtClean="0"/>
              <a:t>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8006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-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953000" y="4572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9</a:t>
            </a:r>
            <a:r>
              <a:rPr lang="sr-Cyrl-BA" dirty="0" smtClean="0"/>
              <a:t> 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181600" y="45720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= 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410200" y="4572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/>
              <a:t>81</a:t>
            </a:r>
            <a:r>
              <a:rPr lang="sr-Cyrl-BA" b="1" dirty="0" smtClean="0"/>
              <a:t> </a:t>
            </a:r>
            <a:r>
              <a:rPr lang="sr-Cyrl-BA" dirty="0" smtClean="0"/>
              <a:t> 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81000" y="1981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28600" y="1600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(</a:t>
            </a:r>
            <a:r>
              <a:rPr lang="sr-Cyrl-BA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15 · 3</a:t>
            </a:r>
            <a:r>
              <a:rPr lang="sr-Cyrl-BA" dirty="0" smtClean="0"/>
              <a:t>)=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p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build="allAtOnce"/>
      <p:bldP spid="15" grpId="0" build="allAtOnce"/>
      <p:bldP spid="16" grpId="0" build="allAtOnce"/>
      <p:bldP spid="17" grpId="0" build="allAtOnce"/>
      <p:bldP spid="18" grpId="0" build="allAtOnce"/>
      <p:bldP spid="20" grpId="0" build="allAtOnce"/>
      <p:bldP spid="21" grpId="0" build="allAtOnce"/>
      <p:bldP spid="22" grpId="0" build="allAtOnce"/>
      <p:bldP spid="23" grpId="0" build="allAtOnce"/>
      <p:bldP spid="24" grpId="0" build="allAtOnce"/>
      <p:bldP spid="26" grpId="0" build="allAtOnce"/>
      <p:bldP spid="27" grpId="0" build="allAtOnce"/>
      <p:bldP spid="28" grpId="0" build="allAtOnce"/>
      <p:bldP spid="29" grpId="0" build="allAtOnce"/>
      <p:bldP spid="30" grpId="0" build="allAtOnce"/>
      <p:bldP spid="31" grpId="0" build="allAtOnce"/>
      <p:bldP spid="33" grpId="0" build="allAtOnce"/>
      <p:bldP spid="35" grpId="0" build="allAtOnce"/>
      <p:bldP spid="36" grpId="0" build="allAtOnce"/>
      <p:bldP spid="37" grpId="0" build="allAtOnce"/>
      <p:bldP spid="38" grpId="0" build="allAtOnce"/>
      <p:bldP spid="39" grpId="0" build="allAtOnce"/>
      <p:bldP spid="40" grpId="0" build="allAtOnce"/>
      <p:bldP spid="41" grpId="0" build="allAtOnce"/>
      <p:bldP spid="42" grpId="0" build="allAtOnce"/>
      <p:bldP spid="43" grpId="0" build="allAtOnce"/>
      <p:bldP spid="44" grpId="0" build="allAtOnce"/>
      <p:bldP spid="45" grpId="0" build="allAtOnce"/>
      <p:bldP spid="46" grpId="0" build="allAtOnce"/>
      <p:bldP spid="47" grpId="0" build="allAtOnce"/>
      <p:bldP spid="48" grpId="0" build="allAtOnce"/>
      <p:bldP spid="49" grpId="0" build="allAtOnce"/>
      <p:bldP spid="51" grpId="0" build="allAtOnce"/>
      <p:bldP spid="5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ЗАДАЦИ ЗА САМОСТАЛАН РАД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BA" dirty="0" smtClean="0"/>
              <a:t>На страни 68. у уџбенику урадити </a:t>
            </a:r>
            <a:r>
              <a:rPr lang="en-US" dirty="0" smtClean="0"/>
              <a:t>2</a:t>
            </a:r>
            <a:r>
              <a:rPr lang="sr-Cyrl-BA" dirty="0" smtClean="0"/>
              <a:t>. и </a:t>
            </a:r>
            <a:r>
              <a:rPr lang="en-US" dirty="0" smtClean="0"/>
              <a:t>3</a:t>
            </a:r>
            <a:r>
              <a:rPr lang="sr-Cyrl-BA" dirty="0" smtClean="0"/>
              <a:t>. задатак.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lum contras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62"/>
          <a:stretch>
            <a:fillRect/>
          </a:stretch>
        </p:blipFill>
        <p:spPr>
          <a:xfrm>
            <a:off x="1524000" y="4038600"/>
            <a:ext cx="5715000" cy="19812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936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380</TotalTime>
  <Words>196</Words>
  <Application>Microsoft Office PowerPoint</Application>
  <PresentationFormat>Projekcija na ekranu (4:3)</PresentationFormat>
  <Paragraphs>62</Paragraphs>
  <Slides>6</Slides>
  <Notes>1</Notes>
  <HiddenSlides>0</HiddenSlides>
  <MMClips>0</MMClips>
  <ScaleCrop>false</ScaleCrop>
  <HeadingPairs>
    <vt:vector size="6" baseType="variant">
      <vt:variant>
        <vt:lpstr>Korišćeni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2" baseType="lpstr">
      <vt:lpstr>Calibri</vt:lpstr>
      <vt:lpstr>Century Schoolbook</vt:lpstr>
      <vt:lpstr>Times New Roman</vt:lpstr>
      <vt:lpstr>Wingdings</vt:lpstr>
      <vt:lpstr>Wingdings 2</vt:lpstr>
      <vt:lpstr>Oriel</vt:lpstr>
      <vt:lpstr>МНОЖЕЊЕ И ДИЈЕЉЕЊЕ  ТРОЦИФРЕНОГ БРОЈА ЈЕДНОЦИФРЕНИМ (обрада) </vt:lpstr>
      <vt:lpstr>ТРОЦИФРЕНИ БРОЈ МНОЖИМО ЈЕДНОЦИФРЕНИМ БРОЈЕМ НА СЉЕДЕЋИ НАЧИН: </vt:lpstr>
      <vt:lpstr>ТРОЦИФРЕНИ БРОЈ ДИЈЕЛИМО ЈЕДНОЦИФРЕНИМ БРОЈЕМ НА СЉЕДЕЋИ НАЧИН:</vt:lpstr>
      <vt:lpstr>PowerPoint prezentacija</vt:lpstr>
      <vt:lpstr>PowerPoint prezentacija</vt:lpstr>
      <vt:lpstr>ЗАДАЦИ ЗА САМОСТАЛАН РАД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PC-Admin</cp:lastModifiedBy>
  <cp:revision>31</cp:revision>
  <dcterms:created xsi:type="dcterms:W3CDTF">2021-01-14T11:20:33Z</dcterms:created>
  <dcterms:modified xsi:type="dcterms:W3CDTF">2021-01-17T21:45:31Z</dcterms:modified>
</cp:coreProperties>
</file>