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8" r:id="rId3"/>
    <p:sldId id="259" r:id="rId4"/>
    <p:sldId id="261" r:id="rId5"/>
    <p:sldId id="263" r:id="rId6"/>
    <p:sldId id="265"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CCD14C0B-8209-834E-8114-B9759947FD5D}"/>
              </a:ext>
            </a:extLst>
          </p:cNvPr>
          <p:cNvPicPr>
            <a:picLocks noChangeAspect="1"/>
          </p:cNvPicPr>
          <p:nvPr/>
        </p:nvPicPr>
        <p:blipFill>
          <a:blip r:embed="rId2" cstate="print"/>
          <a:stretch>
            <a:fillRect/>
          </a:stretch>
        </p:blipFill>
        <p:spPr>
          <a:xfrm>
            <a:off x="0" y="2930097"/>
            <a:ext cx="9144000" cy="3923421"/>
          </a:xfrm>
          <a:prstGeom prst="rect">
            <a:avLst/>
          </a:prstGeom>
        </p:spPr>
      </p:pic>
      <p:sp>
        <p:nvSpPr>
          <p:cNvPr id="6" name="Rectangle 5"/>
          <p:cNvSpPr/>
          <p:nvPr/>
        </p:nvSpPr>
        <p:spPr>
          <a:xfrm>
            <a:off x="2057400" y="838200"/>
            <a:ext cx="4953000" cy="369332"/>
          </a:xfrm>
          <a:prstGeom prst="rect">
            <a:avLst/>
          </a:prstGeom>
        </p:spPr>
        <p:txBody>
          <a:bodyPr wrap="square">
            <a:spAutoFit/>
          </a:bodyPr>
          <a:lstStyle/>
          <a:p>
            <a:r>
              <a:rPr lang="sr-Cyrl-BA" dirty="0" smtClean="0"/>
              <a:t>ФИЗИЧКО ВАСПИТАЊЕ</a:t>
            </a:r>
            <a:endParaRPr lang="en-US" dirty="0"/>
          </a:p>
        </p:txBody>
      </p:sp>
      <p:pic>
        <p:nvPicPr>
          <p:cNvPr id="7" name="Picture 6" descr="A picture containing indoor, sitting, monitor, wooden&#10;&#10;Description automatically generated">
            <a:extLst>
              <a:ext uri="{FF2B5EF4-FFF2-40B4-BE49-F238E27FC236}">
                <a16:creationId xmlns:a16="http://schemas.microsoft.com/office/drawing/2014/main" xmlns="" id="{72D51368-B688-421E-B28D-C062DEB7766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8" name="Picture 7">
            <a:extLst>
              <a:ext uri="{FF2B5EF4-FFF2-40B4-BE49-F238E27FC236}">
                <a16:creationId xmlns:a16="http://schemas.microsoft.com/office/drawing/2014/main" xmlns="" id="{CCD14C0B-8209-834E-8114-B9759947FD5D}"/>
              </a:ext>
            </a:extLst>
          </p:cNvPr>
          <p:cNvPicPr>
            <a:picLocks noChangeAspect="1"/>
          </p:cNvPicPr>
          <p:nvPr/>
        </p:nvPicPr>
        <p:blipFill>
          <a:blip r:embed="rId2" cstate="print"/>
          <a:stretch>
            <a:fillRect/>
          </a:stretch>
        </p:blipFill>
        <p:spPr>
          <a:xfrm>
            <a:off x="152400" y="3082497"/>
            <a:ext cx="9144000" cy="3923421"/>
          </a:xfrm>
          <a:prstGeom prst="rect">
            <a:avLst/>
          </a:prstGeom>
        </p:spPr>
      </p:pic>
      <p:sp>
        <p:nvSpPr>
          <p:cNvPr id="9" name="TextBox 8"/>
          <p:cNvSpPr txBox="1"/>
          <p:nvPr/>
        </p:nvSpPr>
        <p:spPr>
          <a:xfrm>
            <a:off x="685800" y="838200"/>
            <a:ext cx="7315200" cy="1569660"/>
          </a:xfrm>
          <a:prstGeom prst="rect">
            <a:avLst/>
          </a:prstGeom>
          <a:noFill/>
        </p:spPr>
        <p:txBody>
          <a:bodyPr wrap="square" rtlCol="0">
            <a:spAutoFit/>
          </a:bodyPr>
          <a:lstStyle/>
          <a:p>
            <a:pPr algn="ctr"/>
            <a:r>
              <a:rPr lang="sr-Cyrl-BA" sz="3200" dirty="0" smtClean="0">
                <a:solidFill>
                  <a:schemeClr val="bg1"/>
                </a:solidFill>
                <a:latin typeface="Times New Roman" pitchFamily="18" charset="0"/>
                <a:cs typeface="Times New Roman" pitchFamily="18" charset="0"/>
              </a:rPr>
              <a:t>Физичко васпитање</a:t>
            </a:r>
          </a:p>
          <a:p>
            <a:pPr algn="ctr"/>
            <a:endParaRPr lang="sr-Cyrl-BA" sz="3200" dirty="0" smtClean="0">
              <a:solidFill>
                <a:schemeClr val="bg1"/>
              </a:solidFill>
              <a:latin typeface="Times New Roman" pitchFamily="18" charset="0"/>
              <a:cs typeface="Times New Roman" pitchFamily="18" charset="0"/>
            </a:endParaRPr>
          </a:p>
          <a:p>
            <a:pPr algn="ctr"/>
            <a:r>
              <a:rPr lang="sr-Cyrl-BA" sz="3200" dirty="0" smtClean="0">
                <a:solidFill>
                  <a:schemeClr val="bg1"/>
                </a:solidFill>
                <a:latin typeface="Times New Roman" pitchFamily="18" charset="0"/>
                <a:cs typeface="Times New Roman" pitchFamily="18" charset="0"/>
              </a:rPr>
              <a:t>Бацање лопте слабијом руком </a:t>
            </a:r>
            <a:endParaRPr lang="en-US" sz="32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ndoor, sitting, monitor, wooden&#10;&#10;Description automatically generated">
            <a:extLst>
              <a:ext uri="{FF2B5EF4-FFF2-40B4-BE49-F238E27FC236}">
                <a16:creationId xmlns:a16="http://schemas.microsoft.com/office/drawing/2014/main" xmlns="" id="{72D51368-B688-421E-B28D-C062DEB7766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Rectangle 2"/>
          <p:cNvSpPr/>
          <p:nvPr/>
        </p:nvSpPr>
        <p:spPr>
          <a:xfrm>
            <a:off x="228600" y="533400"/>
            <a:ext cx="8153400" cy="3046988"/>
          </a:xfrm>
          <a:prstGeom prst="rect">
            <a:avLst/>
          </a:prstGeom>
        </p:spPr>
        <p:txBody>
          <a:bodyPr wrap="square">
            <a:spAutoFit/>
          </a:bodyPr>
          <a:lstStyle/>
          <a:p>
            <a:r>
              <a:rPr lang="sr-Cyrl-BA" sz="2400" u="sng" dirty="0" smtClean="0">
                <a:solidFill>
                  <a:schemeClr val="bg1"/>
                </a:solidFill>
                <a:latin typeface="Times New Roman" pitchFamily="18" charset="0"/>
                <a:cs typeface="Times New Roman" pitchFamily="18" charset="0"/>
              </a:rPr>
              <a:t>Вјежбе за загријавање: </a:t>
            </a:r>
          </a:p>
          <a:p>
            <a:pPr>
              <a:buFont typeface="Arial" pitchFamily="34" charset="0"/>
              <a:buChar char="•"/>
            </a:pPr>
            <a:r>
              <a:rPr lang="sr-Cyrl-BA" sz="2400" dirty="0" smtClean="0">
                <a:solidFill>
                  <a:schemeClr val="bg1"/>
                </a:solidFill>
                <a:latin typeface="Times New Roman" pitchFamily="18" charset="0"/>
                <a:cs typeface="Times New Roman" pitchFamily="18" charset="0"/>
              </a:rPr>
              <a:t>лагано трчање у мјесту уз ниски скип;</a:t>
            </a:r>
          </a:p>
          <a:p>
            <a:pPr>
              <a:buFont typeface="Arial" pitchFamily="34" charset="0"/>
              <a:buChar char="•"/>
            </a:pPr>
            <a:r>
              <a:rPr lang="sr-Cyrl-BA" sz="2400" dirty="0" smtClean="0">
                <a:solidFill>
                  <a:schemeClr val="bg1"/>
                </a:solidFill>
                <a:latin typeface="Times New Roman" pitchFamily="18" charset="0"/>
                <a:cs typeface="Times New Roman" pitchFamily="18" charset="0"/>
              </a:rPr>
              <a:t>лагано трчање у мјесту уз високи скип;</a:t>
            </a:r>
          </a:p>
          <a:p>
            <a:pPr>
              <a:buFont typeface="Arial" pitchFamily="34" charset="0"/>
              <a:buChar char="•"/>
            </a:pPr>
            <a:r>
              <a:rPr lang="sr-Cyrl-BA" sz="2400" dirty="0" smtClean="0">
                <a:solidFill>
                  <a:schemeClr val="bg1"/>
                </a:solidFill>
                <a:latin typeface="Times New Roman" pitchFamily="18" charset="0"/>
                <a:cs typeface="Times New Roman" pitchFamily="18" charset="0"/>
              </a:rPr>
              <a:t>лагано трчање напријед – назад;</a:t>
            </a:r>
          </a:p>
          <a:p>
            <a:pPr>
              <a:buFont typeface="Arial" pitchFamily="34" charset="0"/>
              <a:buChar char="•"/>
            </a:pPr>
            <a:r>
              <a:rPr lang="sr-Cyrl-BA" sz="2400" dirty="0" smtClean="0">
                <a:solidFill>
                  <a:schemeClr val="bg1"/>
                </a:solidFill>
                <a:latin typeface="Times New Roman" pitchFamily="18" charset="0"/>
                <a:cs typeface="Times New Roman" pitchFamily="18" charset="0"/>
              </a:rPr>
              <a:t>вјежбе дисања за опоравак организма (дубоки удах на нос  </a:t>
            </a:r>
          </a:p>
          <a:p>
            <a:r>
              <a:rPr lang="sr-Cyrl-BA" sz="2400" dirty="0" smtClean="0">
                <a:solidFill>
                  <a:schemeClr val="bg1"/>
                </a:solidFill>
                <a:latin typeface="Times New Roman" pitchFamily="18" charset="0"/>
                <a:cs typeface="Times New Roman" pitchFamily="18" charset="0"/>
              </a:rPr>
              <a:t>  са узручењем руку и издах на уста кроз дубоки преткол.  </a:t>
            </a:r>
          </a:p>
          <a:p>
            <a:endParaRPr lang="sr-Cyrl-BA" sz="2400" dirty="0" smtClean="0">
              <a:solidFill>
                <a:schemeClr val="bg1"/>
              </a:solidFill>
              <a:latin typeface="Times New Roman" pitchFamily="18" charset="0"/>
              <a:cs typeface="Times New Roman" pitchFamily="18" charset="0"/>
            </a:endParaRPr>
          </a:p>
          <a:p>
            <a:r>
              <a:rPr lang="sr-Cyrl-BA"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p:txBody>
      </p:sp>
      <p:sp>
        <p:nvSpPr>
          <p:cNvPr id="5" name="TextBox 4"/>
          <p:cNvSpPr txBox="1"/>
          <p:nvPr/>
        </p:nvSpPr>
        <p:spPr>
          <a:xfrm>
            <a:off x="228600" y="2971800"/>
            <a:ext cx="7772400" cy="461665"/>
          </a:xfrm>
          <a:prstGeom prst="rect">
            <a:avLst/>
          </a:prstGeom>
          <a:noFill/>
        </p:spPr>
        <p:txBody>
          <a:bodyPr wrap="square" rtlCol="0">
            <a:spAutoFit/>
          </a:bodyPr>
          <a:lstStyle/>
          <a:p>
            <a:r>
              <a:rPr lang="sr-Cyrl-BA" sz="2400" u="sng" dirty="0" smtClean="0">
                <a:solidFill>
                  <a:schemeClr val="bg1"/>
                </a:solidFill>
                <a:latin typeface="Times New Roman" pitchFamily="18" charset="0"/>
                <a:cs typeface="Times New Roman" pitchFamily="18" charset="0"/>
              </a:rPr>
              <a:t>Вјежбе обликовања са лоптом  </a:t>
            </a:r>
            <a:endParaRPr lang="en-US" sz="2400" u="sng" dirty="0">
              <a:solidFill>
                <a:schemeClr val="bg1"/>
              </a:solidFill>
              <a:latin typeface="Times New Roman" pitchFamily="18" charset="0"/>
              <a:cs typeface="Times New Roman" pitchFamily="18" charset="0"/>
            </a:endParaRPr>
          </a:p>
        </p:txBody>
      </p:sp>
      <p:sp>
        <p:nvSpPr>
          <p:cNvPr id="6" name="TextBox 5"/>
          <p:cNvSpPr txBox="1"/>
          <p:nvPr/>
        </p:nvSpPr>
        <p:spPr>
          <a:xfrm>
            <a:off x="228600" y="3581400"/>
            <a:ext cx="5867400" cy="2677656"/>
          </a:xfrm>
          <a:prstGeom prst="rect">
            <a:avLst/>
          </a:prstGeom>
          <a:noFill/>
        </p:spPr>
        <p:txBody>
          <a:bodyPr wrap="square" rtlCol="0">
            <a:spAutoFit/>
          </a:bodyPr>
          <a:lstStyle/>
          <a:p>
            <a:pPr marL="457200" indent="-457200"/>
            <a:r>
              <a:rPr lang="sr-Cyrl-BA" sz="2400" dirty="0" smtClean="0">
                <a:solidFill>
                  <a:srgbClr val="FFFF00"/>
                </a:solidFill>
                <a:latin typeface="Times New Roman" pitchFamily="18" charset="0"/>
                <a:cs typeface="Times New Roman" pitchFamily="18" charset="0"/>
              </a:rPr>
              <a:t>Вјежба  бр. 1</a:t>
            </a:r>
          </a:p>
          <a:p>
            <a:pPr marL="457200" indent="-457200"/>
            <a:r>
              <a:rPr lang="sr-Cyrl-BA" sz="2400" dirty="0" smtClean="0">
                <a:solidFill>
                  <a:schemeClr val="bg1"/>
                </a:solidFill>
                <a:latin typeface="Times New Roman" pitchFamily="18" charset="0"/>
                <a:cs typeface="Times New Roman" pitchFamily="18" charset="0"/>
              </a:rPr>
              <a:t>Циљ: Јачање и истезање мишића руку и раменог појаса.  </a:t>
            </a:r>
          </a:p>
          <a:p>
            <a:pPr marL="457200" indent="-457200"/>
            <a:r>
              <a:rPr lang="sr-Cyrl-BA" sz="2400" dirty="0" smtClean="0">
                <a:solidFill>
                  <a:schemeClr val="bg1"/>
                </a:solidFill>
                <a:latin typeface="Times New Roman" pitchFamily="18" charset="0"/>
                <a:cs typeface="Times New Roman" pitchFamily="18" charset="0"/>
              </a:rPr>
              <a:t>Опис: П.П. Спетни став, руке са лоптом испред тијела. Пруженим рукама подићи лопту до узручења и вратити је у п.п.</a:t>
            </a:r>
            <a:endParaRPr lang="en-US" sz="2400" dirty="0">
              <a:solidFill>
                <a:schemeClr val="bg1"/>
              </a:solidFill>
              <a:latin typeface="Times New Roman" pitchFamily="18" charset="0"/>
              <a:cs typeface="Times New Roman" pitchFamily="18" charset="0"/>
            </a:endParaRPr>
          </a:p>
        </p:txBody>
      </p:sp>
      <p:pic>
        <p:nvPicPr>
          <p:cNvPr id="7" name="Picture 6" descr="C:\Users\PC\AppData\Local\Microsoft\Windows\Temporary Internet Files\Content.Word\20201218_000744.jpg"/>
          <p:cNvPicPr/>
          <p:nvPr/>
        </p:nvPicPr>
        <p:blipFill>
          <a:blip r:embed="rId3" cstate="print"/>
          <a:srcRect/>
          <a:stretch>
            <a:fillRect/>
          </a:stretch>
        </p:blipFill>
        <p:spPr bwMode="auto">
          <a:xfrm rot="5400000">
            <a:off x="5486400" y="3200400"/>
            <a:ext cx="3657600" cy="2743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ndoor, sitting, monitor, wooden&#10;&#10;Description automatically generated">
            <a:extLst>
              <a:ext uri="{FF2B5EF4-FFF2-40B4-BE49-F238E27FC236}">
                <a16:creationId xmlns:a16="http://schemas.microsoft.com/office/drawing/2014/main" xmlns="" id="{72D51368-B688-421E-B28D-C062DEB7766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Rectangle 4"/>
          <p:cNvSpPr/>
          <p:nvPr/>
        </p:nvSpPr>
        <p:spPr>
          <a:xfrm>
            <a:off x="304800" y="3352800"/>
            <a:ext cx="5638800" cy="2677656"/>
          </a:xfrm>
          <a:prstGeom prst="rect">
            <a:avLst/>
          </a:prstGeom>
        </p:spPr>
        <p:txBody>
          <a:bodyPr wrap="square">
            <a:spAutoFit/>
          </a:bodyPr>
          <a:lstStyle/>
          <a:p>
            <a:pPr marL="457200" indent="-457200"/>
            <a:r>
              <a:rPr lang="sr-Cyrl-BA" sz="2400" dirty="0" smtClean="0">
                <a:solidFill>
                  <a:srgbClr val="FFFF00"/>
                </a:solidFill>
                <a:latin typeface="Times New Roman" pitchFamily="18" charset="0"/>
                <a:cs typeface="Times New Roman" pitchFamily="18" charset="0"/>
              </a:rPr>
              <a:t>Вјежба  бр. 3</a:t>
            </a:r>
          </a:p>
          <a:p>
            <a:pPr marL="457200" indent="-457200"/>
            <a:r>
              <a:rPr lang="sr-Cyrl-BA" sz="2400" dirty="0" smtClean="0">
                <a:solidFill>
                  <a:schemeClr val="bg1"/>
                </a:solidFill>
                <a:latin typeface="Times New Roman" pitchFamily="18" charset="0"/>
                <a:cs typeface="Times New Roman" pitchFamily="18" charset="0"/>
              </a:rPr>
              <a:t>Циљ: Јачање и истезање мишића руку и раменог појаса.</a:t>
            </a:r>
          </a:p>
          <a:p>
            <a:pPr marL="457200" indent="-457200"/>
            <a:r>
              <a:rPr lang="sr-Cyrl-BA" sz="2400" dirty="0" smtClean="0">
                <a:solidFill>
                  <a:schemeClr val="bg1"/>
                </a:solidFill>
                <a:latin typeface="Times New Roman" pitchFamily="18" charset="0"/>
                <a:cs typeface="Times New Roman" pitchFamily="18" charset="0"/>
              </a:rPr>
              <a:t>Опис: П.П. Спетни став, руке у одручењу, лопта у једној руци. Кроз узручење пребацивати лопту из једне у другу руку и враћати их у п.п.  </a:t>
            </a:r>
            <a:endParaRPr lang="en-US" sz="2400" dirty="0">
              <a:solidFill>
                <a:schemeClr val="bg1"/>
              </a:solidFill>
              <a:latin typeface="Times New Roman" pitchFamily="18" charset="0"/>
              <a:cs typeface="Times New Roman" pitchFamily="18" charset="0"/>
            </a:endParaRPr>
          </a:p>
        </p:txBody>
      </p:sp>
      <p:pic>
        <p:nvPicPr>
          <p:cNvPr id="7" name="Picture 6" descr="C:\Users\PC\AppData\Local\Microsoft\Windows\Temporary Internet Files\Content.Word\20201218_001221.jpg"/>
          <p:cNvPicPr/>
          <p:nvPr/>
        </p:nvPicPr>
        <p:blipFill>
          <a:blip r:embed="rId3" cstate="print"/>
          <a:srcRect/>
          <a:stretch>
            <a:fillRect/>
          </a:stretch>
        </p:blipFill>
        <p:spPr bwMode="auto">
          <a:xfrm rot="5400000">
            <a:off x="5943600" y="457200"/>
            <a:ext cx="2895600" cy="2743200"/>
          </a:xfrm>
          <a:prstGeom prst="rect">
            <a:avLst/>
          </a:prstGeom>
          <a:noFill/>
          <a:ln w="9525">
            <a:noFill/>
            <a:miter lim="800000"/>
            <a:headEnd/>
            <a:tailEnd/>
          </a:ln>
        </p:spPr>
      </p:pic>
      <p:sp>
        <p:nvSpPr>
          <p:cNvPr id="8" name="TextBox 7"/>
          <p:cNvSpPr txBox="1"/>
          <p:nvPr/>
        </p:nvSpPr>
        <p:spPr>
          <a:xfrm>
            <a:off x="304800" y="533400"/>
            <a:ext cx="5410200" cy="2308324"/>
          </a:xfrm>
          <a:prstGeom prst="rect">
            <a:avLst/>
          </a:prstGeom>
          <a:noFill/>
        </p:spPr>
        <p:txBody>
          <a:bodyPr wrap="square" rtlCol="0">
            <a:spAutoFit/>
          </a:bodyPr>
          <a:lstStyle/>
          <a:p>
            <a:pPr marL="457200" indent="-457200"/>
            <a:r>
              <a:rPr lang="sr-Cyrl-BA" sz="2400" dirty="0" smtClean="0">
                <a:solidFill>
                  <a:srgbClr val="FFFF00"/>
                </a:solidFill>
                <a:latin typeface="Times New Roman" pitchFamily="18" charset="0"/>
                <a:cs typeface="Times New Roman" pitchFamily="18" charset="0"/>
              </a:rPr>
              <a:t>Вјежба  бр. 2</a:t>
            </a:r>
          </a:p>
          <a:p>
            <a:pPr marL="457200" indent="-457200"/>
            <a:r>
              <a:rPr lang="sr-Cyrl-BA" sz="2400" dirty="0" smtClean="0">
                <a:solidFill>
                  <a:schemeClr val="bg1"/>
                </a:solidFill>
                <a:latin typeface="Times New Roman" pitchFamily="18" charset="0"/>
                <a:cs typeface="Times New Roman" pitchFamily="18" charset="0"/>
              </a:rPr>
              <a:t>Циљ: Јачање и истезање мишића руку и раменог појаса.  </a:t>
            </a:r>
          </a:p>
          <a:p>
            <a:pPr marL="457200" indent="-457200"/>
            <a:r>
              <a:rPr lang="sr-Cyrl-BA" sz="2400" dirty="0" smtClean="0">
                <a:solidFill>
                  <a:schemeClr val="bg1"/>
                </a:solidFill>
                <a:latin typeface="Times New Roman" pitchFamily="18" charset="0"/>
                <a:cs typeface="Times New Roman" pitchFamily="18" charset="0"/>
              </a:rPr>
              <a:t>Опис: П.П. Спетни став, држећи лопту рукама описивати чеоне кругове у једну и у другу страну. </a:t>
            </a:r>
            <a:endParaRPr lang="en-US" sz="2400" dirty="0">
              <a:solidFill>
                <a:schemeClr val="bg1"/>
              </a:solidFill>
              <a:latin typeface="Times New Roman" pitchFamily="18" charset="0"/>
              <a:cs typeface="Times New Roman" pitchFamily="18" charset="0"/>
            </a:endParaRPr>
          </a:p>
        </p:txBody>
      </p:sp>
      <p:pic>
        <p:nvPicPr>
          <p:cNvPr id="9" name="Picture 8" descr="C:\Users\PC\AppData\Local\Microsoft\Windows\Temporary Internet Files\Content.Word\20201218_000537.jpg"/>
          <p:cNvPicPr/>
          <p:nvPr/>
        </p:nvPicPr>
        <p:blipFill>
          <a:blip r:embed="rId4" cstate="print"/>
          <a:srcRect/>
          <a:stretch>
            <a:fillRect/>
          </a:stretch>
        </p:blipFill>
        <p:spPr bwMode="auto">
          <a:xfrm rot="5400000">
            <a:off x="5867400" y="3657600"/>
            <a:ext cx="3048000" cy="2743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ndoor, sitting, monitor, wooden&#10;&#10;Description automatically generated">
            <a:extLst>
              <a:ext uri="{FF2B5EF4-FFF2-40B4-BE49-F238E27FC236}">
                <a16:creationId xmlns:a16="http://schemas.microsoft.com/office/drawing/2014/main" xmlns="" id="{72D51368-B688-421E-B28D-C062DEB7766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4" name="TextBox 3"/>
          <p:cNvSpPr txBox="1"/>
          <p:nvPr/>
        </p:nvSpPr>
        <p:spPr>
          <a:xfrm>
            <a:off x="304800" y="533400"/>
            <a:ext cx="5867400" cy="3416320"/>
          </a:xfrm>
          <a:prstGeom prst="rect">
            <a:avLst/>
          </a:prstGeom>
          <a:noFill/>
        </p:spPr>
        <p:txBody>
          <a:bodyPr wrap="square" rtlCol="0">
            <a:spAutoFit/>
          </a:bodyPr>
          <a:lstStyle/>
          <a:p>
            <a:pPr marL="457200" indent="-457200"/>
            <a:r>
              <a:rPr lang="sr-Cyrl-BA" sz="2400" dirty="0" smtClean="0">
                <a:solidFill>
                  <a:srgbClr val="FFFF00"/>
                </a:solidFill>
                <a:latin typeface="Times New Roman" pitchFamily="18" charset="0"/>
                <a:cs typeface="Times New Roman" pitchFamily="18" charset="0"/>
              </a:rPr>
              <a:t>Вјежба  бр. 4</a:t>
            </a:r>
          </a:p>
          <a:p>
            <a:pPr marL="457200" indent="-457200"/>
            <a:r>
              <a:rPr lang="sr-Cyrl-BA" sz="2400" dirty="0" smtClean="0">
                <a:solidFill>
                  <a:schemeClr val="bg1"/>
                </a:solidFill>
                <a:latin typeface="Times New Roman" pitchFamily="18" charset="0"/>
                <a:cs typeface="Times New Roman" pitchFamily="18" charset="0"/>
              </a:rPr>
              <a:t>Циљ: Јачање мишића бочне стране трупа.</a:t>
            </a:r>
          </a:p>
          <a:p>
            <a:pPr marL="457200" indent="-457200"/>
            <a:r>
              <a:rPr lang="sr-Cyrl-BA" sz="2400" dirty="0" smtClean="0">
                <a:solidFill>
                  <a:schemeClr val="bg1"/>
                </a:solidFill>
                <a:latin typeface="Times New Roman" pitchFamily="18" charset="0"/>
                <a:cs typeface="Times New Roman" pitchFamily="18" charset="0"/>
              </a:rPr>
              <a:t>Опис: П.П. Раскорачни став, руке са лоптом у узручењу. Изводити  отклоне трупом наизмјенично  у једну и у другу страну. </a:t>
            </a:r>
          </a:p>
          <a:p>
            <a:pPr marL="457200" indent="-457200"/>
            <a:r>
              <a:rPr lang="sr-Cyrl-BA" sz="2400" dirty="0" smtClean="0">
                <a:solidFill>
                  <a:srgbClr val="FFFF00"/>
                </a:solidFill>
                <a:latin typeface="Times New Roman" pitchFamily="18" charset="0"/>
                <a:cs typeface="Times New Roman" pitchFamily="18" charset="0"/>
              </a:rPr>
              <a:t>   </a:t>
            </a:r>
          </a:p>
          <a:p>
            <a:pPr marL="457200" indent="-457200"/>
            <a:endParaRPr lang="sr-Cyrl-BA" sz="2400" dirty="0" smtClean="0">
              <a:solidFill>
                <a:srgbClr val="FFFF00"/>
              </a:solidFill>
              <a:latin typeface="Times New Roman" pitchFamily="18" charset="0"/>
              <a:cs typeface="Times New Roman" pitchFamily="18" charset="0"/>
            </a:endParaRPr>
          </a:p>
          <a:p>
            <a:pPr marL="457200" indent="-457200"/>
            <a:endParaRPr lang="en-US" sz="2400" dirty="0">
              <a:solidFill>
                <a:schemeClr val="bg1"/>
              </a:solidFill>
              <a:latin typeface="Times New Roman" pitchFamily="18" charset="0"/>
              <a:cs typeface="Times New Roman" pitchFamily="18" charset="0"/>
            </a:endParaRPr>
          </a:p>
        </p:txBody>
      </p:sp>
      <p:sp>
        <p:nvSpPr>
          <p:cNvPr id="5" name="Rectangle 4"/>
          <p:cNvSpPr/>
          <p:nvPr/>
        </p:nvSpPr>
        <p:spPr>
          <a:xfrm>
            <a:off x="381000" y="3429000"/>
            <a:ext cx="5867400" cy="3123188"/>
          </a:xfrm>
          <a:prstGeom prst="rect">
            <a:avLst/>
          </a:prstGeom>
        </p:spPr>
        <p:txBody>
          <a:bodyPr wrap="square">
            <a:spAutoFit/>
          </a:bodyPr>
          <a:lstStyle/>
          <a:p>
            <a:pPr marL="457200" indent="-457200"/>
            <a:r>
              <a:rPr lang="sr-Cyrl-BA" sz="2400" dirty="0" smtClean="0">
                <a:solidFill>
                  <a:srgbClr val="FFFF00"/>
                </a:solidFill>
                <a:latin typeface="Times New Roman" pitchFamily="18" charset="0"/>
                <a:cs typeface="Times New Roman" pitchFamily="18" charset="0"/>
              </a:rPr>
              <a:t>Вјежба  бр. 5</a:t>
            </a:r>
          </a:p>
          <a:p>
            <a:pPr marL="457200" indent="-457200"/>
            <a:r>
              <a:rPr lang="sr-Cyrl-BA" sz="2400" dirty="0" smtClean="0">
                <a:solidFill>
                  <a:schemeClr val="bg1"/>
                </a:solidFill>
                <a:latin typeface="Times New Roman" pitchFamily="18" charset="0"/>
                <a:cs typeface="Times New Roman" pitchFamily="18" charset="0"/>
              </a:rPr>
              <a:t>Циљ: Истезање и лабављање мишића трупа.  </a:t>
            </a:r>
          </a:p>
          <a:p>
            <a:pPr marL="457200" indent="-457200"/>
            <a:r>
              <a:rPr lang="sr-Cyrl-BA" sz="2400" dirty="0" smtClean="0">
                <a:solidFill>
                  <a:schemeClr val="bg1"/>
                </a:solidFill>
                <a:latin typeface="Times New Roman" pitchFamily="18" charset="0"/>
                <a:cs typeface="Times New Roman" pitchFamily="18" charset="0"/>
              </a:rPr>
              <a:t>Опис: П.П. Раскорачни став, труп у дубоком претклону. Котрљати лопту </a:t>
            </a:r>
            <a:r>
              <a:rPr lang="bs-Cyrl-BA" sz="2400" dirty="0" smtClean="0">
                <a:solidFill>
                  <a:schemeClr val="bg1"/>
                </a:solidFill>
                <a:latin typeface="Times New Roman" pitchFamily="18" charset="0"/>
                <a:cs typeface="Times New Roman" pitchFamily="18" charset="0"/>
              </a:rPr>
              <a:t>„цртајући” осмицу</a:t>
            </a:r>
            <a:r>
              <a:rPr lang="sr-Cyrl-BA" sz="2400" dirty="0" smtClean="0">
                <a:solidFill>
                  <a:schemeClr val="bg1"/>
                </a:solidFill>
                <a:latin typeface="Times New Roman" pitchFamily="18" charset="0"/>
                <a:cs typeface="Times New Roman" pitchFamily="18" charset="0"/>
              </a:rPr>
              <a:t>  око једне и друге ноге. </a:t>
            </a:r>
          </a:p>
          <a:p>
            <a:pPr marL="457200" indent="-457200"/>
            <a:endParaRPr lang="en-US" sz="2400" dirty="0">
              <a:solidFill>
                <a:schemeClr val="bg1"/>
              </a:solidFill>
              <a:latin typeface="Times New Roman" pitchFamily="18" charset="0"/>
              <a:cs typeface="Times New Roman" pitchFamily="18" charset="0"/>
            </a:endParaRPr>
          </a:p>
        </p:txBody>
      </p:sp>
      <p:pic>
        <p:nvPicPr>
          <p:cNvPr id="8" name="Picture 7" descr="C:\Users\PC\AppData\Local\Microsoft\Windows\Temporary Internet Files\Content.Word\20201218_001232.jpg"/>
          <p:cNvPicPr/>
          <p:nvPr/>
        </p:nvPicPr>
        <p:blipFill>
          <a:blip r:embed="rId3" cstate="print"/>
          <a:srcRect/>
          <a:stretch>
            <a:fillRect/>
          </a:stretch>
        </p:blipFill>
        <p:spPr bwMode="auto">
          <a:xfrm rot="5400000">
            <a:off x="6057901" y="419102"/>
            <a:ext cx="2895597" cy="2667000"/>
          </a:xfrm>
          <a:prstGeom prst="rect">
            <a:avLst/>
          </a:prstGeom>
          <a:noFill/>
          <a:ln w="9525">
            <a:noFill/>
            <a:miter lim="800000"/>
            <a:headEnd/>
            <a:tailEnd/>
          </a:ln>
        </p:spPr>
      </p:pic>
      <p:pic>
        <p:nvPicPr>
          <p:cNvPr id="11" name="Picture 10" descr="C:\Users\PC\AppData\Local\Microsoft\Windows\Temporary Internet Files\Content.Word\20201218_000520.jpg"/>
          <p:cNvPicPr/>
          <p:nvPr/>
        </p:nvPicPr>
        <p:blipFill>
          <a:blip r:embed="rId4" cstate="print"/>
          <a:srcRect/>
          <a:stretch>
            <a:fillRect/>
          </a:stretch>
        </p:blipFill>
        <p:spPr bwMode="auto">
          <a:xfrm rot="5400000">
            <a:off x="5981700" y="3619500"/>
            <a:ext cx="3048000" cy="2667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indoor, sitting, monitor, wooden&#10;&#10;Description automatically generated">
            <a:extLst>
              <a:ext uri="{FF2B5EF4-FFF2-40B4-BE49-F238E27FC236}">
                <a16:creationId xmlns:a16="http://schemas.microsoft.com/office/drawing/2014/main" xmlns="" id="{72D51368-B688-421E-B28D-C062DEB7766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Box 2"/>
          <p:cNvSpPr txBox="1"/>
          <p:nvPr/>
        </p:nvSpPr>
        <p:spPr>
          <a:xfrm>
            <a:off x="457200" y="228600"/>
            <a:ext cx="7848600" cy="4154984"/>
          </a:xfrm>
          <a:prstGeom prst="rect">
            <a:avLst/>
          </a:prstGeom>
          <a:noFill/>
        </p:spPr>
        <p:txBody>
          <a:bodyPr wrap="square" rtlCol="0">
            <a:spAutoFit/>
          </a:bodyPr>
          <a:lstStyle/>
          <a:p>
            <a:pPr algn="just"/>
            <a:r>
              <a:rPr lang="sr-Cyrl-BA" sz="2400" u="sng" dirty="0" smtClean="0">
                <a:solidFill>
                  <a:schemeClr val="bg1"/>
                </a:solidFill>
                <a:latin typeface="Times New Roman" panose="02020603050405020304" pitchFamily="18" charset="0"/>
                <a:cs typeface="Times New Roman" panose="02020603050405020304" pitchFamily="18" charset="0"/>
              </a:rPr>
              <a:t>Техника бацања лопте</a:t>
            </a:r>
          </a:p>
          <a:p>
            <a:pPr algn="just"/>
            <a:endParaRPr lang="sr-Cyrl-BA" sz="2400" dirty="0" smtClean="0">
              <a:solidFill>
                <a:schemeClr val="bg1"/>
              </a:solidFill>
              <a:latin typeface="Times New Roman" panose="02020603050405020304" pitchFamily="18" charset="0"/>
              <a:cs typeface="Times New Roman" panose="02020603050405020304" pitchFamily="18" charset="0"/>
            </a:endParaRPr>
          </a:p>
          <a:p>
            <a:pPr algn="just"/>
            <a:r>
              <a:rPr lang="sr-Cyrl-BA" sz="2400" dirty="0" smtClean="0">
                <a:solidFill>
                  <a:schemeClr val="bg1"/>
                </a:solidFill>
                <a:latin typeface="Times New Roman" panose="02020603050405020304" pitchFamily="18" charset="0"/>
                <a:cs typeface="Times New Roman" panose="02020603050405020304" pitchFamily="18" charset="0"/>
              </a:rPr>
              <a:t>Као што је приказано на слици, лопта се правилно баца тако што се прави искорак једном ногом напријед (ако се баца лијевом руком искорак је десном ногом, ако се баца лопта десном руком искорак је лијевом ногом), а тијело се лагано нагиње уназад чиме се прави замах. При самом замаху тијело се нагиње унапријед, стајна нога је већ у искораку, лакат је у висини рамена, а шака се испружа напријед чиме се рука у потпуности исправља и избацује сама лоптица.</a:t>
            </a:r>
            <a:endParaRPr lang="sr-Cyrl-BA" sz="2400" dirty="0">
              <a:solidFill>
                <a:schemeClr val="bg1"/>
              </a:solidFill>
              <a:latin typeface="Times New Roman" panose="02020603050405020304" pitchFamily="18" charset="0"/>
              <a:cs typeface="Times New Roman" panose="02020603050405020304" pitchFamily="18" charset="0"/>
            </a:endParaRPr>
          </a:p>
        </p:txBody>
      </p:sp>
      <p:pic>
        <p:nvPicPr>
          <p:cNvPr id="4" name="Slika 7"/>
          <p:cNvPicPr>
            <a:picLocks noChangeAspect="1"/>
          </p:cNvPicPr>
          <p:nvPr/>
        </p:nvPicPr>
        <p:blipFill>
          <a:blip r:embed="rId3" cstate="print"/>
          <a:stretch>
            <a:fillRect/>
          </a:stretch>
        </p:blipFill>
        <p:spPr>
          <a:xfrm>
            <a:off x="2438400" y="4267200"/>
            <a:ext cx="5715000" cy="21554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CCD14C0B-8209-834E-8114-B9759947FD5D}"/>
              </a:ext>
            </a:extLst>
          </p:cNvPr>
          <p:cNvPicPr>
            <a:picLocks noChangeAspect="1"/>
          </p:cNvPicPr>
          <p:nvPr/>
        </p:nvPicPr>
        <p:blipFill>
          <a:blip r:embed="rId2" cstate="print"/>
          <a:stretch>
            <a:fillRect/>
          </a:stretch>
        </p:blipFill>
        <p:spPr>
          <a:xfrm>
            <a:off x="0" y="2930097"/>
            <a:ext cx="9144000" cy="3923421"/>
          </a:xfrm>
          <a:prstGeom prst="rect">
            <a:avLst/>
          </a:prstGeom>
        </p:spPr>
      </p:pic>
      <p:sp>
        <p:nvSpPr>
          <p:cNvPr id="6" name="Rectangle 5"/>
          <p:cNvSpPr/>
          <p:nvPr/>
        </p:nvSpPr>
        <p:spPr>
          <a:xfrm>
            <a:off x="2057400" y="838200"/>
            <a:ext cx="4953000" cy="369332"/>
          </a:xfrm>
          <a:prstGeom prst="rect">
            <a:avLst/>
          </a:prstGeom>
        </p:spPr>
        <p:txBody>
          <a:bodyPr wrap="square">
            <a:spAutoFit/>
          </a:bodyPr>
          <a:lstStyle/>
          <a:p>
            <a:r>
              <a:rPr lang="sr-Cyrl-BA" dirty="0" smtClean="0"/>
              <a:t>ФИЗИЧКО ВАСПИТАЊЕ</a:t>
            </a:r>
            <a:endParaRPr lang="en-US" dirty="0"/>
          </a:p>
        </p:txBody>
      </p:sp>
      <p:pic>
        <p:nvPicPr>
          <p:cNvPr id="7" name="Picture 6" descr="A picture containing indoor, sitting, monitor, wooden&#10;&#10;Description automatically generated">
            <a:extLst>
              <a:ext uri="{FF2B5EF4-FFF2-40B4-BE49-F238E27FC236}">
                <a16:creationId xmlns:a16="http://schemas.microsoft.com/office/drawing/2014/main" xmlns="" id="{72D51368-B688-421E-B28D-C062DEB7766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0" name="TextBox 9"/>
          <p:cNvSpPr txBox="1"/>
          <p:nvPr/>
        </p:nvSpPr>
        <p:spPr>
          <a:xfrm>
            <a:off x="228600" y="228600"/>
            <a:ext cx="8686800" cy="4154984"/>
          </a:xfrm>
          <a:prstGeom prst="rect">
            <a:avLst/>
          </a:prstGeom>
          <a:noFill/>
        </p:spPr>
        <p:txBody>
          <a:bodyPr wrap="square" rtlCol="0">
            <a:spAutoFit/>
          </a:bodyPr>
          <a:lstStyle/>
          <a:p>
            <a:endParaRPr lang="sr-Cyrl-BA" sz="2400" dirty="0" smtClean="0">
              <a:solidFill>
                <a:schemeClr val="bg1"/>
              </a:solidFill>
              <a:latin typeface="Times New Roman" pitchFamily="18" charset="0"/>
              <a:cs typeface="Times New Roman" pitchFamily="18" charset="0"/>
            </a:endParaRPr>
          </a:p>
          <a:p>
            <a:r>
              <a:rPr lang="sr-Cyrl-BA" sz="2400" dirty="0" smtClean="0">
                <a:solidFill>
                  <a:schemeClr val="bg1"/>
                </a:solidFill>
                <a:latin typeface="Times New Roman" pitchFamily="18" charset="0"/>
                <a:cs typeface="Times New Roman" pitchFamily="18" charset="0"/>
              </a:rPr>
              <a:t>Бацањем лопте вјежбамо прецизност: гађамо неки циљ (мету нацртану на зиду, пречку од гола, обруч од коша...).</a:t>
            </a:r>
          </a:p>
          <a:p>
            <a:r>
              <a:rPr lang="sr-Cyrl-BA" sz="2400" dirty="0" smtClean="0">
                <a:solidFill>
                  <a:schemeClr val="bg1"/>
                </a:solidFill>
                <a:latin typeface="Times New Roman" pitchFamily="18" charset="0"/>
                <a:cs typeface="Times New Roman" pitchFamily="18" charset="0"/>
              </a:rPr>
              <a:t>Бацањем лопте можемо додавати лопту свом саиграчу директно или индиректно. </a:t>
            </a:r>
          </a:p>
          <a:p>
            <a:endParaRPr lang="sr-Cyrl-BA" sz="2400" dirty="0" smtClean="0">
              <a:solidFill>
                <a:schemeClr val="bg1"/>
              </a:solidFill>
              <a:latin typeface="Times New Roman" pitchFamily="18" charset="0"/>
              <a:cs typeface="Times New Roman" pitchFamily="18" charset="0"/>
            </a:endParaRPr>
          </a:p>
          <a:p>
            <a:r>
              <a:rPr lang="sr-Cyrl-BA" sz="2400" dirty="0" smtClean="0">
                <a:solidFill>
                  <a:schemeClr val="bg1"/>
                </a:solidFill>
                <a:latin typeface="Times New Roman" pitchFamily="18" charset="0"/>
                <a:cs typeface="Times New Roman" pitchFamily="18" charset="0"/>
              </a:rPr>
              <a:t>Код директног додавања - лопта неће додирнути тло, а код индиректног додавања потребно је да лопта једном удари од тло. Ако радите индивидуално можете сами себи одбијати лопту од зид или неку сличну подлогу, директно или индиректно.</a:t>
            </a:r>
          </a:p>
          <a:p>
            <a:r>
              <a:rPr lang="sr-Cyrl-BA"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p:txBody>
      </p:sp>
      <p:sp>
        <p:nvSpPr>
          <p:cNvPr id="11" name="TextBox 10"/>
          <p:cNvSpPr txBox="1"/>
          <p:nvPr/>
        </p:nvSpPr>
        <p:spPr>
          <a:xfrm>
            <a:off x="228600" y="4191000"/>
            <a:ext cx="8382000" cy="1569660"/>
          </a:xfrm>
          <a:prstGeom prst="rect">
            <a:avLst/>
          </a:prstGeom>
          <a:noFill/>
        </p:spPr>
        <p:txBody>
          <a:bodyPr wrap="square" rtlCol="0">
            <a:spAutoFit/>
          </a:bodyPr>
          <a:lstStyle/>
          <a:p>
            <a:r>
              <a:rPr lang="sr-Cyrl-BA" sz="2400" dirty="0" smtClean="0">
                <a:solidFill>
                  <a:schemeClr val="bg1"/>
                </a:solidFill>
                <a:latin typeface="Times New Roman" pitchFamily="18" charset="0"/>
                <a:cs typeface="Times New Roman" pitchFamily="18" charset="0"/>
              </a:rPr>
              <a:t>Бацањем лопте можемо да провјеримо и вјежбамо снагу руку и раменог појаса тако што ћемо покушати да бацимо лопту најдаље што можемо. То можемо радити из мјеста, из кретања,  водећи рачуна да не направимо преступ. </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blinds(horizontal)">
                                      <p:cBhvr>
                                        <p:cTn id="7" dur="500"/>
                                        <p:tgtEl>
                                          <p:spTgt spid="10">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blinds(horizontal)">
                                      <p:cBhvr>
                                        <p:cTn id="10" dur="500"/>
                                        <p:tgtEl>
                                          <p:spTgt spid="1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animEffect transition="in" filter="blinds(horizontal)">
                                      <p:cBhvr>
                                        <p:cTn id="15" dur="500"/>
                                        <p:tgtEl>
                                          <p:spTgt spid="10">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linds(horizontal)">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CCD14C0B-8209-834E-8114-B9759947FD5D}"/>
              </a:ext>
            </a:extLst>
          </p:cNvPr>
          <p:cNvPicPr>
            <a:picLocks noChangeAspect="1"/>
          </p:cNvPicPr>
          <p:nvPr/>
        </p:nvPicPr>
        <p:blipFill>
          <a:blip r:embed="rId2" cstate="print"/>
          <a:stretch>
            <a:fillRect/>
          </a:stretch>
        </p:blipFill>
        <p:spPr>
          <a:xfrm>
            <a:off x="0" y="2930097"/>
            <a:ext cx="9144000" cy="3923421"/>
          </a:xfrm>
          <a:prstGeom prst="rect">
            <a:avLst/>
          </a:prstGeom>
        </p:spPr>
      </p:pic>
      <p:sp>
        <p:nvSpPr>
          <p:cNvPr id="6" name="Rectangle 5"/>
          <p:cNvSpPr/>
          <p:nvPr/>
        </p:nvSpPr>
        <p:spPr>
          <a:xfrm>
            <a:off x="2057400" y="838200"/>
            <a:ext cx="4953000" cy="369332"/>
          </a:xfrm>
          <a:prstGeom prst="rect">
            <a:avLst/>
          </a:prstGeom>
        </p:spPr>
        <p:txBody>
          <a:bodyPr wrap="square">
            <a:spAutoFit/>
          </a:bodyPr>
          <a:lstStyle/>
          <a:p>
            <a:r>
              <a:rPr lang="sr-Cyrl-BA" dirty="0" smtClean="0"/>
              <a:t>ФИЗИЧКО ВАСПИТАЊЕ</a:t>
            </a:r>
            <a:endParaRPr lang="en-US" dirty="0"/>
          </a:p>
        </p:txBody>
      </p:sp>
      <p:pic>
        <p:nvPicPr>
          <p:cNvPr id="7" name="Picture 6" descr="A picture containing indoor, sitting, monitor, wooden&#10;&#10;Description automatically generated">
            <a:extLst>
              <a:ext uri="{FF2B5EF4-FFF2-40B4-BE49-F238E27FC236}">
                <a16:creationId xmlns:a16="http://schemas.microsoft.com/office/drawing/2014/main" xmlns="" id="{72D51368-B688-421E-B28D-C062DEB7766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9" name="TextBox 8"/>
          <p:cNvSpPr txBox="1"/>
          <p:nvPr/>
        </p:nvSpPr>
        <p:spPr>
          <a:xfrm>
            <a:off x="304800" y="838200"/>
            <a:ext cx="8458200" cy="3046988"/>
          </a:xfrm>
          <a:prstGeom prst="rect">
            <a:avLst/>
          </a:prstGeom>
          <a:noFill/>
        </p:spPr>
        <p:txBody>
          <a:bodyPr wrap="square" rtlCol="0">
            <a:spAutoFit/>
          </a:bodyPr>
          <a:lstStyle/>
          <a:p>
            <a:r>
              <a:rPr lang="sr-Cyrl-BA" sz="2400" dirty="0" smtClean="0">
                <a:solidFill>
                  <a:schemeClr val="bg1"/>
                </a:solidFill>
                <a:latin typeface="Times New Roman" pitchFamily="18" charset="0"/>
                <a:cs typeface="Times New Roman" pitchFamily="18" charset="0"/>
              </a:rPr>
              <a:t>                        </a:t>
            </a:r>
            <a:r>
              <a:rPr lang="sr-Cyrl-BA" sz="2400" u="sng" dirty="0" smtClean="0">
                <a:solidFill>
                  <a:schemeClr val="bg1"/>
                </a:solidFill>
                <a:latin typeface="Times New Roman" pitchFamily="18" charset="0"/>
                <a:cs typeface="Times New Roman" pitchFamily="18" charset="0"/>
              </a:rPr>
              <a:t>Задатак за самосталан рад: </a:t>
            </a:r>
          </a:p>
          <a:p>
            <a:endParaRPr lang="sr-Cyrl-BA" sz="2400" dirty="0" smtClean="0">
              <a:solidFill>
                <a:schemeClr val="bg1"/>
              </a:solidFill>
              <a:latin typeface="Times New Roman" pitchFamily="18" charset="0"/>
              <a:cs typeface="Times New Roman" pitchFamily="18" charset="0"/>
            </a:endParaRPr>
          </a:p>
          <a:p>
            <a:pPr algn="just"/>
            <a:r>
              <a:rPr lang="sr-Cyrl-BA" sz="2400" dirty="0" smtClean="0">
                <a:solidFill>
                  <a:schemeClr val="bg1"/>
                </a:solidFill>
                <a:latin typeface="Times New Roman" pitchFamily="18" charset="0"/>
                <a:cs typeface="Times New Roman" pitchFamily="18" charset="0"/>
              </a:rPr>
              <a:t>Све ове вјежбе које смо приказали и које будете вјежбали, изводите тако да прво радите са вашом снажнијом руком, а након тога и слабијом руком.</a:t>
            </a:r>
            <a:r>
              <a:rPr lang="en-US" sz="2400" dirty="0" smtClean="0">
                <a:solidFill>
                  <a:schemeClr val="bg1"/>
                </a:solidFill>
                <a:latin typeface="Times New Roman" pitchFamily="18" charset="0"/>
                <a:cs typeface="Times New Roman" pitchFamily="18" charset="0"/>
              </a:rPr>
              <a:t> </a:t>
            </a:r>
            <a:endParaRPr lang="sr-Latn-RS" sz="2400" smtClean="0">
              <a:solidFill>
                <a:schemeClr val="bg1"/>
              </a:solidFill>
              <a:latin typeface="Times New Roman" pitchFamily="18" charset="0"/>
              <a:cs typeface="Times New Roman" pitchFamily="18" charset="0"/>
            </a:endParaRPr>
          </a:p>
          <a:p>
            <a:pPr algn="just"/>
            <a:endParaRPr lang="sr-Cyrl-BA" sz="2400" dirty="0" smtClean="0">
              <a:solidFill>
                <a:schemeClr val="bg1"/>
              </a:solidFill>
              <a:latin typeface="Times New Roman" pitchFamily="18" charset="0"/>
              <a:cs typeface="Times New Roman" pitchFamily="18" charset="0"/>
            </a:endParaRPr>
          </a:p>
          <a:p>
            <a:pPr algn="just"/>
            <a:r>
              <a:rPr lang="sr-Cyrl-BA" sz="2400" dirty="0" smtClean="0">
                <a:solidFill>
                  <a:schemeClr val="bg1"/>
                </a:solidFill>
                <a:latin typeface="Times New Roman" pitchFamily="18" charset="0"/>
                <a:cs typeface="Times New Roman" pitchFamily="18" charset="0"/>
              </a:rPr>
              <a:t>Задатак вјежбања је да ваша слабија рука, што је више могуће, достигне ниво способности снажније руке. </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518</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Gordana Popadic</cp:lastModifiedBy>
  <cp:revision>42</cp:revision>
  <dcterms:created xsi:type="dcterms:W3CDTF">2006-08-16T00:00:00Z</dcterms:created>
  <dcterms:modified xsi:type="dcterms:W3CDTF">2020-12-24T07:49:08Z</dcterms:modified>
</cp:coreProperties>
</file>