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B26C8-3C9A-49E1-BAE4-867CDC172053}" type="datetimeFigureOut">
              <a:rPr lang="en-US" smtClean="0"/>
              <a:t>1/29/2021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85CD8-538E-424F-869D-A90BD1DA2797}" type="slidenum">
              <a:rPr lang="en-US" smtClean="0"/>
              <a:t>‹#›</a:t>
            </a:fld>
            <a:endParaRPr lang="en-US"/>
          </a:p>
        </p:txBody>
      </p:sp>
    </p:spTree>
    <p:extLst>
      <p:ext uri="{BB962C8B-B14F-4D97-AF65-F5344CB8AC3E}">
        <p14:creationId xmlns:p14="http://schemas.microsoft.com/office/powerpoint/2010/main" val="311442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СТАЉИН, РУЗВЕЛТ</a:t>
            </a:r>
            <a:r>
              <a:rPr lang="sr-Cyrl-RS" baseline="0" dirty="0" smtClean="0"/>
              <a:t> И ЧЕРЧИЛ</a:t>
            </a:r>
            <a:endParaRPr lang="en-US" dirty="0"/>
          </a:p>
        </p:txBody>
      </p:sp>
      <p:sp>
        <p:nvSpPr>
          <p:cNvPr id="4" name="Slide Number Placeholder 3"/>
          <p:cNvSpPr>
            <a:spLocks noGrp="1"/>
          </p:cNvSpPr>
          <p:nvPr>
            <p:ph type="sldNum" sz="quarter" idx="10"/>
          </p:nvPr>
        </p:nvSpPr>
        <p:spPr/>
        <p:txBody>
          <a:bodyPr/>
          <a:lstStyle/>
          <a:p>
            <a:fld id="{DF385CD8-538E-424F-869D-A90BD1DA2797}" type="slidenum">
              <a:rPr lang="en-US" smtClean="0"/>
              <a:t>3</a:t>
            </a:fld>
            <a:endParaRPr lang="en-US"/>
          </a:p>
        </p:txBody>
      </p:sp>
    </p:spTree>
    <p:extLst>
      <p:ext uri="{BB962C8B-B14F-4D97-AF65-F5344CB8AC3E}">
        <p14:creationId xmlns:p14="http://schemas.microsoft.com/office/powerpoint/2010/main" val="154631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Искрцавање савезника у Нормандији</a:t>
            </a:r>
            <a:endParaRPr lang="en-US" dirty="0"/>
          </a:p>
        </p:txBody>
      </p:sp>
      <p:sp>
        <p:nvSpPr>
          <p:cNvPr id="4" name="Slide Number Placeholder 3"/>
          <p:cNvSpPr>
            <a:spLocks noGrp="1"/>
          </p:cNvSpPr>
          <p:nvPr>
            <p:ph type="sldNum" sz="quarter" idx="10"/>
          </p:nvPr>
        </p:nvSpPr>
        <p:spPr/>
        <p:txBody>
          <a:bodyPr/>
          <a:lstStyle/>
          <a:p>
            <a:fld id="{DF385CD8-538E-424F-869D-A90BD1DA2797}" type="slidenum">
              <a:rPr lang="en-US" smtClean="0"/>
              <a:t>4</a:t>
            </a:fld>
            <a:endParaRPr lang="en-US"/>
          </a:p>
        </p:txBody>
      </p:sp>
    </p:spTree>
    <p:extLst>
      <p:ext uri="{BB962C8B-B14F-4D97-AF65-F5344CB8AC3E}">
        <p14:creationId xmlns:p14="http://schemas.microsoft.com/office/powerpoint/2010/main" val="689300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Совјетске снаге</a:t>
            </a:r>
            <a:r>
              <a:rPr lang="sr-Cyrl-RS" baseline="0" dirty="0" smtClean="0"/>
              <a:t> заузимају Берлин</a:t>
            </a:r>
            <a:endParaRPr lang="en-US" dirty="0"/>
          </a:p>
        </p:txBody>
      </p:sp>
      <p:sp>
        <p:nvSpPr>
          <p:cNvPr id="4" name="Slide Number Placeholder 3"/>
          <p:cNvSpPr>
            <a:spLocks noGrp="1"/>
          </p:cNvSpPr>
          <p:nvPr>
            <p:ph type="sldNum" sz="quarter" idx="10"/>
          </p:nvPr>
        </p:nvSpPr>
        <p:spPr/>
        <p:txBody>
          <a:bodyPr/>
          <a:lstStyle/>
          <a:p>
            <a:fld id="{DF385CD8-538E-424F-869D-A90BD1DA2797}" type="slidenum">
              <a:rPr lang="en-US" smtClean="0"/>
              <a:t>5</a:t>
            </a:fld>
            <a:endParaRPr lang="en-US"/>
          </a:p>
        </p:txBody>
      </p:sp>
    </p:spTree>
    <p:extLst>
      <p:ext uri="{BB962C8B-B14F-4D97-AF65-F5344CB8AC3E}">
        <p14:creationId xmlns:p14="http://schemas.microsoft.com/office/powerpoint/2010/main" val="3627158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Експлозија атомске бомбе бачена на Хирошиму</a:t>
            </a:r>
            <a:endParaRPr lang="en-US" dirty="0"/>
          </a:p>
        </p:txBody>
      </p:sp>
      <p:sp>
        <p:nvSpPr>
          <p:cNvPr id="4" name="Slide Number Placeholder 3"/>
          <p:cNvSpPr>
            <a:spLocks noGrp="1"/>
          </p:cNvSpPr>
          <p:nvPr>
            <p:ph type="sldNum" sz="quarter" idx="10"/>
          </p:nvPr>
        </p:nvSpPr>
        <p:spPr/>
        <p:txBody>
          <a:bodyPr/>
          <a:lstStyle/>
          <a:p>
            <a:fld id="{DF385CD8-538E-424F-869D-A90BD1DA2797}" type="slidenum">
              <a:rPr lang="en-US" smtClean="0"/>
              <a:t>6</a:t>
            </a:fld>
            <a:endParaRPr lang="en-US"/>
          </a:p>
        </p:txBody>
      </p:sp>
    </p:spTree>
    <p:extLst>
      <p:ext uri="{BB962C8B-B14F-4D97-AF65-F5344CB8AC3E}">
        <p14:creationId xmlns:p14="http://schemas.microsoft.com/office/powerpoint/2010/main" val="1604272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Варшава ,1945.г.</a:t>
            </a:r>
            <a:endParaRPr lang="en-US" dirty="0"/>
          </a:p>
        </p:txBody>
      </p:sp>
      <p:sp>
        <p:nvSpPr>
          <p:cNvPr id="4" name="Slide Number Placeholder 3"/>
          <p:cNvSpPr>
            <a:spLocks noGrp="1"/>
          </p:cNvSpPr>
          <p:nvPr>
            <p:ph type="sldNum" sz="quarter" idx="10"/>
          </p:nvPr>
        </p:nvSpPr>
        <p:spPr/>
        <p:txBody>
          <a:bodyPr/>
          <a:lstStyle/>
          <a:p>
            <a:fld id="{DF385CD8-538E-424F-869D-A90BD1DA2797}" type="slidenum">
              <a:rPr lang="en-US" smtClean="0"/>
              <a:t>8</a:t>
            </a:fld>
            <a:endParaRPr lang="en-US"/>
          </a:p>
        </p:txBody>
      </p:sp>
    </p:spTree>
    <p:extLst>
      <p:ext uri="{BB962C8B-B14F-4D97-AF65-F5344CB8AC3E}">
        <p14:creationId xmlns:p14="http://schemas.microsoft.com/office/powerpoint/2010/main" val="397078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Логораши</a:t>
            </a:r>
            <a:r>
              <a:rPr lang="sr-Cyrl-RS" baseline="0" dirty="0" smtClean="0"/>
              <a:t> Аушвица</a:t>
            </a:r>
            <a:endParaRPr lang="en-US" dirty="0"/>
          </a:p>
        </p:txBody>
      </p:sp>
      <p:sp>
        <p:nvSpPr>
          <p:cNvPr id="4" name="Slide Number Placeholder 3"/>
          <p:cNvSpPr>
            <a:spLocks noGrp="1"/>
          </p:cNvSpPr>
          <p:nvPr>
            <p:ph type="sldNum" sz="quarter" idx="10"/>
          </p:nvPr>
        </p:nvSpPr>
        <p:spPr/>
        <p:txBody>
          <a:bodyPr/>
          <a:lstStyle/>
          <a:p>
            <a:fld id="{DF385CD8-538E-424F-869D-A90BD1DA2797}" type="slidenum">
              <a:rPr lang="en-US" smtClean="0"/>
              <a:t>9</a:t>
            </a:fld>
            <a:endParaRPr lang="en-US"/>
          </a:p>
        </p:txBody>
      </p:sp>
    </p:spTree>
    <p:extLst>
      <p:ext uri="{BB962C8B-B14F-4D97-AF65-F5344CB8AC3E}">
        <p14:creationId xmlns:p14="http://schemas.microsoft.com/office/powerpoint/2010/main" val="1592686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97B442B-4D84-46E7-94EE-244005985D6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FBE9-F7CC-4AF7-B201-C575A5BE932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B442B-4D84-46E7-94EE-244005985D6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7B442B-4D84-46E7-94EE-244005985D6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997B442B-4D84-46E7-94EE-244005985D6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FBE9-F7CC-4AF7-B201-C575A5BE932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7B442B-4D84-46E7-94EE-244005985D60}"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97B442B-4D84-46E7-94EE-244005985D6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97B442B-4D84-46E7-94EE-244005985D60}"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7B442B-4D84-46E7-94EE-244005985D60}"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B442B-4D84-46E7-94EE-244005985D60}"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B442B-4D84-46E7-94EE-244005985D6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7B442B-4D84-46E7-94EE-244005985D60}"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CFBE9-F7CC-4AF7-B201-C575A5BE93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97B442B-4D84-46E7-94EE-244005985D60}" type="datetimeFigureOut">
              <a:rPr lang="en-US" smtClean="0"/>
              <a:t>1/29/2021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13CFBE9-F7CC-4AF7-B201-C575A5BE932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sr-Cyrl-RS" dirty="0" smtClean="0"/>
              <a:t>НАСТАВНИК : Сузана Тепић</a:t>
            </a:r>
          </a:p>
          <a:p>
            <a:r>
              <a:rPr lang="sr-Cyrl-RS" dirty="0" smtClean="0"/>
              <a:t>ОШ,, Младен Стојановић“ Г. Подградци</a:t>
            </a:r>
            <a:endParaRPr lang="en-US" dirty="0"/>
          </a:p>
        </p:txBody>
      </p:sp>
      <p:sp>
        <p:nvSpPr>
          <p:cNvPr id="2" name="Title 1"/>
          <p:cNvSpPr>
            <a:spLocks noGrp="1"/>
          </p:cNvSpPr>
          <p:nvPr>
            <p:ph type="ctrTitle"/>
          </p:nvPr>
        </p:nvSpPr>
        <p:spPr/>
        <p:txBody>
          <a:bodyPr/>
          <a:lstStyle/>
          <a:p>
            <a:r>
              <a:rPr lang="sr-Cyrl-RS" dirty="0" smtClean="0"/>
              <a:t>ИСТОРИЈА</a:t>
            </a:r>
            <a:br>
              <a:rPr lang="sr-Cyrl-RS" dirty="0" smtClean="0"/>
            </a:br>
            <a:r>
              <a:rPr lang="en-US" dirty="0" smtClean="0"/>
              <a:t>IX </a:t>
            </a:r>
            <a:r>
              <a:rPr lang="sr-Cyrl-RS" dirty="0" smtClean="0"/>
              <a:t>разред</a:t>
            </a:r>
            <a:endParaRPr lang="en-US" dirty="0"/>
          </a:p>
        </p:txBody>
      </p:sp>
    </p:spTree>
    <p:extLst>
      <p:ext uri="{BB962C8B-B14F-4D97-AF65-F5344CB8AC3E}">
        <p14:creationId xmlns:p14="http://schemas.microsoft.com/office/powerpoint/2010/main" val="1944044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sr-Cyrl-RS" sz="2000" b="1" dirty="0" smtClean="0">
                <a:solidFill>
                  <a:schemeClr val="tx1"/>
                </a:solidFill>
              </a:rPr>
              <a:t>Одговорити на питања у уџбенику на стр . 113. и 117.</a:t>
            </a:r>
          </a:p>
          <a:p>
            <a:endParaRPr lang="en-US" dirty="0"/>
          </a:p>
        </p:txBody>
      </p:sp>
      <p:sp>
        <p:nvSpPr>
          <p:cNvPr id="3" name="Title 2"/>
          <p:cNvSpPr>
            <a:spLocks noGrp="1"/>
          </p:cNvSpPr>
          <p:nvPr>
            <p:ph type="ctrTitle"/>
          </p:nvPr>
        </p:nvSpPr>
        <p:spPr/>
        <p:txBody>
          <a:bodyPr/>
          <a:lstStyle/>
          <a:p>
            <a:r>
              <a:rPr lang="sr-Cyrl-RS" dirty="0" smtClean="0"/>
              <a:t>Задаћа:</a:t>
            </a:r>
            <a:endParaRPr lang="en-US" dirty="0"/>
          </a:p>
        </p:txBody>
      </p:sp>
    </p:spTree>
    <p:extLst>
      <p:ext uri="{BB962C8B-B14F-4D97-AF65-F5344CB8AC3E}">
        <p14:creationId xmlns:p14="http://schemas.microsoft.com/office/powerpoint/2010/main" val="248373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ПОБЈЕДА АНТИФАШИСТИЧКЕ КОАЛИЦИИЈЕ</a:t>
            </a:r>
            <a:br>
              <a:rPr lang="sr-Cyrl-RS" dirty="0" smtClean="0"/>
            </a:br>
            <a:r>
              <a:rPr lang="sr-Cyrl-RS" dirty="0" smtClean="0"/>
              <a:t>(СЕПТЕМБАР 1943- СЕПТЕМБАР 1945)</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619672" y="1434805"/>
            <a:ext cx="6264696" cy="4716663"/>
          </a:xfrm>
        </p:spPr>
      </p:pic>
    </p:spTree>
    <p:extLst>
      <p:ext uri="{BB962C8B-B14F-4D97-AF65-F5344CB8AC3E}">
        <p14:creationId xmlns:p14="http://schemas.microsoft.com/office/powerpoint/2010/main" val="387209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rotWithShape="1">
          <a:blip r:embed="rId3" cstate="print">
            <a:extLst>
              <a:ext uri="{28A0092B-C50C-407E-A947-70E740481C1C}">
                <a14:useLocalDpi xmlns:a14="http://schemas.microsoft.com/office/drawing/2010/main" val="0"/>
              </a:ext>
            </a:extLst>
          </a:blip>
          <a:srcRect b="16231"/>
          <a:stretch/>
        </p:blipFill>
        <p:spPr>
          <a:xfrm>
            <a:off x="4385184" y="1844824"/>
            <a:ext cx="4225415" cy="3120283"/>
          </a:xfrm>
        </p:spPr>
      </p:pic>
      <p:sp>
        <p:nvSpPr>
          <p:cNvPr id="3" name="Title 2"/>
          <p:cNvSpPr>
            <a:spLocks noGrp="1"/>
          </p:cNvSpPr>
          <p:nvPr>
            <p:ph type="title"/>
          </p:nvPr>
        </p:nvSpPr>
        <p:spPr>
          <a:xfrm>
            <a:off x="1979712" y="116632"/>
            <a:ext cx="5112568" cy="1097280"/>
          </a:xfrm>
        </p:spPr>
        <p:style>
          <a:lnRef idx="1">
            <a:schemeClr val="dk1"/>
          </a:lnRef>
          <a:fillRef idx="3">
            <a:schemeClr val="dk1"/>
          </a:fillRef>
          <a:effectRef idx="2">
            <a:schemeClr val="dk1"/>
          </a:effectRef>
          <a:fontRef idx="minor">
            <a:schemeClr val="lt1"/>
          </a:fontRef>
        </p:style>
        <p:txBody>
          <a:bodyPr/>
          <a:lstStyle/>
          <a:p>
            <a:pPr algn="ctr"/>
            <a:r>
              <a:rPr lang="sr-Cyrl-RS"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КОНФЕРЕНЦИЈА У ТЕХЕРАНУ</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 Placeholder 3"/>
          <p:cNvSpPr>
            <a:spLocks noGrp="1"/>
          </p:cNvSpPr>
          <p:nvPr>
            <p:ph type="body" sz="half" idx="2"/>
          </p:nvPr>
        </p:nvSpPr>
        <p:spPr>
          <a:xfrm>
            <a:off x="467544" y="1484784"/>
            <a:ext cx="3816424" cy="4752528"/>
          </a:xfrm>
        </p:spPr>
        <p:txBody>
          <a:bodyPr>
            <a:noAutofit/>
          </a:bodyPr>
          <a:lstStyle/>
          <a:p>
            <a:pPr marL="285750" indent="-285750">
              <a:buFont typeface="Arial" pitchFamily="34" charset="0"/>
              <a:buChar char="•"/>
            </a:pPr>
            <a:r>
              <a:rPr lang="sr-Cyrl-RS" sz="2800" dirty="0" smtClean="0"/>
              <a:t>Састанак,, велике тројице „</a:t>
            </a:r>
          </a:p>
          <a:p>
            <a:pPr marL="285750" indent="-285750">
              <a:buFont typeface="Arial" pitchFamily="34" charset="0"/>
              <a:buChar char="•"/>
            </a:pPr>
            <a:r>
              <a:rPr lang="sr-Cyrl-RS" sz="2800" dirty="0" smtClean="0"/>
              <a:t>Трајао је од 28.новембра до </a:t>
            </a:r>
          </a:p>
          <a:p>
            <a:r>
              <a:rPr lang="sr-Cyrl-RS" sz="2800" dirty="0"/>
              <a:t> </a:t>
            </a:r>
            <a:r>
              <a:rPr lang="sr-Cyrl-RS" sz="2800" dirty="0" smtClean="0"/>
              <a:t>  1. децембра 1943.г.</a:t>
            </a:r>
          </a:p>
          <a:p>
            <a:pPr marL="285750" indent="-285750">
              <a:buFont typeface="Arial" pitchFamily="34" charset="0"/>
              <a:buChar char="•"/>
            </a:pPr>
            <a:r>
              <a:rPr lang="sr-Cyrl-RS" sz="2800" dirty="0" smtClean="0"/>
              <a:t>Донесена одлука о потреби отварања другог фронта</a:t>
            </a:r>
            <a:endParaRPr lang="en-US" sz="2800" dirty="0"/>
          </a:p>
        </p:txBody>
      </p:sp>
      <p:sp>
        <p:nvSpPr>
          <p:cNvPr id="7" name="Rectangle 6"/>
          <p:cNvSpPr/>
          <p:nvPr/>
        </p:nvSpPr>
        <p:spPr>
          <a:xfrm>
            <a:off x="5076056" y="5085184"/>
            <a:ext cx="3002745" cy="369332"/>
          </a:xfrm>
          <a:prstGeom prst="rect">
            <a:avLst/>
          </a:prstGeom>
        </p:spPr>
        <p:txBody>
          <a:bodyPr wrap="none">
            <a:spAutoFit/>
          </a:bodyPr>
          <a:lstStyle/>
          <a:p>
            <a:r>
              <a:rPr lang="sr-Cyrl-RS" dirty="0" smtClean="0"/>
              <a:t>СТАЉИН, РУЗВЕЛТ</a:t>
            </a:r>
            <a:r>
              <a:rPr lang="sr-Cyrl-RS" baseline="0" dirty="0" smtClean="0"/>
              <a:t> И ЧЕРЧИЛ</a:t>
            </a:r>
            <a:endParaRPr lang="en-US" dirty="0"/>
          </a:p>
        </p:txBody>
      </p:sp>
    </p:spTree>
    <p:extLst>
      <p:ext uri="{BB962C8B-B14F-4D97-AF65-F5344CB8AC3E}">
        <p14:creationId xmlns:p14="http://schemas.microsoft.com/office/powerpoint/2010/main" val="9327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962400" y="1836559"/>
            <a:ext cx="4648200" cy="3489682"/>
          </a:xfrm>
        </p:spPr>
      </p:pic>
      <p:sp>
        <p:nvSpPr>
          <p:cNvPr id="3" name="Title 2"/>
          <p:cNvSpPr>
            <a:spLocks noGrp="1"/>
          </p:cNvSpPr>
          <p:nvPr>
            <p:ph type="title"/>
          </p:nvPr>
        </p:nvSpPr>
        <p:spPr>
          <a:xfrm>
            <a:off x="2555776" y="116632"/>
            <a:ext cx="3456384" cy="1097280"/>
          </a:xfrm>
        </p:spPr>
        <p:style>
          <a:lnRef idx="1">
            <a:schemeClr val="dk1"/>
          </a:lnRef>
          <a:fillRef idx="3">
            <a:schemeClr val="dk1"/>
          </a:fillRef>
          <a:effectRef idx="2">
            <a:schemeClr val="dk1"/>
          </a:effectRef>
          <a:fontRef idx="minor">
            <a:schemeClr val="lt1"/>
          </a:fontRef>
        </p:style>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sr-Cyrl-RS" sz="2400" b="1"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ОПЕРАЦИЈА  </a:t>
            </a:r>
            <a:br>
              <a:rPr lang="sr-Cyrl-RS" sz="2400" b="1"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r>
              <a:rPr lang="sr-Cyrl-RS" sz="2400" b="1"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ОВЕРЛОРД“</a:t>
            </a:r>
            <a:endParaRPr lang="en-US" sz="2400" b="1"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Text Placeholder 3"/>
          <p:cNvSpPr>
            <a:spLocks noGrp="1"/>
          </p:cNvSpPr>
          <p:nvPr>
            <p:ph type="body" sz="half" idx="2"/>
          </p:nvPr>
        </p:nvSpPr>
        <p:spPr>
          <a:xfrm>
            <a:off x="611560" y="1412776"/>
            <a:ext cx="2971800" cy="3167109"/>
          </a:xfrm>
        </p:spPr>
        <p:txBody>
          <a:bodyPr>
            <a:noAutofit/>
          </a:bodyPr>
          <a:lstStyle/>
          <a:p>
            <a:pPr marL="285750" indent="-285750">
              <a:buFont typeface="Arial" pitchFamily="34" charset="0"/>
              <a:buChar char="•"/>
            </a:pPr>
            <a:r>
              <a:rPr lang="sr-Cyrl-RS" sz="2000" dirty="0" smtClean="0"/>
              <a:t>Искрцавање савезника у Нормандији. У историји познат као ДАН ,,Д,,</a:t>
            </a:r>
          </a:p>
          <a:p>
            <a:pPr marL="285750" indent="-285750">
              <a:buFont typeface="Arial" pitchFamily="34" charset="0"/>
              <a:buChar char="•"/>
            </a:pPr>
            <a:r>
              <a:rPr lang="sr-Cyrl-RS" sz="2000" dirty="0" smtClean="0"/>
              <a:t>Отпочео је 6.јуна1944.г</a:t>
            </a:r>
          </a:p>
          <a:p>
            <a:pPr marL="285750" indent="-285750">
              <a:buFont typeface="Arial" pitchFamily="34" charset="0"/>
              <a:buChar char="•"/>
            </a:pPr>
            <a:r>
              <a:rPr lang="sr-Cyrl-RS" sz="2000" dirty="0" smtClean="0"/>
              <a:t>Главнокомандујући је био </a:t>
            </a:r>
          </a:p>
          <a:p>
            <a:r>
              <a:rPr lang="sr-Cyrl-RS" sz="2000" dirty="0" smtClean="0"/>
              <a:t>       Двајт Ајзенхауер.</a:t>
            </a:r>
          </a:p>
          <a:p>
            <a:pPr marL="285750" indent="-285750">
              <a:buFont typeface="Arial" pitchFamily="34" charset="0"/>
              <a:buChar char="•"/>
            </a:pPr>
            <a:r>
              <a:rPr lang="sr-Cyrl-RS" sz="2000" dirty="0" smtClean="0"/>
              <a:t>Отворен је западни фронт </a:t>
            </a:r>
          </a:p>
          <a:p>
            <a:pPr marL="285750" indent="-285750">
              <a:buFont typeface="Arial" pitchFamily="34" charset="0"/>
              <a:buChar char="•"/>
            </a:pPr>
            <a:r>
              <a:rPr lang="sr-Cyrl-RS" sz="2000" dirty="0" smtClean="0"/>
              <a:t>До почетка 1945.г. Савезничке снаге стигле су до граница Њемачке.</a:t>
            </a:r>
            <a:endParaRPr lang="en-US" sz="2000" dirty="0"/>
          </a:p>
        </p:txBody>
      </p:sp>
      <p:sp>
        <p:nvSpPr>
          <p:cNvPr id="6" name="Rectangle 5"/>
          <p:cNvSpPr/>
          <p:nvPr/>
        </p:nvSpPr>
        <p:spPr>
          <a:xfrm>
            <a:off x="4788024" y="5445224"/>
            <a:ext cx="3483646" cy="369332"/>
          </a:xfrm>
          <a:prstGeom prst="rect">
            <a:avLst/>
          </a:prstGeom>
        </p:spPr>
        <p:txBody>
          <a:bodyPr wrap="none">
            <a:spAutoFit/>
          </a:bodyPr>
          <a:lstStyle/>
          <a:p>
            <a:r>
              <a:rPr lang="sr-Cyrl-RS" dirty="0" smtClean="0"/>
              <a:t>Искрцавање савезника у Нормандији</a:t>
            </a:r>
            <a:endParaRPr lang="en-US" dirty="0"/>
          </a:p>
        </p:txBody>
      </p:sp>
    </p:spTree>
    <p:extLst>
      <p:ext uri="{BB962C8B-B14F-4D97-AF65-F5344CB8AC3E}">
        <p14:creationId xmlns:p14="http://schemas.microsoft.com/office/powerpoint/2010/main" val="390944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923928" y="1700808"/>
            <a:ext cx="4648200" cy="3718560"/>
          </a:xfrm>
        </p:spPr>
      </p:pic>
      <p:sp>
        <p:nvSpPr>
          <p:cNvPr id="3" name="Title 2"/>
          <p:cNvSpPr>
            <a:spLocks noGrp="1"/>
          </p:cNvSpPr>
          <p:nvPr>
            <p:ph type="title"/>
          </p:nvPr>
        </p:nvSpPr>
        <p:spPr>
          <a:xfrm>
            <a:off x="2771800" y="188640"/>
            <a:ext cx="2971800" cy="809248"/>
          </a:xfrm>
        </p:spPr>
        <p:style>
          <a:lnRef idx="1">
            <a:schemeClr val="dk1"/>
          </a:lnRef>
          <a:fillRef idx="3">
            <a:schemeClr val="dk1"/>
          </a:fillRef>
          <a:effectRef idx="2">
            <a:schemeClr val="dk1"/>
          </a:effectRef>
          <a:fontRef idx="minor">
            <a:schemeClr val="lt1"/>
          </a:fontRef>
        </p:style>
        <p:txBody>
          <a:bodyPr/>
          <a:lstStyle/>
          <a:p>
            <a:pPr algn="ctr"/>
            <a:r>
              <a:rPr lang="sr-Cyrl-RS"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НАПРЕДОВАЊЕ ЦРВЕНЕ АРМИЈЕ</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 Placeholder 3"/>
          <p:cNvSpPr>
            <a:spLocks noGrp="1"/>
          </p:cNvSpPr>
          <p:nvPr>
            <p:ph type="body" sz="half" idx="2"/>
          </p:nvPr>
        </p:nvSpPr>
        <p:spPr>
          <a:xfrm>
            <a:off x="683568" y="1278052"/>
            <a:ext cx="2971800" cy="4608512"/>
          </a:xfrm>
        </p:spPr>
        <p:txBody>
          <a:bodyPr>
            <a:normAutofit fontScale="92500" lnSpcReduction="20000"/>
          </a:bodyPr>
          <a:lstStyle/>
          <a:p>
            <a:pPr marL="285750" indent="-285750">
              <a:buFont typeface="Arial" pitchFamily="34" charset="0"/>
              <a:buChar char="•"/>
            </a:pPr>
            <a:r>
              <a:rPr lang="sr-Cyrl-RS" sz="1700" dirty="0" smtClean="0"/>
              <a:t>Црвена армија је током 1944.г. потискивала њемачке снаге на источном фронту.</a:t>
            </a:r>
          </a:p>
          <a:p>
            <a:pPr marL="285750" indent="-285750">
              <a:buFont typeface="Arial" pitchFamily="34" charset="0"/>
              <a:buChar char="•"/>
            </a:pPr>
            <a:r>
              <a:rPr lang="sr-Cyrl-RS" sz="1700" dirty="0" smtClean="0"/>
              <a:t>Савезничке снаге приближавале су се Њемачкој са запада док је Црвена армија муњевито надирала са истока.( једна за другом капитулирале су Румунија потом Бугарска. Правац кретања ЦА ишао је преко Југославије ,Мађарске затим Аустрије)</a:t>
            </a:r>
          </a:p>
          <a:p>
            <a:pPr marL="285750" indent="-285750">
              <a:buFont typeface="Arial" pitchFamily="34" charset="0"/>
              <a:buChar char="•"/>
            </a:pPr>
            <a:r>
              <a:rPr lang="sr-Cyrl-RS" sz="1700" dirty="0" smtClean="0"/>
              <a:t>Хитлер суочен са опсадом Берлина и сломом Трећег рајха извршио је самоубиство.</a:t>
            </a:r>
          </a:p>
          <a:p>
            <a:pPr marL="285750" indent="-285750">
              <a:buFont typeface="Arial" pitchFamily="34" charset="0"/>
              <a:buChar char="•"/>
            </a:pPr>
            <a:r>
              <a:rPr lang="sr-Cyrl-RS" sz="1700" dirty="0" smtClean="0"/>
              <a:t>Коначна капитулација Њемачке 9.маја 1945.г . Тај датум се и данас слави као дан побједе над фашизмом</a:t>
            </a:r>
          </a:p>
          <a:p>
            <a:pPr marL="285750" indent="-285750">
              <a:buFont typeface="Arial" pitchFamily="34" charset="0"/>
              <a:buChar char="•"/>
            </a:pPr>
            <a:endParaRPr lang="sr-Cyrl-RS" dirty="0" smtClean="0"/>
          </a:p>
          <a:p>
            <a:pPr marL="285750" indent="-285750">
              <a:buFont typeface="Arial" pitchFamily="34" charset="0"/>
              <a:buChar char="•"/>
            </a:pPr>
            <a:endParaRPr lang="en-US" dirty="0"/>
          </a:p>
        </p:txBody>
      </p:sp>
      <p:sp>
        <p:nvSpPr>
          <p:cNvPr id="6" name="Rectangle 5"/>
          <p:cNvSpPr/>
          <p:nvPr/>
        </p:nvSpPr>
        <p:spPr>
          <a:xfrm>
            <a:off x="5076056" y="5517232"/>
            <a:ext cx="3190297" cy="369332"/>
          </a:xfrm>
          <a:prstGeom prst="rect">
            <a:avLst/>
          </a:prstGeom>
        </p:spPr>
        <p:txBody>
          <a:bodyPr wrap="none">
            <a:spAutoFit/>
          </a:bodyPr>
          <a:lstStyle/>
          <a:p>
            <a:r>
              <a:rPr lang="sr-Cyrl-RS" dirty="0"/>
              <a:t>Совјетске снаге заузимају Берлин</a:t>
            </a:r>
            <a:endParaRPr lang="en-US" dirty="0"/>
          </a:p>
        </p:txBody>
      </p:sp>
    </p:spTree>
    <p:extLst>
      <p:ext uri="{BB962C8B-B14F-4D97-AF65-F5344CB8AC3E}">
        <p14:creationId xmlns:p14="http://schemas.microsoft.com/office/powerpoint/2010/main" val="2302108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148064" y="1106617"/>
            <a:ext cx="3600400" cy="4302917"/>
          </a:xfrm>
        </p:spPr>
      </p:pic>
      <p:sp>
        <p:nvSpPr>
          <p:cNvPr id="3" name="Title 2"/>
          <p:cNvSpPr>
            <a:spLocks noGrp="1"/>
          </p:cNvSpPr>
          <p:nvPr>
            <p:ph type="title"/>
          </p:nvPr>
        </p:nvSpPr>
        <p:spPr>
          <a:xfrm>
            <a:off x="2906154" y="133578"/>
            <a:ext cx="2971800" cy="593224"/>
          </a:xfrm>
        </p:spPr>
        <p:style>
          <a:lnRef idx="1">
            <a:schemeClr val="dk1"/>
          </a:lnRef>
          <a:fillRef idx="3">
            <a:schemeClr val="dk1"/>
          </a:fillRef>
          <a:effectRef idx="2">
            <a:schemeClr val="dk1"/>
          </a:effectRef>
          <a:fontRef idx="minor">
            <a:schemeClr val="lt1"/>
          </a:fontRef>
        </p:style>
        <p:txBody>
          <a:bodyPr/>
          <a:lstStyle/>
          <a:p>
            <a:pPr algn="ctr"/>
            <a:r>
              <a:rPr lang="sr-Cyrl-RS"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КАПИТУЛАЦИЈА ЈАПАНА</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 Placeholder 3"/>
          <p:cNvSpPr>
            <a:spLocks noGrp="1"/>
          </p:cNvSpPr>
          <p:nvPr>
            <p:ph type="body" sz="half" idx="2"/>
          </p:nvPr>
        </p:nvSpPr>
        <p:spPr>
          <a:xfrm>
            <a:off x="683568" y="980728"/>
            <a:ext cx="2971800" cy="5616624"/>
          </a:xfrm>
        </p:spPr>
        <p:txBody>
          <a:bodyPr>
            <a:noAutofit/>
          </a:bodyPr>
          <a:lstStyle/>
          <a:p>
            <a:pPr marL="285750" indent="-285750">
              <a:buFont typeface="Arial" pitchFamily="34" charset="0"/>
              <a:buChar char="•"/>
            </a:pPr>
            <a:r>
              <a:rPr lang="sr-Cyrl-RS" sz="1800" dirty="0" smtClean="0"/>
              <a:t>Јапан је на Пацифичком фронту и даље пружао жесток отпор Америчким снагама</a:t>
            </a:r>
          </a:p>
          <a:p>
            <a:pPr marL="285750" indent="-285750">
              <a:buFont typeface="Arial" pitchFamily="34" charset="0"/>
              <a:buChar char="•"/>
            </a:pPr>
            <a:r>
              <a:rPr lang="sr-Cyrl-RS" sz="1800" dirty="0" smtClean="0"/>
              <a:t>Да би их коначно сломили Амерички предсједник Хари Труман издаје наређење да се употреби атомска бомба.</a:t>
            </a:r>
          </a:p>
          <a:p>
            <a:pPr marL="285750" indent="-285750">
              <a:buFont typeface="Arial" pitchFamily="34" charset="0"/>
              <a:buChar char="•"/>
            </a:pPr>
            <a:r>
              <a:rPr lang="sr-Cyrl-RS" sz="1800" dirty="0" smtClean="0"/>
              <a:t>Прва атомска бомба бачена је 6. августа 1945.г. На Хирошимо а потом је 09. августа бачена и друга бомба на Нагасаки.</a:t>
            </a:r>
          </a:p>
          <a:p>
            <a:pPr marL="285750" indent="-285750">
              <a:buFont typeface="Arial" pitchFamily="34" charset="0"/>
              <a:buChar char="•"/>
            </a:pPr>
            <a:r>
              <a:rPr lang="sr-Cyrl-RS" sz="1800" dirty="0" smtClean="0"/>
              <a:t>Јапан је био принуђен да потпише капитулацију 2. септембра 1945.г. Чиме је напокон окончан Други свјетски рат.</a:t>
            </a:r>
            <a:endParaRPr lang="en-US" sz="1800" dirty="0"/>
          </a:p>
        </p:txBody>
      </p:sp>
      <p:sp>
        <p:nvSpPr>
          <p:cNvPr id="6" name="Rectangle 5"/>
          <p:cNvSpPr/>
          <p:nvPr/>
        </p:nvSpPr>
        <p:spPr>
          <a:xfrm>
            <a:off x="4571999" y="5589240"/>
            <a:ext cx="4450257" cy="369332"/>
          </a:xfrm>
          <a:prstGeom prst="rect">
            <a:avLst/>
          </a:prstGeom>
        </p:spPr>
        <p:txBody>
          <a:bodyPr wrap="none">
            <a:spAutoFit/>
          </a:bodyPr>
          <a:lstStyle/>
          <a:p>
            <a:r>
              <a:rPr lang="sr-Cyrl-RS" dirty="0"/>
              <a:t>Експлозија атомске бомбе бачена на Хирошиму</a:t>
            </a:r>
            <a:endParaRPr lang="en-US" dirty="0"/>
          </a:p>
        </p:txBody>
      </p:sp>
    </p:spTree>
    <p:extLst>
      <p:ext uri="{BB962C8B-B14F-4D97-AF65-F5344CB8AC3E}">
        <p14:creationId xmlns:p14="http://schemas.microsoft.com/office/powerpoint/2010/main" val="9695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4">
                                            <p:txEl>
                                              <p:pRg st="3" end="3"/>
                                            </p:txEl>
                                          </p:spTgt>
                                        </p:tgtEl>
                                        <p:attrNameLst>
                                          <p:attrName>style.color</p:attrName>
                                        </p:attrNameLst>
                                      </p:cBhvr>
                                      <p:by>
                                        <p:hsl h="7200000" s="0" l="0"/>
                                      </p:by>
                                    </p:animClr>
                                    <p:animClr clrSpc="hsl" dir="cw">
                                      <p:cBhvr>
                                        <p:cTn id="7" dur="500" fill="hold"/>
                                        <p:tgtEl>
                                          <p:spTgt spid="4">
                                            <p:txEl>
                                              <p:pRg st="3" end="3"/>
                                            </p:txEl>
                                          </p:spTgt>
                                        </p:tgtEl>
                                        <p:attrNameLst>
                                          <p:attrName>fillcolor</p:attrName>
                                        </p:attrNameLst>
                                      </p:cBhvr>
                                      <p:by>
                                        <p:hsl h="7200000" s="0" l="0"/>
                                      </p:by>
                                    </p:animClr>
                                    <p:animClr clrSpc="hsl" dir="cw">
                                      <p:cBhvr>
                                        <p:cTn id="8" dur="500" fill="hold"/>
                                        <p:tgtEl>
                                          <p:spTgt spid="4">
                                            <p:txEl>
                                              <p:pRg st="3" end="3"/>
                                            </p:txEl>
                                          </p:spTgt>
                                        </p:tgtEl>
                                        <p:attrNameLst>
                                          <p:attrName>stroke.color</p:attrName>
                                        </p:attrNameLst>
                                      </p:cBhvr>
                                      <p:by>
                                        <p:hsl h="7200000" s="0" l="0"/>
                                      </p:by>
                                    </p:animClr>
                                    <p:set>
                                      <p:cBhvr>
                                        <p:cTn id="9" dur="500" fill="hold"/>
                                        <p:tgtEl>
                                          <p:spTgt spid="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716016" y="1417912"/>
            <a:ext cx="3888432" cy="3888432"/>
          </a:xfrm>
        </p:spPr>
      </p:pic>
      <p:sp>
        <p:nvSpPr>
          <p:cNvPr id="3" name="Title 2"/>
          <p:cNvSpPr>
            <a:spLocks noGrp="1"/>
          </p:cNvSpPr>
          <p:nvPr>
            <p:ph type="title"/>
          </p:nvPr>
        </p:nvSpPr>
        <p:spPr>
          <a:xfrm>
            <a:off x="2771800" y="404664"/>
            <a:ext cx="2971800" cy="809248"/>
          </a:xfrm>
        </p:spPr>
        <p:style>
          <a:lnRef idx="1">
            <a:schemeClr val="dk1"/>
          </a:lnRef>
          <a:fillRef idx="3">
            <a:schemeClr val="dk1"/>
          </a:fillRef>
          <a:effectRef idx="2">
            <a:schemeClr val="dk1"/>
          </a:effectRef>
          <a:fontRef idx="minor">
            <a:schemeClr val="lt1"/>
          </a:fontRef>
        </p:style>
        <p:txBody>
          <a:bodyPr/>
          <a:lstStyle/>
          <a:p>
            <a:pPr algn="ctr"/>
            <a:r>
              <a:rPr lang="sr-Cyrl-R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ТОТАЛНИ  РАТ</a:t>
            </a:r>
            <a:endParaRPr 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 Placeholder 3"/>
          <p:cNvSpPr>
            <a:spLocks noGrp="1"/>
          </p:cNvSpPr>
          <p:nvPr>
            <p:ph type="body" sz="half" idx="2"/>
          </p:nvPr>
        </p:nvSpPr>
        <p:spPr>
          <a:xfrm>
            <a:off x="612648" y="1484783"/>
            <a:ext cx="2971800" cy="4230217"/>
          </a:xfrm>
        </p:spPr>
        <p:txBody>
          <a:bodyPr>
            <a:normAutofit/>
          </a:bodyPr>
          <a:lstStyle/>
          <a:p>
            <a:pPr marL="285750" indent="-285750">
              <a:buFont typeface="Arial" pitchFamily="34" charset="0"/>
              <a:buChar char="•"/>
            </a:pPr>
            <a:r>
              <a:rPr lang="sr-Cyrl-RS" sz="1800" dirty="0" smtClean="0"/>
              <a:t>У Другом свјетском рату учествовало је око 170 милиона војника из 61 државе.</a:t>
            </a:r>
          </a:p>
          <a:p>
            <a:pPr marL="285750" indent="-285750">
              <a:buFont typeface="Arial" pitchFamily="34" charset="0"/>
              <a:buChar char="•"/>
            </a:pPr>
            <a:r>
              <a:rPr lang="sr-Cyrl-RS" sz="1800" dirty="0" smtClean="0"/>
              <a:t>Употрба новог наоружања угрожавало је становништво у залеђини далеко од фронта.</a:t>
            </a:r>
          </a:p>
          <a:p>
            <a:pPr marL="285750" indent="-285750">
              <a:buFont typeface="Arial" pitchFamily="34" charset="0"/>
              <a:buChar char="•"/>
            </a:pPr>
            <a:r>
              <a:rPr lang="sr-Cyrl-RS" sz="1800" dirty="0" smtClean="0"/>
              <a:t>Исход рата је зависио не само од војника него и од цјеловитог становништва .</a:t>
            </a:r>
            <a:endParaRPr lang="en-US" sz="1800" dirty="0"/>
          </a:p>
        </p:txBody>
      </p:sp>
    </p:spTree>
    <p:extLst>
      <p:ext uri="{BB962C8B-B14F-4D97-AF65-F5344CB8AC3E}">
        <p14:creationId xmlns:p14="http://schemas.microsoft.com/office/powerpoint/2010/main" val="397890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962399" y="1268760"/>
            <a:ext cx="4828125" cy="3790767"/>
          </a:xfrm>
        </p:spPr>
      </p:pic>
      <p:sp>
        <p:nvSpPr>
          <p:cNvPr id="3" name="Title 2"/>
          <p:cNvSpPr>
            <a:spLocks noGrp="1"/>
          </p:cNvSpPr>
          <p:nvPr>
            <p:ph type="title"/>
          </p:nvPr>
        </p:nvSpPr>
        <p:spPr>
          <a:xfrm>
            <a:off x="3059832" y="188640"/>
            <a:ext cx="2971800" cy="737240"/>
          </a:xfrm>
        </p:spPr>
        <p:style>
          <a:lnRef idx="0">
            <a:schemeClr val="dk1"/>
          </a:lnRef>
          <a:fillRef idx="3">
            <a:schemeClr val="dk1"/>
          </a:fillRef>
          <a:effectRef idx="3">
            <a:schemeClr val="dk1"/>
          </a:effectRef>
          <a:fontRef idx="minor">
            <a:schemeClr val="lt1"/>
          </a:fontRef>
        </p:style>
        <p:txBody>
          <a:bodyPr/>
          <a:lstStyle/>
          <a:p>
            <a:pPr algn="ctr"/>
            <a:r>
              <a:rPr lang="sr-Cyrl-RS"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РАТНИ</a:t>
            </a:r>
            <a:r>
              <a:rPr lang="sr-Cyrl-RS" dirty="0" smtClean="0"/>
              <a:t>  </a:t>
            </a:r>
            <a:r>
              <a:rPr lang="sr-Cyrl-RS"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ГУБИЦИ</a:t>
            </a:r>
            <a:endParaRPr lang="en-US" sz="2400" dirty="0"/>
          </a:p>
        </p:txBody>
      </p:sp>
      <p:sp>
        <p:nvSpPr>
          <p:cNvPr id="4" name="Text Placeholder 3"/>
          <p:cNvSpPr>
            <a:spLocks noGrp="1"/>
          </p:cNvSpPr>
          <p:nvPr>
            <p:ph type="body" sz="half" idx="2"/>
          </p:nvPr>
        </p:nvSpPr>
        <p:spPr>
          <a:xfrm>
            <a:off x="755576" y="1556792"/>
            <a:ext cx="2971800" cy="3167109"/>
          </a:xfrm>
        </p:spPr>
        <p:txBody>
          <a:bodyPr/>
          <a:lstStyle/>
          <a:p>
            <a:pPr marL="285750" indent="-285750">
              <a:buFont typeface="Arial" pitchFamily="34" charset="0"/>
              <a:buChar char="•"/>
            </a:pPr>
            <a:r>
              <a:rPr lang="sr-Cyrl-RS" dirty="0"/>
              <a:t> </a:t>
            </a:r>
            <a:r>
              <a:rPr lang="sr-Cyrl-RS" sz="1800" dirty="0" smtClean="0"/>
              <a:t>Процијењује се да је током Другог свјетског рата страдало око 55 милиона људи.</a:t>
            </a:r>
          </a:p>
          <a:p>
            <a:pPr marL="285750" indent="-285750">
              <a:buFont typeface="Arial" pitchFamily="34" charset="0"/>
              <a:buChar char="•"/>
            </a:pPr>
            <a:r>
              <a:rPr lang="sr-Cyrl-RS" sz="1800" dirty="0" smtClean="0"/>
              <a:t>Материјална разарања била су непроцијењива .</a:t>
            </a:r>
          </a:p>
          <a:p>
            <a:pPr marL="285750" indent="-285750">
              <a:buFont typeface="Arial" pitchFamily="34" charset="0"/>
              <a:buChar char="•"/>
            </a:pPr>
            <a:r>
              <a:rPr lang="sr-Cyrl-RS" sz="1800" dirty="0" smtClean="0"/>
              <a:t>Европа је по завршетку рата била у рушевинама</a:t>
            </a:r>
          </a:p>
        </p:txBody>
      </p:sp>
      <p:sp>
        <p:nvSpPr>
          <p:cNvPr id="6" name="Rectangle 5"/>
          <p:cNvSpPr/>
          <p:nvPr/>
        </p:nvSpPr>
        <p:spPr>
          <a:xfrm>
            <a:off x="5652120" y="5157192"/>
            <a:ext cx="1638590" cy="369332"/>
          </a:xfrm>
          <a:prstGeom prst="rect">
            <a:avLst/>
          </a:prstGeom>
        </p:spPr>
        <p:txBody>
          <a:bodyPr wrap="none">
            <a:spAutoFit/>
          </a:bodyPr>
          <a:lstStyle/>
          <a:p>
            <a:r>
              <a:rPr lang="sr-Cyrl-RS" dirty="0"/>
              <a:t>Варшава ,1945.г</a:t>
            </a:r>
            <a:endParaRPr lang="en-US" dirty="0"/>
          </a:p>
        </p:txBody>
      </p:sp>
    </p:spTree>
    <p:extLst>
      <p:ext uri="{BB962C8B-B14F-4D97-AF65-F5344CB8AC3E}">
        <p14:creationId xmlns:p14="http://schemas.microsoft.com/office/powerpoint/2010/main" val="166117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962400" y="1932039"/>
            <a:ext cx="4648200" cy="3298722"/>
          </a:xfrm>
        </p:spPr>
      </p:pic>
      <p:sp>
        <p:nvSpPr>
          <p:cNvPr id="3" name="Title 2"/>
          <p:cNvSpPr>
            <a:spLocks noGrp="1"/>
          </p:cNvSpPr>
          <p:nvPr>
            <p:ph type="title"/>
          </p:nvPr>
        </p:nvSpPr>
        <p:spPr>
          <a:xfrm>
            <a:off x="2411760" y="188640"/>
            <a:ext cx="4608512" cy="786539"/>
          </a:xfrm>
        </p:spPr>
        <p:style>
          <a:lnRef idx="1">
            <a:schemeClr val="dk1"/>
          </a:lnRef>
          <a:fillRef idx="3">
            <a:schemeClr val="dk1"/>
          </a:fillRef>
          <a:effectRef idx="2">
            <a:schemeClr val="dk1"/>
          </a:effectRef>
          <a:fontRef idx="minor">
            <a:schemeClr val="lt1"/>
          </a:fontRef>
        </p:style>
        <p:txBody>
          <a:bodyPr/>
          <a:lstStyle/>
          <a:p>
            <a:pPr algn="ctr"/>
            <a:r>
              <a:rPr lang="sr-Cyrl-RS"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Страдања цивилног становништва</a:t>
            </a:r>
            <a:endParaRPr lang="en-US" sz="2400" dirty="0"/>
          </a:p>
        </p:txBody>
      </p:sp>
      <p:sp>
        <p:nvSpPr>
          <p:cNvPr id="4" name="Text Placeholder 3"/>
          <p:cNvSpPr>
            <a:spLocks noGrp="1"/>
          </p:cNvSpPr>
          <p:nvPr>
            <p:ph type="body" sz="half" idx="2"/>
          </p:nvPr>
        </p:nvSpPr>
        <p:spPr>
          <a:xfrm>
            <a:off x="612648" y="1340769"/>
            <a:ext cx="2971800" cy="4374232"/>
          </a:xfrm>
        </p:spPr>
        <p:txBody>
          <a:bodyPr>
            <a:noAutofit/>
          </a:bodyPr>
          <a:lstStyle/>
          <a:p>
            <a:pPr marL="285750" indent="-285750">
              <a:buFont typeface="Arial" pitchFamily="34" charset="0"/>
              <a:buChar char="•"/>
            </a:pPr>
            <a:r>
              <a:rPr lang="sr-Cyrl-RS" sz="1600" dirty="0" smtClean="0"/>
              <a:t>Током свих ратних година највећи број страдалог становништва били су цивили.</a:t>
            </a:r>
          </a:p>
          <a:p>
            <a:pPr marL="285750" indent="-285750">
              <a:buFont typeface="Arial" pitchFamily="34" charset="0"/>
              <a:buChar char="•"/>
            </a:pPr>
            <a:r>
              <a:rPr lang="sr-Cyrl-RS" sz="1600" dirty="0" smtClean="0"/>
              <a:t>С циљем уништавања цивилног становништва подизани су логори </a:t>
            </a:r>
          </a:p>
          <a:p>
            <a:r>
              <a:rPr lang="sr-Cyrl-RS" sz="1600" dirty="0"/>
              <a:t> </a:t>
            </a:r>
            <a:r>
              <a:rPr lang="sr-Cyrl-RS" sz="1600" dirty="0" smtClean="0"/>
              <a:t>      ( Аушвиц,Треблинка,Дахау , Бухенвалд и многи други)</a:t>
            </a:r>
          </a:p>
          <a:p>
            <a:pPr marL="285750" indent="-285750">
              <a:buFont typeface="Arial" pitchFamily="34" charset="0"/>
              <a:buChar char="•"/>
            </a:pPr>
            <a:r>
              <a:rPr lang="sr-Cyrl-RS" sz="1600" dirty="0" smtClean="0"/>
              <a:t>Почетком 1942, у Њемачкој је наређено системско уништавање Јевреја. </a:t>
            </a:r>
          </a:p>
          <a:p>
            <a:pPr marL="285750" indent="-285750">
              <a:buFont typeface="Arial" pitchFamily="34" charset="0"/>
              <a:buChar char="•"/>
            </a:pPr>
            <a:r>
              <a:rPr lang="sr-Cyrl-RS" sz="1600" dirty="0" smtClean="0"/>
              <a:t>Процјењује се да је око 6 милиона Јевреја страдало у логорима у гасним коморама.</a:t>
            </a:r>
          </a:p>
          <a:p>
            <a:pPr marL="285750" indent="-285750">
              <a:buFont typeface="Arial" pitchFamily="34" charset="0"/>
              <a:buChar char="•"/>
            </a:pPr>
            <a:r>
              <a:rPr lang="sr-Cyrl-RS" sz="1600" dirty="0" smtClean="0"/>
              <a:t>Овои масовно страдање Јевреја познато је у историји као ХОЛОКАУСТ.</a:t>
            </a:r>
            <a:endParaRPr lang="en-US" sz="1600" dirty="0"/>
          </a:p>
        </p:txBody>
      </p:sp>
      <p:sp>
        <p:nvSpPr>
          <p:cNvPr id="6" name="Rectangle 5"/>
          <p:cNvSpPr/>
          <p:nvPr/>
        </p:nvSpPr>
        <p:spPr>
          <a:xfrm>
            <a:off x="5525145" y="5301208"/>
            <a:ext cx="1906291" cy="369332"/>
          </a:xfrm>
          <a:prstGeom prst="rect">
            <a:avLst/>
          </a:prstGeom>
        </p:spPr>
        <p:txBody>
          <a:bodyPr wrap="none">
            <a:spAutoFit/>
          </a:bodyPr>
          <a:lstStyle/>
          <a:p>
            <a:r>
              <a:rPr lang="sr-Cyrl-RS" dirty="0"/>
              <a:t>Логораши Аушвица</a:t>
            </a:r>
            <a:endParaRPr lang="en-US" dirty="0"/>
          </a:p>
        </p:txBody>
      </p:sp>
    </p:spTree>
    <p:extLst>
      <p:ext uri="{BB962C8B-B14F-4D97-AF65-F5344CB8AC3E}">
        <p14:creationId xmlns:p14="http://schemas.microsoft.com/office/powerpoint/2010/main" val="202289354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154</TotalTime>
  <Words>454</Words>
  <Application>Microsoft Office PowerPoint</Application>
  <PresentationFormat>On-screen Show (4:3)</PresentationFormat>
  <Paragraphs>61</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ИСТОРИЈА IX разред</vt:lpstr>
      <vt:lpstr>ПОБЈЕДА АНТИФАШИСТИЧКЕ КОАЛИЦИИЈЕ (СЕПТЕМБАР 1943- СЕПТЕМБАР 1945)</vt:lpstr>
      <vt:lpstr>КОНФЕРЕНЦИЈА У ТЕХЕРАНУ</vt:lpstr>
      <vt:lpstr>ОПЕРАЦИЈА   ,, ОВЕРЛОРД“</vt:lpstr>
      <vt:lpstr>НАПРЕДОВАЊЕ ЦРВЕНЕ АРМИЈЕ</vt:lpstr>
      <vt:lpstr>КАПИТУЛАЦИЈА ЈАПАНА</vt:lpstr>
      <vt:lpstr>ТОТАЛНИ  РАТ</vt:lpstr>
      <vt:lpstr>РАТНИ  ГУБИЦИ</vt:lpstr>
      <vt:lpstr>Страдања цивилног становништва</vt:lpstr>
      <vt:lpstr>Задаћа: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IX разред</dc:title>
  <dc:creator>HP</dc:creator>
  <cp:lastModifiedBy>HP</cp:lastModifiedBy>
  <cp:revision>14</cp:revision>
  <dcterms:created xsi:type="dcterms:W3CDTF">2021-01-28T17:54:48Z</dcterms:created>
  <dcterms:modified xsi:type="dcterms:W3CDTF">2021-01-29T16:36:22Z</dcterms:modified>
</cp:coreProperties>
</file>