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3" r:id="rId9"/>
    <p:sldId id="262" r:id="rId10"/>
    <p:sldId id="264" r:id="rId11"/>
    <p:sldId id="271" r:id="rId12"/>
    <p:sldId id="265" r:id="rId13"/>
    <p:sldId id="268" r:id="rId14"/>
    <p:sldId id="269" r:id="rId15"/>
    <p:sldId id="270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76" autoAdjust="0"/>
    <p:restoredTop sz="94660"/>
  </p:normalViewPr>
  <p:slideViewPr>
    <p:cSldViewPr>
      <p:cViewPr varScale="1">
        <p:scale>
          <a:sx n="86" d="100"/>
          <a:sy n="86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0065BE-0657-4A47-90AD-C21C55E16B19}" type="datetime4">
              <a:rPr lang="en-US" smtClean="0"/>
              <a:pPr/>
              <a:t>March 29, 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6C3AA4-67BE-44F7-809A-3582401494AF}" type="datetime4">
              <a:rPr lang="en-US" smtClean="0"/>
              <a:pPr/>
              <a:t>March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72EEB-1769-4776-AD69-E7C1260563EB}" type="datetime4">
              <a:rPr lang="en-US" smtClean="0"/>
              <a:pPr/>
              <a:t>March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BB8AF-C16A-4836-A92D-61834B5F0BA5}" type="datetime4">
              <a:rPr lang="en-US" smtClean="0"/>
              <a:pPr/>
              <a:t>March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D2193-4505-4A75-99BB-880C6989A757}" type="datetime4">
              <a:rPr lang="en-US" smtClean="0"/>
              <a:pPr/>
              <a:t>March 29,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18F4-33C3-445B-924C-31108C51719C}" type="datetime4">
              <a:rPr lang="en-US" smtClean="0"/>
              <a:pPr/>
              <a:t>March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7543A-E259-478F-9E0D-57BA40E442B7}" type="datetime4">
              <a:rPr lang="en-US" smtClean="0"/>
              <a:pPr/>
              <a:t>March 29,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B012D-77A1-44B0-BB26-329BA1EE55C9}" type="datetime4">
              <a:rPr lang="en-US" smtClean="0"/>
              <a:pPr/>
              <a:t>March 29,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499E-3031-413E-B01E-B94970708CAA}" type="datetime4">
              <a:rPr lang="en-US" smtClean="0"/>
              <a:pPr/>
              <a:t>March 29,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7EAB0C-2220-4D0E-A0DD-DB7FA0F742F4}" type="datetime4">
              <a:rPr lang="en-US" smtClean="0"/>
              <a:pPr/>
              <a:t>March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416D63-31BF-4B94-B6C5-E20B2C63F515}" type="datetime4">
              <a:rPr lang="en-US" smtClean="0"/>
              <a:pPr/>
              <a:t>March 29,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B1B13E-D5AF-485E-81A1-82A140076526}" type="datetime4">
              <a:rPr lang="en-US" smtClean="0"/>
              <a:pPr/>
              <a:t>March 29, 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1829761"/>
          </a:xfrm>
        </p:spPr>
        <p:txBody>
          <a:bodyPr>
            <a:normAutofit/>
          </a:bodyPr>
          <a:lstStyle/>
          <a:p>
            <a:pPr algn="ctr"/>
            <a:r>
              <a:rPr lang="sr-Cyrl-BA" sz="4000" dirty="0" smtClean="0">
                <a:latin typeface="Arial" pitchFamily="34" charset="0"/>
                <a:cs typeface="Arial" pitchFamily="34" charset="0"/>
              </a:rPr>
              <a:t>Извори, коришћење  и трансформација енергије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1368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>
            <a:normAutofit/>
          </a:bodyPr>
          <a:lstStyle/>
          <a:p>
            <a:endParaRPr lang="sr-Cyrl-BA" dirty="0" smtClean="0"/>
          </a:p>
          <a:p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Електрични штедњак</a:t>
            </a:r>
          </a:p>
          <a:p>
            <a:pPr>
              <a:buNone/>
            </a:pP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електрична енергија → топлотна енергија</a:t>
            </a:r>
          </a:p>
          <a:p>
            <a:pPr>
              <a:buNone/>
            </a:pPr>
            <a:endParaRPr lang="sr-Cyrl-BA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r-Cyrl-B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el stednj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7" y="2357437"/>
            <a:ext cx="4195763" cy="419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25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715000"/>
          </a:xfrm>
        </p:spPr>
        <p:txBody>
          <a:bodyPr>
            <a:normAutofit/>
          </a:bodyPr>
          <a:lstStyle/>
          <a:p>
            <a:endParaRPr lang="sr-Cyrl-BA" dirty="0" smtClean="0"/>
          </a:p>
          <a:p>
            <a:pPr>
              <a:buFont typeface="Wingdings" pitchFamily="2" charset="2"/>
              <a:buChar char="q"/>
            </a:pPr>
            <a:r>
              <a:rPr lang="sr-Cyrl-CS" sz="3500" dirty="0" smtClean="0">
                <a:latin typeface="Times New Roman" pitchFamily="18" charset="0"/>
                <a:cs typeface="Times New Roman" pitchFamily="18" charset="0"/>
              </a:rPr>
              <a:t>Џул</a:t>
            </a:r>
            <a:r>
              <a:rPr lang="bs-Latn-BA" sz="3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CS" sz="3500" dirty="0" smtClean="0">
                <a:latin typeface="Times New Roman" pitchFamily="18" charset="0"/>
                <a:cs typeface="Times New Roman" pitchFamily="18" charset="0"/>
              </a:rPr>
              <a:t>ознака</a:t>
            </a:r>
            <a:r>
              <a:rPr lang="bs-Latn-BA" sz="3500" dirty="0" smtClean="0">
                <a:latin typeface="Times New Roman" pitchFamily="18" charset="0"/>
                <a:cs typeface="Times New Roman" pitchFamily="18" charset="0"/>
              </a:rPr>
              <a:t> J) </a:t>
            </a:r>
            <a:r>
              <a:rPr lang="sr-Cyrl-BA" sz="3500" dirty="0" smtClean="0">
                <a:latin typeface="Times New Roman" pitchFamily="18" charset="0"/>
                <a:cs typeface="Times New Roman" pitchFamily="18" charset="0"/>
              </a:rPr>
              <a:t> је мјерна јединица </a:t>
            </a:r>
            <a:r>
              <a:rPr lang="sr-Cyrl-CS" sz="35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sr-Cyrl-BA" sz="3500" dirty="0" smtClean="0">
                <a:latin typeface="Times New Roman" pitchFamily="18" charset="0"/>
                <a:cs typeface="Times New Roman" pitchFamily="18" charset="0"/>
              </a:rPr>
              <a:t>а рад, енергију и топлоту.</a:t>
            </a:r>
          </a:p>
          <a:p>
            <a:pPr>
              <a:buNone/>
            </a:pPr>
            <a:endParaRPr lang="sr-Cyrl-BA" sz="3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sr-Cyrl-C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Названа је према физичару </a:t>
            </a: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James Prescott</a:t>
            </a: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3200" dirty="0" smtClean="0">
                <a:latin typeface="Times New Roman" pitchFamily="18" charset="0"/>
                <a:cs typeface="Times New Roman" pitchFamily="18" charset="0"/>
              </a:rPr>
              <a:t>Joule</a:t>
            </a:r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-у.</a:t>
            </a:r>
            <a:endParaRPr lang="sr-Cyrl-BA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5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 algn="ctr">
              <a:buFont typeface="Wingdings" pitchFamily="2" charset="2"/>
              <a:buChar char="q"/>
            </a:pPr>
            <a:r>
              <a:rPr lang="sr-Cyrl-BA" sz="3200" dirty="0" smtClean="0">
                <a:latin typeface="Arial" pitchFamily="34" charset="0"/>
                <a:cs typeface="Arial" pitchFamily="34" charset="0"/>
              </a:rPr>
              <a:t>Рационално кориштење електричне енергије</a:t>
            </a:r>
          </a:p>
          <a:p>
            <a:pPr algn="ctr">
              <a:buNone/>
            </a:pPr>
            <a:endParaRPr lang="sr-Cyrl-BA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Избор новог уређаја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Знајући да избор одговарајућег уређаја омогућава рационално кориштење и смањење трошкова за утрошену електричну енергију у цијелом животном вијеку уређаја, приликом набавке новог уређаја потребно је водити рачуна о:</a:t>
            </a:r>
          </a:p>
          <a:p>
            <a:pPr>
              <a:buNone/>
            </a:pPr>
            <a:endParaRPr lang="ru-RU" sz="31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величини уређаја с обзиром на број корисника (чланова домаћинства),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врсти уређаја с обзиром на учесталост кориштења,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разреду енергетског искоришћења уређаја - производи су означени енергетским разредом искоришћења- словима А, </a:t>
            </a:r>
            <a:r>
              <a:rPr lang="bs-Latn-BA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B, C,</a:t>
            </a:r>
            <a:r>
              <a:rPr lang="ru-RU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D, E, F, G</a:t>
            </a:r>
            <a:endParaRPr lang="sr-Cyrl-BA" sz="3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5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7150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sr-Cyrl-BA" sz="3200" dirty="0" smtClean="0">
                <a:latin typeface="Arial" pitchFamily="34" charset="0"/>
                <a:cs typeface="Arial" pitchFamily="34" charset="0"/>
              </a:rPr>
              <a:t>Рационално кориштење електричне енергије</a:t>
            </a:r>
          </a:p>
          <a:p>
            <a:pPr algn="ctr">
              <a:buNone/>
            </a:pPr>
            <a:endParaRPr lang="sr-Cyrl-BA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" name="Picture 3" descr="ucinkovito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057400"/>
            <a:ext cx="4439244" cy="424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25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7150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sr-Cyrl-BA" sz="3200" dirty="0" smtClean="0">
                <a:latin typeface="Arial" pitchFamily="34" charset="0"/>
                <a:cs typeface="Arial" pitchFamily="34" charset="0"/>
              </a:rPr>
              <a:t>Рационално кориштење електричне енергије</a:t>
            </a:r>
          </a:p>
          <a:p>
            <a:pPr algn="ctr">
              <a:buNone/>
            </a:pP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r-Cyrl-BA" sz="3200" dirty="0" smtClean="0">
                <a:latin typeface="Arial" pitchFamily="34" charset="0"/>
                <a:cs typeface="Arial" pitchFamily="34" charset="0"/>
              </a:rPr>
              <a:t>Расвјета</a:t>
            </a:r>
            <a:endParaRPr lang="bs-Latn-BA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Користите природно свјетло што више</a:t>
            </a:r>
            <a:endParaRPr lang="bs-Latn-BA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sr-Cyrl-C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вијек искључите свјетло када нема никога у просторији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Замијените обичне сијалице штедним у просторијама у којима најчешће боравите</a:t>
            </a:r>
            <a:endParaRPr lang="bs-Latn-BA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BA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5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7150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sr-Cyrl-BA" sz="3200" dirty="0" smtClean="0">
                <a:latin typeface="Arial" pitchFamily="34" charset="0"/>
                <a:cs typeface="Arial" pitchFamily="34" charset="0"/>
              </a:rPr>
              <a:t>Рационално кориштење електричне енергије</a:t>
            </a:r>
          </a:p>
          <a:p>
            <a:pPr>
              <a:buFont typeface="Wingdings" pitchFamily="2" charset="2"/>
              <a:buChar char="Ø"/>
            </a:pPr>
            <a:r>
              <a:rPr lang="sr-Cyrl-BA" sz="3200" dirty="0" smtClean="0">
                <a:latin typeface="Arial" pitchFamily="34" charset="0"/>
                <a:cs typeface="Arial" pitchFamily="34" charset="0"/>
              </a:rPr>
              <a:t>Рерна и електрични штедњак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Врата рерне отварајте само по потреби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Рерну искључите 10 минута прије завршетка печења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Ринглу искључити 5-10 минута прије завршетка кухања јела</a:t>
            </a:r>
          </a:p>
          <a:p>
            <a:pPr algn="ctr">
              <a:buNone/>
            </a:pPr>
            <a:r>
              <a:rPr lang="sr-Cyrl-BA" sz="4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Важно је штедјети енергију!</a:t>
            </a:r>
            <a:endParaRPr lang="sr-Cyrl-BA" sz="4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5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715000"/>
          </a:xfrm>
        </p:spPr>
        <p:txBody>
          <a:bodyPr>
            <a:normAutofit/>
          </a:bodyPr>
          <a:lstStyle/>
          <a:p>
            <a:endParaRPr lang="sr-Cyrl-BA" dirty="0" smtClean="0"/>
          </a:p>
          <a:p>
            <a:pPr>
              <a:buNone/>
            </a:pPr>
            <a:endParaRPr lang="sr-Cyrl-B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19200" y="1143000"/>
            <a:ext cx="5638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ЗАДАТАК:</a:t>
            </a:r>
          </a:p>
          <a:p>
            <a:endParaRPr lang="sr-Cyrl-C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Одговорити на </a:t>
            </a:r>
            <a:r>
              <a:rPr lang="sr-Cyrl-CS" sz="3200" smtClean="0">
                <a:latin typeface="Times New Roman" pitchFamily="18" charset="0"/>
                <a:cs typeface="Times New Roman" pitchFamily="18" charset="0"/>
              </a:rPr>
              <a:t>питања :</a:t>
            </a:r>
            <a:endParaRPr lang="sr-Cyrl-C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РАДНА СВЕСКА ТЕХНИЧКО ОБРАЗОВАЊЕ за 8.разред</a:t>
            </a:r>
          </a:p>
          <a:p>
            <a:endParaRPr lang="sr-Cyrl-C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страна 48 и 49</a:t>
            </a:r>
            <a:endParaRPr lang="bs-Latn-B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5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sr-Cyrl-BA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sr-Cyrl-B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Енергија је способност неког тијела да врши рад</a:t>
            </a:r>
          </a:p>
          <a:p>
            <a:pPr>
              <a:buNone/>
            </a:pPr>
            <a:endParaRPr lang="sr-Cyrl-BA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r-Cyrl-BA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4000" dirty="0" smtClean="0">
                <a:latin typeface="Arial" pitchFamily="34" charset="0"/>
                <a:cs typeface="Arial" pitchFamily="34" charset="0"/>
              </a:rPr>
              <a:t>Енергија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373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Постоје:</a:t>
            </a:r>
          </a:p>
          <a:p>
            <a:pPr>
              <a:buFont typeface="Wingdings" pitchFamily="2" charset="2"/>
              <a:buChar char="Ø"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механичка</a:t>
            </a:r>
          </a:p>
          <a:p>
            <a:pPr>
              <a:buFont typeface="Wingdings" pitchFamily="2" charset="2"/>
              <a:buChar char="Ø"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електрична</a:t>
            </a:r>
          </a:p>
          <a:p>
            <a:pPr>
              <a:buFont typeface="Wingdings" pitchFamily="2" charset="2"/>
              <a:buChar char="Ø"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хемијска</a:t>
            </a:r>
          </a:p>
          <a:p>
            <a:pPr>
              <a:buFont typeface="Wingdings" pitchFamily="2" charset="2"/>
              <a:buChar char="Ø"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топлотна</a:t>
            </a:r>
          </a:p>
          <a:p>
            <a:pPr>
              <a:buFont typeface="Wingdings" pitchFamily="2" charset="2"/>
              <a:buChar char="Ø"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свјетлосна</a:t>
            </a:r>
          </a:p>
          <a:p>
            <a:pPr>
              <a:buFont typeface="Wingdings" pitchFamily="2" charset="2"/>
              <a:buChar char="Ø"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нуклеарна</a:t>
            </a:r>
          </a:p>
          <a:p>
            <a:pPr>
              <a:buNone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енергија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098" name="AutoShape 2" descr="Резултат слика за transformacija energij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vrste energij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457200"/>
            <a:ext cx="49530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3529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Закон о одржању енергије</a:t>
            </a:r>
          </a:p>
          <a:p>
            <a:pPr algn="ctr">
              <a:buNone/>
            </a:pP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Енергија се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може ни </a:t>
            </a:r>
            <a:r>
              <a:rPr lang="sr-Cyrl-C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нити уништити већ може само прелазити из једног облика у други.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9058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zvori energij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685801"/>
            <a:ext cx="8382000" cy="51816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555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584" y="1682064"/>
            <a:ext cx="1981952" cy="198472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81372">
            <a:off x="3462898" y="1106488"/>
            <a:ext cx="3112041" cy="24281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71005">
            <a:off x="1780446" y="3958494"/>
            <a:ext cx="2131026" cy="23537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0263" y="152400"/>
            <a:ext cx="5233737" cy="842884"/>
          </a:xfrm>
        </p:spPr>
        <p:txBody>
          <a:bodyPr>
            <a:normAutofit fontScale="90000"/>
          </a:bodyPr>
          <a:lstStyle/>
          <a:p>
            <a:r>
              <a:rPr lang="sr-Cyrl-RS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ОБНОВЉИВИ  ИЗВОРИ  ЕНЕРГИЈЕ</a:t>
            </a:r>
            <a:endParaRPr lang="bs-Latn-BA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1143000"/>
            <a:ext cx="1382879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Соларна </a:t>
            </a:r>
          </a:p>
          <a:p>
            <a:r>
              <a:rPr lang="sr-Cyrl-RS" sz="2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енергија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36900" y="3626789"/>
            <a:ext cx="1340017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Енергија</a:t>
            </a:r>
          </a:p>
          <a:p>
            <a:r>
              <a:rPr lang="sr-Cyrl-RS" sz="2000" b="1" dirty="0" smtClean="0"/>
              <a:t> вјетра</a:t>
            </a:r>
            <a:endParaRPr lang="bs-Latn-BA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4305213"/>
            <a:ext cx="1815767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Биомаса</a:t>
            </a:r>
          </a:p>
          <a:p>
            <a:pPr algn="ctr"/>
            <a:endParaRPr lang="bs-Latn-BA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934200" y="3597327"/>
            <a:ext cx="220980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sr-Cyrl-RS" sz="2000" b="1" dirty="0" smtClean="0"/>
              <a:t>Геотермална</a:t>
            </a:r>
          </a:p>
          <a:p>
            <a:pPr algn="r"/>
            <a:r>
              <a:rPr lang="sr-Cyrl-RS" sz="2000" b="1" dirty="0" smtClean="0"/>
              <a:t>енергија</a:t>
            </a:r>
            <a:endParaRPr lang="bs-Latn-BA" sz="20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14400"/>
            <a:ext cx="2805208" cy="236803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76400" y="228600"/>
            <a:ext cx="1340017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Енергија </a:t>
            </a:r>
          </a:p>
          <a:p>
            <a:r>
              <a:rPr lang="sr-Cyrl-RS" sz="2000" b="1" dirty="0" smtClean="0"/>
              <a:t>воде</a:t>
            </a:r>
            <a:endParaRPr lang="bs-Latn-BA" sz="2000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25453" y="5013100"/>
            <a:ext cx="1672581" cy="14624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946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Генератори су електричне машине које </a:t>
            </a:r>
            <a:r>
              <a:rPr lang="ru-RU" dirty="0" smtClean="0"/>
              <a:t>механичку енергију </a:t>
            </a:r>
            <a:r>
              <a:rPr lang="ru-RU" dirty="0" smtClean="0">
                <a:solidFill>
                  <a:srgbClr val="FF0000"/>
                </a:solidFill>
              </a:rPr>
              <a:t>претварају у </a:t>
            </a:r>
            <a:r>
              <a:rPr lang="ru-RU" dirty="0" smtClean="0"/>
              <a:t>електричну енергију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sr-Cyrl-B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Drehstrom-Synchron-Genera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667000"/>
            <a:ext cx="27940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25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>
            <a:normAutofit/>
          </a:bodyPr>
          <a:lstStyle/>
          <a:p>
            <a:r>
              <a:rPr lang="sr-Cyrl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Батерија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хемијска енергија→ електрична енергија</a:t>
            </a:r>
          </a:p>
          <a:p>
            <a:pPr>
              <a:buNone/>
            </a:pPr>
            <a:endParaRPr lang="sr-Cyrl-B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 descr="Baterij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1981200"/>
            <a:ext cx="2286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25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>
            <a:normAutofit/>
          </a:bodyPr>
          <a:lstStyle/>
          <a:p>
            <a:endParaRPr lang="sr-Cyrl-BA" dirty="0" smtClean="0"/>
          </a:p>
          <a:p>
            <a:r>
              <a:rPr lang="sr-Cyrl-C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BA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ијалица</a:t>
            </a:r>
            <a:endParaRPr lang="sr-Cyrl-BA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електрична енергија → свјетлосна енергија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sr-Cyrl-B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3" descr="sijal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3352800"/>
            <a:ext cx="165735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25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254</TotalTime>
  <Words>299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Извори, коришћење  и трансформација енергије</vt:lpstr>
      <vt:lpstr>Енергија</vt:lpstr>
      <vt:lpstr>Slide 3</vt:lpstr>
      <vt:lpstr>Slide 4</vt:lpstr>
      <vt:lpstr>Slide 5</vt:lpstr>
      <vt:lpstr>ОБНОВЉИВИ  ИЗВОРИ  ЕНЕРГИЈЕ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Osnovi analogne i digitalne tehnike</dc:title>
  <dc:creator>Korisnik</dc:creator>
  <cp:lastModifiedBy>S</cp:lastModifiedBy>
  <cp:revision>50</cp:revision>
  <dcterms:created xsi:type="dcterms:W3CDTF">2018-04-15T15:51:51Z</dcterms:created>
  <dcterms:modified xsi:type="dcterms:W3CDTF">2020-03-29T07:07:30Z</dcterms:modified>
</cp:coreProperties>
</file>