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61" r:id="rId5"/>
    <p:sldId id="262" r:id="rId6"/>
    <p:sldId id="268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40"/>
        <p:guide pos="704"/>
        <p:guide pos="7104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5/17/2020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1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1"/>
            </a:lvl1pPr>
            <a:lvl2pPr marL="609676" indent="0">
              <a:buNone/>
              <a:defRPr sz="3701"/>
            </a:lvl2pPr>
            <a:lvl3pPr marL="1219353" indent="0">
              <a:buNone/>
              <a:defRPr sz="3201"/>
            </a:lvl3pPr>
            <a:lvl4pPr marL="1829029" indent="0">
              <a:buNone/>
              <a:defRPr sz="2701"/>
            </a:lvl4pPr>
            <a:lvl5pPr marL="2438704" indent="0">
              <a:buNone/>
              <a:defRPr sz="2701"/>
            </a:lvl5pPr>
            <a:lvl6pPr marL="3048381" indent="0">
              <a:buNone/>
              <a:defRPr sz="2701"/>
            </a:lvl6pPr>
            <a:lvl7pPr marL="3658057" indent="0">
              <a:buNone/>
              <a:defRPr sz="2701"/>
            </a:lvl7pPr>
            <a:lvl8pPr marL="4267733" indent="0">
              <a:buNone/>
              <a:defRPr sz="2701"/>
            </a:lvl8pPr>
            <a:lvl9pPr marL="4877410" indent="0">
              <a:buNone/>
              <a:defRPr sz="2701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9353" rtl="0" eaLnBrk="1" latinLnBrk="0" hangingPunct="1">
        <a:lnSpc>
          <a:spcPct val="85000"/>
        </a:lnSpc>
        <a:spcBef>
          <a:spcPct val="0"/>
        </a:spcBef>
        <a:buNone/>
        <a:tabLst/>
        <a:defRPr sz="44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838" indent="-304838" algn="l" defTabSz="1219353" rtl="0" eaLnBrk="1" latinLnBrk="0" hangingPunct="1">
        <a:lnSpc>
          <a:spcPct val="95000"/>
        </a:lnSpc>
        <a:spcBef>
          <a:spcPts val="1867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73161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5838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58515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1193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547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225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5154" indent="0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СА МНОЖЕЊЕМ И ДИЈЕЉЕЊЕМ</a:t>
            </a:r>
            <a:endParaRPr lang="en-US" sz="4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(двије или три операције)</a:t>
            </a:r>
            <a:endParaRPr lang="en-US" sz="3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је знати при рачунању са двије операције:</a:t>
            </a:r>
            <a:endParaRPr lang="en-US" sz="4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 са сабирањем и множењем или са одузимањем 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множењем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у изразу без заграда имамо сабирање и множење или одузимање и множење, онда увијек прво радимо множење.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 + 24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3 = 123 + 72 = 195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123 – 24  3 = 123 – 72 = 51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 са сабирањем 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дијељењем или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одузимањем 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дијељењем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у изразу без заграда имамо сабирање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 или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одузимање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увијек прво радимо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дијељење.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 + 848 : 4 = 526 + 212 = 738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 – 848 : 4 = 526 – 212 = 314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556304"/>
            <a:ext cx="10160000" cy="4616610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израз без заграда, најприје радимо множење или дијељење, а затим сабирање и одузимање. Другачији редослијед операција мора бити назначен заградама.</a:t>
            </a:r>
          </a:p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2 + 8 : 4 = 72 +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74</a:t>
            </a:r>
          </a:p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(36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+ 8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=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(72 + 8) : 4 =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80 : 4 = 20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(2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 : 4) = 36 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(2 + 2)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36  4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144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(2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+ 8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= 36  10 : 4 = 360 : 4 = 90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75327"/>
            <a:ext cx="10160000" cy="1397364"/>
          </a:xfrm>
        </p:spPr>
        <p:txBody>
          <a:bodyPr>
            <a:normAutofit/>
          </a:bodyPr>
          <a:lstStyle/>
          <a:p>
            <a:r>
              <a:rPr lang="sr-Cyrl-RS" sz="4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је знати при рачунању са три операције:</a:t>
            </a:r>
            <a:endParaRPr lang="en-US" sz="4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75903"/>
            <a:ext cx="10160000" cy="636654"/>
          </a:xfrm>
        </p:spPr>
        <p:txBody>
          <a:bodyPr>
            <a:normAutofit/>
          </a:bodyPr>
          <a:lstStyle/>
          <a:p>
            <a:r>
              <a:rPr lang="sr-Cyrl-RS" sz="36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из уџбеника (127. стр</a:t>
            </a:r>
            <a:r>
              <a:rPr lang="bs-Latn-BA" sz="36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36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на):</a:t>
            </a:r>
            <a:endParaRPr lang="en-US" sz="36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20" y="1147412"/>
            <a:ext cx="10659960" cy="482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задатак:</a:t>
            </a:r>
          </a:p>
          <a:p>
            <a:pPr marL="0" indent="0" algn="just">
              <a:buNone/>
            </a:pPr>
            <a:r>
              <a:rPr lang="sr-Cyrl-R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пијацу је првог дана довезено 348 </a:t>
            </a:r>
            <a:r>
              <a:rPr lang="bs-Latn-BA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sr-Cyrl-R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јабука, другог дана 96 </a:t>
            </a:r>
            <a:r>
              <a:rPr lang="bs-Latn-BA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sr-Cyrl-R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више, а трећег дана 4 пута мање него другог дана. Колико је килограма јабука било довезено првог и трећег дана заједно?</a:t>
            </a:r>
          </a:p>
          <a:p>
            <a:pPr marL="0" indent="0" algn="just">
              <a:buNone/>
            </a:pPr>
            <a:r>
              <a:rPr lang="sr-Cyrl-RS" sz="2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  <a:r>
              <a:rPr lang="bs-Latn-BA" sz="2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(348 + 96) : 4 = 348 + 444 : 4 = 348 + 111 = 459</a:t>
            </a:r>
          </a:p>
          <a:p>
            <a:pPr marL="0" indent="0" algn="just">
              <a:buNone/>
            </a:pPr>
            <a:r>
              <a:rPr lang="sr-Cyrl-R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Првог и трећег дана заједно је било довезено 459 </a:t>
            </a:r>
            <a:r>
              <a:rPr lang="bs-Latn-BA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sr-Cyrl-R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јабука.</a:t>
            </a:r>
          </a:p>
          <a:p>
            <a:pPr marL="0" indent="0" algn="just">
              <a:buNone/>
            </a:pPr>
            <a:endParaRPr lang="sr-Cyrl-R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2" y="4293321"/>
            <a:ext cx="3625008" cy="222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764010"/>
            <a:ext cx="10160000" cy="5408905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задатак: 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5 једнаких пакета има 375 свезака. Колико свезака има у 9 таквих пакета?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(375 : 5)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9 = 75  9 = 675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 9 таквих пакета има 675 свезака.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97988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547930"/>
            <a:ext cx="10160000" cy="5624985"/>
          </a:xfrm>
        </p:spPr>
        <p:txBody>
          <a:bodyPr/>
          <a:lstStyle/>
          <a:p>
            <a:pPr marL="0" indent="0">
              <a:buNone/>
            </a:pP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задатак: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 за 1 дан попије 140 литара воде. Колико ће литара воде попити 3 слона за 2 дана?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140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s-Latn-B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2 = 420 </a:t>
            </a:r>
            <a:r>
              <a:rPr lang="bs-Latn-B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 2 = 840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s-Latn-B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</a:p>
          <a:p>
            <a:pPr marL="0" indent="0">
              <a:buNone/>
            </a:pPr>
            <a:endParaRPr lang="bs-Latn-BA" i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Три слона ће за 2 дана попити 840 </a:t>
            </a:r>
            <a:r>
              <a:rPr lang="bs-Latn-B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воде.</a:t>
            </a:r>
            <a:endParaRPr lang="bs-Latn-BA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11" y="1993749"/>
            <a:ext cx="4097189" cy="27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  <a:endParaRPr lang="en-US" sz="36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Математици на 127. стр. урадити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167</TotalTime>
  <Words>441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Symbol</vt:lpstr>
      <vt:lpstr>Times New Roman</vt:lpstr>
      <vt:lpstr>Welcome back to school presentation</vt:lpstr>
      <vt:lpstr>ЗАДАЦИ СА МНОЖЕЊЕМ И ДИЈЕЉЕЊЕМ</vt:lpstr>
      <vt:lpstr>Важно је знати при рачунању са двије операције:</vt:lpstr>
      <vt:lpstr>PowerPoint Presentation</vt:lpstr>
      <vt:lpstr>Важно је знати при рачунању са три операције:</vt:lpstr>
      <vt:lpstr>Задаци из уџбеника (127. стрaна):</vt:lpstr>
      <vt:lpstr>PowerPoint Presentation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ЗАДАЦИ СА МНОЖЕЊЕМ И ДИЈЕЉЕЊЕМ</dc:title>
  <dc:creator>Laptop</dc:creator>
  <cp:lastModifiedBy>marina_uciteljica@yahoo.com</cp:lastModifiedBy>
  <cp:revision>19</cp:revision>
  <dcterms:created xsi:type="dcterms:W3CDTF">2020-05-15T21:36:50Z</dcterms:created>
  <dcterms:modified xsi:type="dcterms:W3CDTF">2020-05-17T21:05:13Z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