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7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0000"/>
    <a:srgbClr val="7CA69D"/>
    <a:srgbClr val="C6D8D4"/>
    <a:srgbClr val="C1D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 autoAdjust="0"/>
  </p:normalViewPr>
  <p:slideViewPr>
    <p:cSldViewPr>
      <p:cViewPr varScale="1">
        <p:scale>
          <a:sx n="71" d="100"/>
          <a:sy n="71" d="100"/>
        </p:scale>
        <p:origin x="41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FAFFF-6A94-476C-9A35-C2F146420C2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35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E6060-B03C-452B-822F-03D00A5798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5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33385-14B3-47E1-A3C7-23A7BDE689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5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2C587-6BE9-4583-8455-657265BD01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36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79F2B-DF32-45D5-B0EC-2FEF8E285D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12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8C03C-C204-4060-A809-E27364962E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52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316D9-68BA-4C02-8F03-264312901D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09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B8253-E093-41D6-B00C-91093ABF87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47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5D390-A8CD-4405-B702-493F242531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33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5F90D-78DE-46F3-9C90-DBB2412C68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3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EFFC9D-E180-4E98-86EE-16FD1ED0E0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82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E1460D-0E29-48FF-AC6B-CC4814AAFC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19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35188" y="1404939"/>
            <a:ext cx="8713787" cy="2592387"/>
          </a:xfrm>
        </p:spPr>
        <p:txBody>
          <a:bodyPr/>
          <a:lstStyle/>
          <a:p>
            <a:pPr eaLnBrk="1" hangingPunct="1"/>
            <a:r>
              <a:rPr lang="sr-Cyrl-BA" alt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Краљевина </a:t>
            </a:r>
            <a:r>
              <a:rPr lang="sr-Cyrl-BA" alt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Југославија</a:t>
            </a:r>
            <a:br>
              <a:rPr lang="sr-Cyrl-BA" alt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alt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у </a:t>
            </a:r>
            <a:r>
              <a:rPr lang="sr-Latn-BA" alt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sr-Cyrl-BA" alt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свјетском рату</a:t>
            </a:r>
            <a:endParaRPr lang="en-US" alt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623392" y="404664"/>
            <a:ext cx="3816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>
                <a:solidFill>
                  <a:schemeClr val="bg1"/>
                </a:solidFill>
              </a:rPr>
              <a:t>Познавање друштва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5087939" y="3997326"/>
            <a:ext cx="2808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>
                <a:solidFill>
                  <a:schemeClr val="bg1"/>
                </a:solidFill>
              </a:rPr>
              <a:t>утврђивање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12000656" cy="736123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sr-Cyrl-BA" altLang="en-US" sz="2800" b="1" dirty="0">
                <a:solidFill>
                  <a:schemeClr val="bg1"/>
                </a:solidFill>
              </a:rPr>
              <a:t> 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                  </a:t>
            </a:r>
            <a:r>
              <a:rPr lang="sr-Cyrl-BA" altLang="en-US" sz="2800" u="sng" dirty="0" smtClean="0">
                <a:solidFill>
                  <a:schemeClr val="bg1"/>
                </a:solidFill>
              </a:rPr>
              <a:t> </a:t>
            </a:r>
            <a:r>
              <a:rPr lang="sr-Cyrl-BA" altLang="en-US" sz="2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Напад на Краљевину </a:t>
            </a:r>
            <a:r>
              <a:rPr lang="sr-Cyrl-BA" altLang="en-US" sz="2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Југославију (6. април 1941</a:t>
            </a:r>
            <a:r>
              <a:rPr lang="sr-Cyrl-BA" altLang="en-US" sz="2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Latn-BA" altLang="en-US" sz="2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r>
              <a:rPr lang="sr-Cyrl-BA" altLang="en-US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ине</a:t>
            </a:r>
            <a:r>
              <a:rPr lang="sr-Cyrl-BA" altLang="en-US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r-Cyrl-BA" altLang="en-US" sz="28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sr-Cyrl-BA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sr-Cyrl-BA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Влада Краљевине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Југославије</a:t>
            </a:r>
          </a:p>
          <a:p>
            <a:pPr marL="0" indent="0" eaLnBrk="1" hangingPunct="1">
              <a:buNone/>
              <a:defRPr/>
            </a:pPr>
            <a:r>
              <a:rPr lang="sr-Cyrl-BA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приступа Тројном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савезу</a:t>
            </a:r>
            <a:r>
              <a:rPr lang="sr-Cyrl-BA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sr-Cyrl-BA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Протести у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Београду</a:t>
            </a:r>
          </a:p>
          <a:p>
            <a:pPr marL="0" indent="0" eaLnBrk="1" hangingPunct="1">
              <a:buNone/>
              <a:defRPr/>
            </a:pPr>
            <a:r>
              <a:rPr lang="sr-Cyrl-BA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27.3.1941.</a:t>
            </a:r>
            <a:r>
              <a:rPr lang="sr-Latn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године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пад Владе;</a:t>
            </a:r>
            <a:endParaRPr lang="sr-Cyrl-BA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омбардовање Београда;</a:t>
            </a:r>
            <a:endParaRPr lang="sr-Cyrl-BA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Њемачка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мађарска, 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бугарска и италијанска  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војска са свих страна 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нападају Краљевину 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Југославију.</a:t>
            </a:r>
            <a:endParaRPr lang="sr-Latn-BA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960" y="2060848"/>
            <a:ext cx="6774137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3352" y="0"/>
            <a:ext cx="11521280" cy="67421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</a:rPr>
              <a:t> 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априла 1941. године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потписана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капитулација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Краљевине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Југославије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- 300 000 официра и војника је заробљено и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одведено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њемачке логоре.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едужно становништво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мучено, убијано, 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одвођено на присилан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 </a:t>
            </a:r>
            <a:r>
              <a:rPr lang="sr-Cyrl-BA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Њемачку.</a:t>
            </a:r>
          </a:p>
          <a:p>
            <a:pPr marL="0" indent="0" eaLnBrk="1" hangingPunct="1">
              <a:buNone/>
              <a:defRPr/>
            </a:pPr>
            <a:endParaRPr lang="hr-HR" altLang="en-US" sz="28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altLang="en-US" sz="4000" u="sng" dirty="0"/>
          </a:p>
        </p:txBody>
      </p:sp>
      <p:pic>
        <p:nvPicPr>
          <p:cNvPr id="1026" name="Picture 2" descr="НЕ ЗАБОРАВИМО ГЕНОЦИД НАД СРБИМА И ЈЕВРЕЈИМА У СРЕЗУ ВЛАСЕНИЦА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39"/>
          <a:stretch/>
        </p:blipFill>
        <p:spPr bwMode="auto">
          <a:xfrm>
            <a:off x="4799856" y="2333022"/>
            <a:ext cx="7392144" cy="412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96975"/>
          </a:xfrm>
        </p:spPr>
        <p:txBody>
          <a:bodyPr/>
          <a:lstStyle/>
          <a:p>
            <a:pPr eaLnBrk="1" hangingPunct="1"/>
            <a:r>
              <a:rPr lang="hr-HR" altLang="en-US" dirty="0" smtClean="0"/>
              <a:t> </a:t>
            </a:r>
            <a:endParaRPr lang="en-US" altLang="en-US" dirty="0" smtClean="0"/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263352" y="260648"/>
            <a:ext cx="1159328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b="1" dirty="0">
                <a:solidFill>
                  <a:schemeClr val="bg1"/>
                </a:solidFill>
              </a:rPr>
              <a:t>   </a:t>
            </a:r>
            <a:r>
              <a:rPr lang="sr-Cyrl-BA" altLang="en-US" sz="2800" u="sng" dirty="0">
                <a:solidFill>
                  <a:schemeClr val="bg1"/>
                </a:solidFill>
              </a:rPr>
              <a:t>Подјела Краљевине Југославије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r-Cyrl-BA" altLang="en-US" sz="2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>
                <a:solidFill>
                  <a:schemeClr val="bg1"/>
                </a:solidFill>
              </a:rPr>
              <a:t> - Њемачка, Мађарска, Бугарска и Италиј</a:t>
            </a:r>
            <a:r>
              <a:rPr lang="en-US" altLang="en-US" sz="2800" dirty="0">
                <a:solidFill>
                  <a:schemeClr val="bg1"/>
                </a:solidFill>
              </a:rPr>
              <a:t>a</a:t>
            </a:r>
            <a:r>
              <a:rPr lang="sr-Cyrl-BA" altLang="en-US" sz="2800" dirty="0">
                <a:solidFill>
                  <a:schemeClr val="bg1"/>
                </a:solidFill>
              </a:rPr>
              <a:t> су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окупирале </a:t>
            </a:r>
            <a:r>
              <a:rPr lang="sr-Cyrl-BA" altLang="en-US" sz="2800" dirty="0">
                <a:solidFill>
                  <a:schemeClr val="bg1"/>
                </a:solidFill>
              </a:rPr>
              <a:t>граничне дијелове територије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Краљевине </a:t>
            </a:r>
            <a:r>
              <a:rPr lang="sr-Cyrl-BA" altLang="en-US" sz="2800" dirty="0">
                <a:solidFill>
                  <a:schemeClr val="bg1"/>
                </a:solidFill>
              </a:rPr>
              <a:t>Југославије.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r-Cyrl-BA" altLang="en-US" sz="2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>
                <a:solidFill>
                  <a:schemeClr val="bg1"/>
                </a:solidFill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- Створена је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 smtClean="0">
                <a:solidFill>
                  <a:schemeClr val="bg1"/>
                </a:solidFill>
              </a:rPr>
              <a:t> Независна  Држава Хрватска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 smtClean="0">
                <a:solidFill>
                  <a:schemeClr val="bg1"/>
                </a:solidFill>
              </a:rPr>
              <a:t> (НДХ) која </a:t>
            </a:r>
            <a:r>
              <a:rPr lang="sr-Cyrl-BA" altLang="en-US" sz="2800" dirty="0">
                <a:solidFill>
                  <a:schemeClr val="bg1"/>
                </a:solidFill>
              </a:rPr>
              <a:t>је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заузимала </a:t>
            </a:r>
            <a:r>
              <a:rPr lang="sr-Cyrl-BA" altLang="en-US" sz="2800" dirty="0">
                <a:solidFill>
                  <a:schemeClr val="bg1"/>
                </a:solidFill>
              </a:rPr>
              <a:t>БиХ,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dirty="0">
                <a:solidFill>
                  <a:schemeClr val="bg1"/>
                </a:solidFill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дијелове </a:t>
            </a:r>
            <a:r>
              <a:rPr lang="sr-Cyrl-BA" altLang="en-US" sz="2800" dirty="0">
                <a:solidFill>
                  <a:schemeClr val="bg1"/>
                </a:solidFill>
              </a:rPr>
              <a:t>Хрватске и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Срем</a:t>
            </a:r>
            <a:r>
              <a:rPr lang="sr-Cyrl-BA" altLang="en-US" sz="2800" dirty="0">
                <a:solidFill>
                  <a:schemeClr val="bg1"/>
                </a:solidFill>
              </a:rPr>
              <a:t>.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44" y="2132856"/>
            <a:ext cx="5703036" cy="4581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5360" y="-7938"/>
            <a:ext cx="5256584" cy="686593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endParaRPr lang="hr-HR" altLang="en-US" sz="3600" dirty="0"/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</a:rPr>
              <a:t>     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          </a:t>
            </a:r>
            <a:r>
              <a:rPr lang="sr-Cyrl-BA" altLang="en-US" sz="2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Покрети </a:t>
            </a:r>
            <a:r>
              <a:rPr lang="sr-Cyrl-BA" altLang="en-US" sz="2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отпора</a:t>
            </a:r>
            <a:r>
              <a:rPr lang="hr-HR" altLang="en-US" sz="2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BA" altLang="en-US" sz="2800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sr-Cyrl-BA" altLang="en-US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sr-Cyrl-BA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Терор и насиље окупатора натјерали су народ да бјежи у шуме и збјегове.</a:t>
            </a:r>
          </a:p>
          <a:p>
            <a:pPr marL="0" indent="0" eaLnBrk="1" hangingPunct="1">
              <a:buNone/>
              <a:defRPr/>
            </a:pP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Формирају се покрети отпора непријатељу: </a:t>
            </a:r>
            <a:endParaRPr lang="sr-Cyrl-BA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  <a:defRPr/>
            </a:pPr>
            <a:r>
              <a:rPr lang="sr-Cyrl-BA" altLang="en-US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Четнички </a:t>
            </a:r>
            <a:r>
              <a:rPr lang="sr-Cyrl-BA" altLang="en-US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покрет</a:t>
            </a:r>
            <a:r>
              <a:rPr lang="sr-Cyrl-BA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челу са Драгољубом Дражом </a:t>
            </a:r>
            <a:r>
              <a:rPr lang="sr-Cyrl-BA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ихајловићем;</a:t>
            </a:r>
          </a:p>
          <a:p>
            <a:pPr>
              <a:buFontTx/>
              <a:buChar char="-"/>
              <a:defRPr/>
            </a:pPr>
            <a:r>
              <a:rPr lang="sr-Cyrl-BA" altLang="en-US" sz="2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Партизански покрет</a:t>
            </a:r>
            <a:r>
              <a:rPr lang="sr-Cyrl-BA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челу са Јосипом Брозом Титом.</a:t>
            </a:r>
            <a:endParaRPr lang="sr-Cyrl-BA" altLang="en-US" sz="28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</a:rPr>
              <a:t>  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sr-Cyrl-BA" altLang="en-US" sz="2800" dirty="0">
                <a:solidFill>
                  <a:schemeClr val="bg1"/>
                </a:solidFill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                        </a:t>
            </a:r>
            <a:r>
              <a:rPr lang="en-US" altLang="en-US" sz="2800" dirty="0" smtClean="0">
                <a:solidFill>
                  <a:schemeClr val="bg1"/>
                </a:solidFill>
              </a:rPr>
              <a:t> 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 </a:t>
            </a:r>
            <a:endParaRPr lang="sr-Cyrl-BA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sr-Cyrl-BA" altLang="en-US" sz="2800" dirty="0">
                <a:solidFill>
                  <a:schemeClr val="bg1"/>
                </a:solidFill>
              </a:rPr>
              <a:t>   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9" t="18013" r="2912" b="3933"/>
          <a:stretch/>
        </p:blipFill>
        <p:spPr>
          <a:xfrm>
            <a:off x="5519936" y="1325363"/>
            <a:ext cx="6660108" cy="4223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91344" y="1052736"/>
            <a:ext cx="1159328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2800" u="sng" dirty="0">
                <a:solidFill>
                  <a:schemeClr val="bg1"/>
                </a:solidFill>
              </a:rPr>
              <a:t>Задатак за самосталан рад:</a:t>
            </a:r>
            <a:endParaRPr lang="sr-Latn-BA" altLang="en-US" sz="2800" u="sng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r-Latn-BA" altLang="en-US" sz="2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sr-Cyrl-BA" altLang="en-US" sz="2800" dirty="0">
                <a:solidFill>
                  <a:schemeClr val="bg1"/>
                </a:solidFill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1. Које земље су учествовале у нападу на Краљевину Југославију?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sr-Cyrl-BA" altLang="en-US" sz="2800" dirty="0" smtClean="0">
                <a:solidFill>
                  <a:schemeClr val="bg1"/>
                </a:solidFill>
              </a:rPr>
              <a:t> 2. Који </a:t>
            </a:r>
            <a:r>
              <a:rPr lang="sr-Cyrl-BA" altLang="en-US" sz="2800" dirty="0">
                <a:solidFill>
                  <a:schemeClr val="bg1"/>
                </a:solidFill>
              </a:rPr>
              <a:t>су узроци капитулације Краљевине Југославије?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sr-Cyrl-BA" altLang="en-US" sz="2800" dirty="0">
                <a:solidFill>
                  <a:schemeClr val="bg1"/>
                </a:solidFill>
              </a:rPr>
              <a:t> 3</a:t>
            </a:r>
            <a:r>
              <a:rPr lang="sr-Cyrl-BA" altLang="en-US" sz="2800" dirty="0" smtClean="0">
                <a:solidFill>
                  <a:schemeClr val="bg1"/>
                </a:solidFill>
              </a:rPr>
              <a:t>. </a:t>
            </a:r>
            <a:r>
              <a:rPr lang="sr-Cyrl-BA" altLang="en-US" sz="2800" dirty="0">
                <a:solidFill>
                  <a:schemeClr val="bg1"/>
                </a:solidFill>
              </a:rPr>
              <a:t>Које облике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терора над становништвом </a:t>
            </a:r>
            <a:r>
              <a:rPr lang="sr-Cyrl-BA" altLang="en-US" sz="2800" dirty="0" smtClean="0">
                <a:solidFill>
                  <a:schemeClr val="bg1"/>
                </a:solidFill>
              </a:rPr>
              <a:t>је </a:t>
            </a:r>
            <a:r>
              <a:rPr lang="sr-Cyrl-BA" altLang="en-US" sz="2800" dirty="0">
                <a:solidFill>
                  <a:schemeClr val="bg1"/>
                </a:solidFill>
              </a:rPr>
              <a:t>користио непријатељ?</a:t>
            </a:r>
          </a:p>
          <a:p>
            <a:pPr eaLnBrk="1" hangingPunct="1">
              <a:spcBef>
                <a:spcPct val="0"/>
              </a:spcBef>
              <a:buNone/>
            </a:pPr>
            <a:endParaRPr lang="sr-Cyrl-BA" altLang="en-US" sz="2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sr-Cyrl-BA" altLang="en-US" sz="28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</TotalTime>
  <Words>245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Default Design</vt:lpstr>
      <vt:lpstr>Краљевина Југославија     у II свјетском рату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Drugi svjetski rat</dc:title>
  <dc:creator>user</dc:creator>
  <cp:lastModifiedBy>EC</cp:lastModifiedBy>
  <cp:revision>45</cp:revision>
  <dcterms:created xsi:type="dcterms:W3CDTF">2008-04-13T20:06:05Z</dcterms:created>
  <dcterms:modified xsi:type="dcterms:W3CDTF">2020-04-06T10:34:31Z</dcterms:modified>
</cp:coreProperties>
</file>