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1" r:id="rId2"/>
  </p:sldMasterIdLst>
  <p:sldIdLst>
    <p:sldId id="262" r:id="rId3"/>
    <p:sldId id="268" r:id="rId4"/>
    <p:sldId id="270" r:id="rId5"/>
    <p:sldId id="271" r:id="rId6"/>
    <p:sldId id="272" r:id="rId7"/>
    <p:sldId id="273" r:id="rId8"/>
    <p:sldId id="274" r:id="rId9"/>
    <p:sldId id="27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lena" initials="J" lastIdx="1" clrIdx="0">
    <p:extLst>
      <p:ext uri="{19B8F6BF-5375-455C-9EA6-DF929625EA0E}">
        <p15:presenceInfo xmlns="" xmlns:p15="http://schemas.microsoft.com/office/powerpoint/2012/main" userId="Jel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80" autoAdjust="0"/>
    <p:restoredTop sz="86458" autoAdjust="0"/>
  </p:normalViewPr>
  <p:slideViewPr>
    <p:cSldViewPr snapToGrid="0">
      <p:cViewPr>
        <p:scale>
          <a:sx n="68" d="100"/>
          <a:sy n="68" d="100"/>
        </p:scale>
        <p:origin x="-564" y="-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2990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199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6333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5955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1507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5823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384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7711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9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392138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6189476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42852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42852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78314633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2852534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776851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4888564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2470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506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transition spd="slow">
    <p:randomBar dir="vert"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423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95" y="1370114"/>
            <a:ext cx="5092906" cy="1574808"/>
          </a:xfrm>
        </p:spPr>
        <p:txBody>
          <a:bodyPr>
            <a:normAutofit/>
          </a:bodyPr>
          <a:lstStyle/>
          <a:p>
            <a:r>
              <a:rPr lang="sr-Latn-R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sr-Cyrl-BA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Једначине </a:t>
            </a:r>
            <a:r>
              <a:rPr lang="sr-Latn-R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23" r="1623"/>
          <a:stretch>
            <a:fillRect/>
          </a:stretch>
        </p:blipFill>
        <p:spPr>
          <a:xfrm>
            <a:off x="6216015" y="1114864"/>
            <a:ext cx="4483100" cy="50133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4408" y="3657600"/>
            <a:ext cx="5084979" cy="1371600"/>
          </a:xfrm>
        </p:spPr>
        <p:txBody>
          <a:bodyPr>
            <a:normAutofit/>
          </a:bodyPr>
          <a:lstStyle/>
          <a:p>
            <a:pPr algn="ctr"/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Одређивање непознатог дјељеника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7222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224549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b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sr-Cyrl-B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новчанику сам имала нешто новца.</a:t>
            </a:r>
            <a:r>
              <a:rPr lang="sr-Latn-R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7"/>
            <a:ext cx="1728608" cy="1905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37" y="4442044"/>
            <a:ext cx="1728608" cy="19085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91982" y="3026736"/>
            <a:ext cx="68415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Кад сам купила цвијеће остало ми је 10 КМ. То је </a:t>
            </a:r>
            <a:r>
              <a:rPr lang="sr-Latn-RS" sz="2400" b="1" kern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sr-Cyrl-BA" sz="2400" b="1" kern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пута мање</a:t>
            </a:r>
            <a:r>
              <a:rPr lang="sr-Latn-R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новца него што сам имала прије куповине цвијећа.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438335"/>
            <a:ext cx="1713234" cy="19233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91982" y="5007892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Погодите колико сам имала новца у новчанику прије</a:t>
            </a:r>
            <a:r>
              <a:rPr kumimoji="0" lang="sr-Cyrl-BA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куповине цвијећа?</a:t>
            </a:r>
            <a:r>
              <a:rPr kumimoji="0" lang="sr-Latn-R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kumimoji="0" lang="sr-Latn-R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8706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5999597"/>
          </a:xfrm>
        </p:spPr>
        <p:txBody>
          <a:bodyPr/>
          <a:lstStyle/>
          <a:p>
            <a:r>
              <a:rPr lang="sr-Latn-R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r>
              <a:rPr lang="sr-Cyrl-BA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НЕПОЗНАТИ ДЈЕЉЕНИК</a:t>
            </a:r>
            <a:r>
              <a:rPr lang="sr-Latn-R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Latn-R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r>
              <a:rPr lang="sr-Latn-R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5  = 10                        </a:t>
            </a:r>
            <a:r>
              <a:rPr lang="sr-Latn-R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</a:t>
            </a:r>
            <a:br>
              <a:rPr lang="sr-Latn-R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4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054" y="452717"/>
            <a:ext cx="1227095" cy="12300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43" y="1830757"/>
            <a:ext cx="1227706" cy="1230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7149" y="2032167"/>
            <a:ext cx="2591025" cy="1176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694" y="3225525"/>
            <a:ext cx="1246455" cy="1213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7149" y="3373528"/>
            <a:ext cx="1774090" cy="1176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693" y="4603788"/>
            <a:ext cx="2122219" cy="2108553"/>
          </a:xfrm>
          <a:prstGeom prst="rect">
            <a:avLst/>
          </a:prstGeom>
        </p:spPr>
      </p:pic>
      <p:sp>
        <p:nvSpPr>
          <p:cNvPr id="14" name="Curved Right Arrow 13"/>
          <p:cNvSpPr/>
          <p:nvPr/>
        </p:nvSpPr>
        <p:spPr>
          <a:xfrm flipV="1">
            <a:off x="867996" y="514416"/>
            <a:ext cx="1918952" cy="5821743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8472" y="5069749"/>
            <a:ext cx="3359187" cy="11766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60654" y="6302326"/>
            <a:ext cx="161778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  <a:latin typeface="Arial Black" pitchFamily="34" charset="0"/>
              </a:rPr>
              <a:t>ПРОВЈЕРА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1989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46" y="1006553"/>
            <a:ext cx="4347857" cy="1447800"/>
          </a:xfrm>
        </p:spPr>
        <p:txBody>
          <a:bodyPr/>
          <a:lstStyle/>
          <a:p>
            <a:r>
              <a:rPr lang="sr-Cyrl-BA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НЕПОЗНАТИ ДЈЕЉЕНИК</a:t>
            </a:r>
            <a:endParaRPr lang="en-US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68" y="1006553"/>
            <a:ext cx="5013247" cy="501324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446" y="2454353"/>
            <a:ext cx="3401064" cy="2895599"/>
          </a:xfrm>
        </p:spPr>
        <p:txBody>
          <a:bodyPr>
            <a:noAutofit/>
          </a:bodyPr>
          <a:lstStyle/>
          <a:p>
            <a:pPr algn="ctr">
              <a:lnSpc>
                <a:spcPct val="250000"/>
              </a:lnSpc>
            </a:pPr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Израчунавамо тако што количник помножимо дјелиоцем.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1130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26076"/>
          </a:xfrm>
        </p:spPr>
        <p:txBody>
          <a:bodyPr/>
          <a:lstStyle/>
          <a:p>
            <a:r>
              <a:rPr lang="sr-Latn-R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</a:t>
            </a:r>
            <a:r>
              <a:rPr lang="sr-Cyrl-BA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Задаци за вјежбу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34" y="1120462"/>
            <a:ext cx="4971617" cy="1360800"/>
          </a:xfrm>
        </p:spPr>
        <p:txBody>
          <a:bodyPr/>
          <a:lstStyle/>
          <a:p>
            <a:pPr lvl="0">
              <a:buClr>
                <a:srgbClr val="242852">
                  <a:lumMod val="40000"/>
                  <a:lumOff val="60000"/>
                </a:srgbClr>
              </a:buClr>
            </a:pPr>
            <a:endParaRPr lang="sr-Latn-RS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5915" y="2514600"/>
            <a:ext cx="4489945" cy="3741738"/>
          </a:xfrm>
        </p:spPr>
        <p:txBody>
          <a:bodyPr>
            <a:normAutofit/>
          </a:bodyPr>
          <a:lstStyle/>
          <a:p>
            <a:pPr marL="0" lvl="0" indent="0">
              <a:buClr>
                <a:srgbClr val="242852">
                  <a:lumMod val="40000"/>
                  <a:lumOff val="60000"/>
                </a:srgbClr>
              </a:buClr>
              <a:buNone/>
            </a:pPr>
            <a:r>
              <a:rPr lang="sr-Latn-R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0" lvl="0" indent="0">
              <a:buClr>
                <a:srgbClr val="242852">
                  <a:lumMod val="40000"/>
                  <a:lumOff val="60000"/>
                </a:srgbClr>
              </a:buClr>
              <a:buNone/>
            </a:pPr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r-Latn-R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r-Latn-R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= 4</a:t>
            </a:r>
          </a:p>
          <a:p>
            <a:pPr marL="0" lvl="0" indent="0">
              <a:buClr>
                <a:srgbClr val="242852">
                  <a:lumMod val="40000"/>
                  <a:lumOff val="60000"/>
                </a:srgbClr>
              </a:buClr>
              <a:buNone/>
            </a:pPr>
            <a:r>
              <a:rPr lang="sr-Latn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r-Latn-R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 · 9</a:t>
            </a:r>
          </a:p>
          <a:p>
            <a:pPr marL="0" lvl="0" indent="0">
              <a:buClr>
                <a:srgbClr val="242852">
                  <a:lumMod val="40000"/>
                  <a:lumOff val="60000"/>
                </a:srgbClr>
              </a:buClr>
              <a:buNone/>
            </a:pPr>
            <a:r>
              <a:rPr lang="sr-Latn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r-Latn-R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r-Latn-R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  <a:p>
            <a:pPr marL="0" lvl="0" indent="0">
              <a:buClr>
                <a:srgbClr val="242852">
                  <a:lumMod val="40000"/>
                  <a:lumOff val="60000"/>
                </a:srgbClr>
              </a:buClr>
              <a:buNone/>
            </a:pPr>
            <a:r>
              <a:rPr lang="sr-Cyrl-BA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sr-Latn-R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36 </a:t>
            </a:r>
            <a:r>
              <a:rPr lang="sr-Latn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= 4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839563"/>
            <a:ext cx="6950157" cy="1493948"/>
          </a:xfrm>
        </p:spPr>
        <p:txBody>
          <a:bodyPr/>
          <a:lstStyle/>
          <a:p>
            <a:pPr lvl="0">
              <a:buClr>
                <a:srgbClr val="242852">
                  <a:lumMod val="40000"/>
                  <a:lumOff val="60000"/>
                </a:srgbClr>
              </a:buClr>
            </a:pPr>
            <a:endParaRPr lang="sr-Latn-R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42852">
                  <a:lumMod val="40000"/>
                  <a:lumOff val="60000"/>
                </a:srgbClr>
              </a:buClr>
            </a:pPr>
            <a:endParaRPr lang="sr-Latn-R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42852">
                  <a:lumMod val="40000"/>
                  <a:lumOff val="60000"/>
                </a:srgbClr>
              </a:buClr>
            </a:pPr>
            <a:endParaRPr lang="sr-Latn-R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42852">
                  <a:lumMod val="40000"/>
                  <a:lumOff val="60000"/>
                </a:srgbClr>
              </a:buClr>
            </a:pPr>
            <a:endParaRPr lang="sr-Latn-R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42852">
                  <a:lumMod val="40000"/>
                  <a:lumOff val="60000"/>
                </a:srgbClr>
              </a:buClr>
            </a:pPr>
            <a:endParaRPr lang="sr-Latn-R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42852">
                  <a:lumMod val="40000"/>
                  <a:lumOff val="60000"/>
                </a:srgbClr>
              </a:buClr>
            </a:pPr>
            <a:endParaRPr lang="sr-Latn-R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42852">
                  <a:lumMod val="40000"/>
                  <a:lumOff val="60000"/>
                </a:srgbClr>
              </a:buClr>
            </a:pPr>
            <a:endParaRPr lang="sr-Latn-R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42852">
                  <a:lumMod val="40000"/>
                  <a:lumOff val="60000"/>
                </a:srgbClr>
              </a:buClr>
            </a:pPr>
            <a:endParaRPr lang="sr-Latn-R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42852">
                  <a:lumMod val="40000"/>
                  <a:lumOff val="60000"/>
                </a:srgbClr>
              </a:buClr>
            </a:pPr>
            <a:endParaRPr lang="sr-Latn-R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42852">
                  <a:lumMod val="40000"/>
                  <a:lumOff val="60000"/>
                </a:srgbClr>
              </a:buClr>
            </a:pPr>
            <a:endParaRPr lang="sr-Latn-R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42852">
                  <a:lumMod val="40000"/>
                  <a:lumOff val="60000"/>
                </a:srgbClr>
              </a:buClr>
            </a:pPr>
            <a:endParaRPr lang="sr-Latn-R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42852">
                  <a:lumMod val="40000"/>
                  <a:lumOff val="60000"/>
                </a:srgbClr>
              </a:buClr>
            </a:pPr>
            <a:endParaRPr lang="sr-Latn-R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42852">
                  <a:lumMod val="40000"/>
                  <a:lumOff val="60000"/>
                </a:srgbClr>
              </a:buClr>
            </a:pPr>
            <a:endParaRPr lang="sr-Latn-RS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42852">
                  <a:lumMod val="40000"/>
                  <a:lumOff val="60000"/>
                </a:srgbClr>
              </a:buClr>
            </a:pPr>
            <a:endParaRPr lang="sr-Latn-R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42852">
                  <a:lumMod val="40000"/>
                  <a:lumOff val="60000"/>
                </a:srgbClr>
              </a:buClr>
            </a:pPr>
            <a:endParaRPr lang="sr-Latn-RS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42852">
                  <a:lumMod val="40000"/>
                  <a:lumOff val="60000"/>
                </a:srgbClr>
              </a:buClr>
            </a:pPr>
            <a:endParaRPr lang="sr-Latn-R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42852">
                  <a:lumMod val="40000"/>
                  <a:lumOff val="60000"/>
                </a:srgbClr>
              </a:buClr>
            </a:pPr>
            <a:endParaRPr lang="sr-Latn-RS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42852">
                  <a:lumMod val="40000"/>
                  <a:lumOff val="60000"/>
                </a:srgbClr>
              </a:buClr>
            </a:pPr>
            <a:endParaRPr lang="sr-Latn-R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42852">
                  <a:lumMod val="40000"/>
                  <a:lumOff val="60000"/>
                </a:srgbClr>
              </a:buClr>
            </a:pPr>
            <a:endParaRPr lang="sr-Latn-RS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42852">
                  <a:lumMod val="40000"/>
                  <a:lumOff val="60000"/>
                </a:srgbClr>
              </a:buClr>
            </a:pPr>
            <a:endParaRPr lang="sr-Latn-R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42852">
                  <a:lumMod val="40000"/>
                  <a:lumOff val="60000"/>
                </a:srgbClr>
              </a:buClr>
            </a:pPr>
            <a:endParaRPr lang="sr-Latn-RS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42852">
                  <a:lumMod val="40000"/>
                  <a:lumOff val="60000"/>
                </a:srgbClr>
              </a:buClr>
            </a:pPr>
            <a:endParaRPr lang="sr-Latn-R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42852">
                  <a:lumMod val="40000"/>
                  <a:lumOff val="60000"/>
                </a:srgbClr>
              </a:buClr>
            </a:pPr>
            <a:endParaRPr lang="sr-Latn-RS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42852">
                  <a:lumMod val="40000"/>
                  <a:lumOff val="60000"/>
                </a:srgbClr>
              </a:buClr>
            </a:pPr>
            <a:endParaRPr lang="sr-Latn-R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42852">
                  <a:lumMod val="40000"/>
                  <a:lumOff val="60000"/>
                </a:srgbClr>
              </a:buClr>
            </a:pPr>
            <a:endParaRPr lang="sr-Latn-RS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42852">
                  <a:lumMod val="40000"/>
                  <a:lumOff val="60000"/>
                </a:srgbClr>
              </a:buClr>
            </a:pPr>
            <a:endParaRPr lang="sr-Latn-R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42852">
                  <a:lumMod val="40000"/>
                  <a:lumOff val="60000"/>
                </a:srgbClr>
              </a:buClr>
            </a:pPr>
            <a:endParaRPr lang="sr-Latn-RS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42852">
                  <a:lumMod val="40000"/>
                  <a:lumOff val="60000"/>
                </a:srgbClr>
              </a:buClr>
            </a:pPr>
            <a:r>
              <a:rPr lang="sr-Latn-R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Latn-R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Cyrl-BA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Који број треба подијелити са </a:t>
            </a:r>
            <a:r>
              <a:rPr lang="sr-Latn-R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sr-Cyrl-BA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се</a:t>
            </a:r>
          </a:p>
          <a:p>
            <a:pPr lvl="0">
              <a:buClr>
                <a:srgbClr val="242852">
                  <a:lumMod val="40000"/>
                  <a:lumOff val="60000"/>
                </a:srgbClr>
              </a:buClr>
            </a:pPr>
            <a:r>
              <a:rPr lang="sr-Cyrl-BA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добије 8</a:t>
            </a:r>
            <a:r>
              <a:rPr lang="sr-Latn-R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srgbClr val="335B74">
                  <a:lumMod val="40000"/>
                  <a:lumOff val="60000"/>
                </a:srgbClr>
              </a:buClr>
              <a:buNone/>
            </a:pPr>
            <a:r>
              <a:rPr lang="sr-Latn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RS" sz="24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335B74">
                  <a:lumMod val="40000"/>
                  <a:lumOff val="60000"/>
                </a:srgbClr>
              </a:buClr>
              <a:buNone/>
            </a:pPr>
            <a:r>
              <a:rPr lang="sr-Latn-R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sr-Latn-R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r-Latn-R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= 8</a:t>
            </a:r>
          </a:p>
          <a:p>
            <a:pPr marL="0" lvl="0" indent="0">
              <a:buClr>
                <a:srgbClr val="335B74">
                  <a:lumMod val="40000"/>
                  <a:lumOff val="60000"/>
                </a:srgbClr>
              </a:buClr>
              <a:buNone/>
            </a:pPr>
            <a:r>
              <a:rPr lang="sr-Latn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sr-Latn-R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r-Latn-R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r-Latn-R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 · 7</a:t>
            </a:r>
          </a:p>
          <a:p>
            <a:pPr marL="0" lvl="0" indent="0">
              <a:buClr>
                <a:srgbClr val="335B74">
                  <a:lumMod val="40000"/>
                  <a:lumOff val="60000"/>
                </a:srgbClr>
              </a:buClr>
              <a:buNone/>
            </a:pPr>
            <a:r>
              <a:rPr lang="sr-Latn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sr-Latn-R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r-Latn-R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r-Latn-R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56</a:t>
            </a:r>
          </a:p>
          <a:p>
            <a:pPr marL="0" lvl="0" indent="0">
              <a:buClr>
                <a:srgbClr val="335B74">
                  <a:lumMod val="40000"/>
                  <a:lumOff val="60000"/>
                </a:srgbClr>
              </a:buClr>
              <a:buNone/>
            </a:pPr>
            <a:r>
              <a:rPr lang="sr-Latn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r-Latn-R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r-Cyrl-BA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sr-Latn-R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56 </a:t>
            </a:r>
            <a:r>
              <a:rPr lang="sr-Latn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= </a:t>
            </a:r>
            <a:r>
              <a:rPr lang="sr-Latn-R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928" y="3054054"/>
            <a:ext cx="1538052" cy="15380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8812" y="1877402"/>
            <a:ext cx="5015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000"/>
              </a:spcBef>
              <a:buClr>
                <a:srgbClr val="242852">
                  <a:lumMod val="40000"/>
                  <a:lumOff val="60000"/>
                </a:srgbClr>
              </a:buClr>
              <a:buSzPct val="80000"/>
            </a:pPr>
            <a:r>
              <a:rPr lang="sr-Latn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sr-Cyrl-BA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Израчунај непознати дјељеник</a:t>
            </a:r>
            <a:r>
              <a:rPr lang="sr-Latn-R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04298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763817"/>
            <a:ext cx="4396338" cy="1943485"/>
          </a:xfrm>
        </p:spPr>
        <p:txBody>
          <a:bodyPr/>
          <a:lstStyle/>
          <a:p>
            <a:r>
              <a:rPr lang="sr-Latn-R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r-Latn-R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Cyrl-B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кутији су биле играчке. Када је мама подијелила играчке на четворо дјеце свако дијете је добило по 3 играчке. Колико играчака је било у кутији?</a:t>
            </a:r>
            <a:r>
              <a:rPr lang="sr-Latn-R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Clr>
                <a:srgbClr val="335B74">
                  <a:lumMod val="40000"/>
                  <a:lumOff val="60000"/>
                </a:srgbClr>
              </a:buClr>
              <a:buNone/>
            </a:pPr>
            <a:r>
              <a:rPr lang="sr-Latn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lvl="0" indent="0">
              <a:buClr>
                <a:srgbClr val="335B74">
                  <a:lumMod val="40000"/>
                  <a:lumOff val="60000"/>
                </a:srgbClr>
              </a:buClr>
              <a:buNone/>
            </a:pPr>
            <a:r>
              <a:rPr lang="sr-Latn-R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r-Latn-R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r-Latn-R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r-Latn-R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sr-Latn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r-Latn-R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sr-Latn-R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335B74">
                  <a:lumMod val="40000"/>
                  <a:lumOff val="60000"/>
                </a:srgbClr>
              </a:buClr>
              <a:buNone/>
            </a:pPr>
            <a:r>
              <a:rPr lang="sr-Latn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r-Latn-R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r-Latn-R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sr-Latn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sr-Latn-R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sr-Latn-R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335B74">
                  <a:lumMod val="40000"/>
                  <a:lumOff val="60000"/>
                </a:srgbClr>
              </a:buClr>
              <a:buNone/>
            </a:pPr>
            <a:r>
              <a:rPr lang="sr-Latn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r-Latn-R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r-Latn-R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sr-Latn-R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335B74">
                  <a:lumMod val="40000"/>
                  <a:lumOff val="60000"/>
                </a:srgbClr>
              </a:buClr>
              <a:buNone/>
            </a:pPr>
            <a:r>
              <a:rPr lang="sr-Cyrl-BA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sr-Latn-R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12 </a:t>
            </a:r>
            <a:r>
              <a:rPr lang="sr-Latn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r-Latn-R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sr-Latn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r-Latn-R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lvl="0" indent="0">
              <a:buClr>
                <a:srgbClr val="335B74">
                  <a:lumMod val="40000"/>
                  <a:lumOff val="60000"/>
                </a:srgbClr>
              </a:buClr>
              <a:buNone/>
            </a:pPr>
            <a:endParaRPr lang="sr-Latn-R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335B74">
                  <a:lumMod val="40000"/>
                  <a:lumOff val="60000"/>
                </a:srgbClr>
              </a:buClr>
              <a:buNone/>
            </a:pPr>
            <a:r>
              <a:rPr lang="sr-Cyrl-BA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Одговор: У кутији је било 12 играчака.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07713" y="624096"/>
            <a:ext cx="4396339" cy="2069138"/>
          </a:xfrm>
        </p:spPr>
        <p:txBody>
          <a:bodyPr/>
          <a:lstStyle/>
          <a:p>
            <a:r>
              <a:rPr lang="sr-Latn-R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Maja je </a:t>
            </a:r>
            <a:r>
              <a:rPr lang="sr-Cyrl-B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убрала пуну здјелицу шумских јагода и одлучила је да их подијели са сестром. Свака је добила по 20 јагода. Колико јагода је било у здрјелици?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Clr>
                <a:srgbClr val="335B74">
                  <a:lumMod val="40000"/>
                  <a:lumOff val="60000"/>
                </a:srgbClr>
              </a:buClr>
              <a:buNone/>
            </a:pPr>
            <a:r>
              <a:rPr lang="sr-Latn-RS" dirty="0"/>
              <a:t> </a:t>
            </a:r>
            <a:r>
              <a:rPr lang="sr-Latn-RS" dirty="0" smtClean="0"/>
              <a:t>         </a:t>
            </a:r>
            <a:r>
              <a:rPr lang="sr-Latn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RS" sz="24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335B74">
                  <a:lumMod val="40000"/>
                  <a:lumOff val="60000"/>
                </a:srgbClr>
              </a:buClr>
              <a:buNone/>
            </a:pPr>
            <a:r>
              <a:rPr lang="sr-Latn-R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sr-Latn-R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r-Latn-R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r-Latn-R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sr-Latn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r-Latn-R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sr-Latn-R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335B74">
                  <a:lumMod val="40000"/>
                  <a:lumOff val="60000"/>
                </a:srgbClr>
              </a:buClr>
              <a:buNone/>
            </a:pPr>
            <a:r>
              <a:rPr lang="sr-Latn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r-Latn-R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r-Latn-R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r-Latn-R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r-Latn-R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· 2</a:t>
            </a:r>
            <a:endParaRPr lang="sr-Latn-R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335B74">
                  <a:lumMod val="40000"/>
                  <a:lumOff val="60000"/>
                </a:srgbClr>
              </a:buClr>
              <a:buNone/>
            </a:pPr>
            <a:r>
              <a:rPr lang="sr-Latn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r-Latn-R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r-Latn-R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r-Latn-R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r-Latn-R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sr-Latn-R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335B74">
                  <a:lumMod val="40000"/>
                  <a:lumOff val="60000"/>
                </a:srgbClr>
              </a:buClr>
              <a:buNone/>
            </a:pPr>
            <a:r>
              <a:rPr lang="sr-Latn-R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r-Cyrl-BA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sr-Latn-R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40 </a:t>
            </a:r>
            <a:r>
              <a:rPr lang="sr-Latn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r-Latn-R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sr-Latn-R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r-Latn-R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sr-Latn-R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335B74">
                  <a:lumMod val="40000"/>
                  <a:lumOff val="60000"/>
                </a:srgbClr>
              </a:buClr>
              <a:buNone/>
            </a:pPr>
            <a:endParaRPr lang="sr-Latn-R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335B74">
                  <a:lumMod val="40000"/>
                  <a:lumOff val="60000"/>
                </a:srgbClr>
              </a:buClr>
              <a:buNone/>
            </a:pPr>
            <a:r>
              <a:rPr lang="sr-Cyrl-BA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Одговор: У здјелици је било 40 јагода.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599" y="2615597"/>
            <a:ext cx="1538052" cy="15380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4029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15" y="3364732"/>
            <a:ext cx="4094702" cy="1400530"/>
          </a:xfrm>
        </p:spPr>
        <p:txBody>
          <a:bodyPr/>
          <a:lstStyle/>
          <a:p>
            <a:pPr algn="ctr"/>
            <a:r>
              <a:rPr lang="sr-Cyrl-B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Нема задаће</a:t>
            </a:r>
            <a:r>
              <a:rPr lang="sr-Latn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206" y="178206"/>
            <a:ext cx="6501587" cy="65015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68486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I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304</TotalTime>
  <Words>257</Words>
  <Application>Microsoft Office PowerPoint</Application>
  <PresentationFormat>Custom</PresentationFormat>
  <Paragraphs>67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Ion</vt:lpstr>
      <vt:lpstr>1_Ion</vt:lpstr>
      <vt:lpstr>                Једначине  </vt:lpstr>
      <vt:lpstr>Slide 2</vt:lpstr>
      <vt:lpstr>                                                  У новчанику сам имала нешто новца. </vt:lpstr>
      <vt:lpstr>        НЕПОЗНАТИ ДЈЕЉЕНИК                                               :  5  = 10                                                                                                              </vt:lpstr>
      <vt:lpstr>НЕПОЗНАТИ ДЈЕЉЕНИК</vt:lpstr>
      <vt:lpstr>                                       Задаци за вјежбу</vt:lpstr>
      <vt:lpstr>Slide 7</vt:lpstr>
      <vt:lpstr>Нема задаће!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ВЈЕЖБА УСМЕНОГ ИЗРАЖАВАЊА  Описивање личности</dc:title>
  <dc:creator>Jelena</dc:creator>
  <cp:lastModifiedBy>PC</cp:lastModifiedBy>
  <cp:revision>21</cp:revision>
  <dcterms:created xsi:type="dcterms:W3CDTF">2020-05-24T07:56:18Z</dcterms:created>
  <dcterms:modified xsi:type="dcterms:W3CDTF">2020-06-01T06:16:29Z</dcterms:modified>
</cp:coreProperties>
</file>