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9" r:id="rId3"/>
    <p:sldId id="260" r:id="rId4"/>
    <p:sldId id="261" r:id="rId5"/>
    <p:sldId id="262" r:id="rId6"/>
    <p:sldId id="270" r:id="rId7"/>
    <p:sldId id="263" r:id="rId8"/>
    <p:sldId id="264" r:id="rId9"/>
    <p:sldId id="268" r:id="rId10"/>
    <p:sldId id="265" r:id="rId11"/>
    <p:sldId id="266" r:id="rId12"/>
    <p:sldId id="267" r:id="rId13"/>
    <p:sldId id="269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89" d="100"/>
          <a:sy n="89" d="100"/>
        </p:scale>
        <p:origin x="432" y="53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6/4/2020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6/4/2020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BA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смо научили у 4. разреду из математике?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692696"/>
            <a:ext cx="10157354" cy="5479504"/>
          </a:xfrm>
        </p:spPr>
        <p:txBody>
          <a:bodyPr/>
          <a:lstStyle/>
          <a:p>
            <a:pPr marL="0" indent="0">
              <a:buNone/>
            </a:pPr>
            <a:r>
              <a:rPr lang="sr-Cyrl-BA" b="1" dirty="0" smtClean="0"/>
              <a:t>Врсте углова</a:t>
            </a:r>
          </a:p>
          <a:p>
            <a:pPr marL="0" indent="0">
              <a:buNone/>
            </a:pPr>
            <a:endParaRPr lang="sr-Cyrl-BA" b="1" dirty="0"/>
          </a:p>
          <a:p>
            <a:pPr marL="0" indent="0">
              <a:buNone/>
            </a:pPr>
            <a:endParaRPr lang="sr-Cyrl-BA" b="1" dirty="0" smtClean="0"/>
          </a:p>
          <a:p>
            <a:pPr marL="0" indent="0">
              <a:buNone/>
            </a:pPr>
            <a:endParaRPr lang="sr-Cyrl-BA" b="1" dirty="0"/>
          </a:p>
          <a:p>
            <a:pPr marL="0" indent="0">
              <a:buNone/>
            </a:pPr>
            <a:endParaRPr lang="sr-Cyrl-BA" b="1" dirty="0" smtClean="0"/>
          </a:p>
          <a:p>
            <a:pPr marL="0" indent="0">
              <a:buNone/>
            </a:pPr>
            <a:r>
              <a:rPr lang="sr-Cyrl-BA" b="1" dirty="0" smtClean="0"/>
              <a:t>Четвороуглови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57908" y="1556792"/>
            <a:ext cx="0" cy="12961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57908" y="2844389"/>
            <a:ext cx="194421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006180" y="1556792"/>
            <a:ext cx="1512168" cy="12961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06180" y="2852936"/>
            <a:ext cx="187220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58508" y="1556792"/>
            <a:ext cx="1152128" cy="12961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10636" y="2852936"/>
            <a:ext cx="187220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20956" y="1446573"/>
            <a:ext cx="336952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/>
              <a:t>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38696" y="1446572"/>
            <a:ext cx="295274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 smtClean="0"/>
              <a:t>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89185" y="1609693"/>
            <a:ext cx="351378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 smtClean="0"/>
              <a:t>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58809" y="2694401"/>
            <a:ext cx="362600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/>
              <a:t>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48771" y="2852936"/>
            <a:ext cx="336952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 smtClean="0"/>
              <a:t>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42160" y="2861483"/>
            <a:ext cx="373820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 smtClean="0"/>
              <a:t>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61640" y="2852936"/>
            <a:ext cx="373820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 smtClean="0"/>
              <a:t>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54968" y="2852935"/>
            <a:ext cx="284052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 smtClean="0"/>
              <a:t>F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666654" y="2861484"/>
            <a:ext cx="336952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 smtClean="0"/>
              <a:t>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557908" y="2556389"/>
            <a:ext cx="287723" cy="2880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Manual Input 25"/>
          <p:cNvSpPr/>
          <p:nvPr/>
        </p:nvSpPr>
        <p:spPr>
          <a:xfrm>
            <a:off x="1117309" y="4221088"/>
            <a:ext cx="2144331" cy="1368152"/>
          </a:xfrm>
          <a:prstGeom prst="flowChartManualInpu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38388" y="4149240"/>
            <a:ext cx="1440000" cy="1440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56784" y="4149822"/>
            <a:ext cx="2664296" cy="1440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548680"/>
            <a:ext cx="10157354" cy="5623520"/>
          </a:xfrm>
        </p:spPr>
        <p:txBody>
          <a:bodyPr/>
          <a:lstStyle/>
          <a:p>
            <a:pPr marL="0" indent="0">
              <a:buNone/>
            </a:pPr>
            <a:r>
              <a:rPr lang="sr-Cyrl-BA" b="1" dirty="0" smtClean="0"/>
              <a:t>Писмено сабирање и одузимање</a:t>
            </a:r>
          </a:p>
          <a:p>
            <a:pPr marL="0" indent="0">
              <a:buNone/>
            </a:pPr>
            <a:endParaRPr lang="sr-Cyrl-BA" b="1" dirty="0"/>
          </a:p>
          <a:p>
            <a:pPr marL="0" indent="0">
              <a:buNone/>
            </a:pPr>
            <a:endParaRPr lang="sr-Cyrl-BA" b="1" dirty="0" smtClean="0"/>
          </a:p>
          <a:p>
            <a:pPr marL="0" indent="0">
              <a:buNone/>
            </a:pPr>
            <a:endParaRPr lang="sr-Cyrl-BA" b="1" dirty="0"/>
          </a:p>
          <a:p>
            <a:pPr marL="0" indent="0">
              <a:buNone/>
            </a:pPr>
            <a:r>
              <a:rPr lang="sr-Cyrl-BA" b="1" dirty="0" smtClean="0"/>
              <a:t>Писмено множење и дијељење</a:t>
            </a:r>
          </a:p>
          <a:p>
            <a:pPr marL="0" indent="0">
              <a:lnSpc>
                <a:spcPct val="100000"/>
              </a:lnSpc>
              <a:buNone/>
            </a:pPr>
            <a:endParaRPr lang="sr-Cyrl-BA" b="1" u="sng" dirty="0" smtClean="0"/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372554"/>
              </p:ext>
            </p:extLst>
          </p:nvPr>
        </p:nvGraphicFramePr>
        <p:xfrm>
          <a:off x="1989956" y="1412776"/>
          <a:ext cx="2016224" cy="1620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/>
                <a:gridCol w="504056"/>
                <a:gridCol w="504056"/>
                <a:gridCol w="504056"/>
              </a:tblGrid>
              <a:tr h="540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6</a:t>
                      </a:r>
                      <a:endParaRPr lang="en-US" b="0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sr-Cyrl-BA" u="none" dirty="0" smtClean="0"/>
                        <a:t>+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u="none" dirty="0" smtClean="0"/>
                        <a:t>4</a:t>
                      </a:r>
                      <a:endParaRPr lang="en-US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u="none" dirty="0" smtClean="0"/>
                        <a:t>3</a:t>
                      </a:r>
                      <a:endParaRPr lang="en-US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u="none" dirty="0" smtClean="0"/>
                        <a:t>7</a:t>
                      </a:r>
                      <a:endParaRPr lang="en-US" b="0" u="none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989956" y="2492896"/>
            <a:ext cx="2016224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14770" y="980728"/>
            <a:ext cx="298480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sz="1600" dirty="0" smtClean="0"/>
              <a:t>1</a:t>
            </a:r>
            <a:endParaRPr lang="en-US" sz="1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2484"/>
              </p:ext>
            </p:extLst>
          </p:nvPr>
        </p:nvGraphicFramePr>
        <p:xfrm>
          <a:off x="5187874" y="1423926"/>
          <a:ext cx="2016224" cy="1620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/>
                <a:gridCol w="504056"/>
                <a:gridCol w="504056"/>
                <a:gridCol w="504056"/>
              </a:tblGrid>
              <a:tr h="540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sr-Cyrl-BA" u="none" dirty="0" smtClean="0"/>
                        <a:t>-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u="none" dirty="0" smtClean="0"/>
                        <a:t>4</a:t>
                      </a:r>
                      <a:endParaRPr lang="en-US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u="none" dirty="0" smtClean="0"/>
                        <a:t>3</a:t>
                      </a:r>
                      <a:endParaRPr lang="en-US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u="none" dirty="0" smtClean="0"/>
                        <a:t>7</a:t>
                      </a:r>
                      <a:endParaRPr lang="en-US" b="0" u="none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187874" y="2492896"/>
            <a:ext cx="2016224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5986" y="980728"/>
            <a:ext cx="298480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sz="1600" dirty="0" smtClean="0"/>
              <a:t>1</a:t>
            </a:r>
            <a:endParaRPr lang="en-US" sz="16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867575"/>
              </p:ext>
            </p:extLst>
          </p:nvPr>
        </p:nvGraphicFramePr>
        <p:xfrm>
          <a:off x="1989956" y="4365104"/>
          <a:ext cx="2351065" cy="1080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213"/>
                <a:gridCol w="470213"/>
                <a:gridCol w="470213"/>
                <a:gridCol w="470213"/>
                <a:gridCol w="470213"/>
              </a:tblGrid>
              <a:tr h="540060">
                <a:tc>
                  <a:txBody>
                    <a:bodyPr/>
                    <a:lstStyle/>
                    <a:p>
                      <a:r>
                        <a:rPr lang="sr-Cyrl-B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sr-Cyrl-BA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Straight Connector 14"/>
          <p:cNvCxnSpPr>
            <a:stCxn id="13" idx="1"/>
            <a:endCxn id="13" idx="3"/>
          </p:cNvCxnSpPr>
          <p:nvPr/>
        </p:nvCxnSpPr>
        <p:spPr>
          <a:xfrm>
            <a:off x="1989956" y="4905164"/>
            <a:ext cx="2351065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89956" y="4006342"/>
            <a:ext cx="298480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sz="1600" dirty="0" smtClean="0"/>
              <a:t>1</a:t>
            </a:r>
            <a:endParaRPr lang="en-US" sz="16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274781"/>
              </p:ext>
            </p:extLst>
          </p:nvPr>
        </p:nvGraphicFramePr>
        <p:xfrm>
          <a:off x="6195986" y="3717032"/>
          <a:ext cx="3071930" cy="265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193"/>
                <a:gridCol w="307193"/>
                <a:gridCol w="307193"/>
                <a:gridCol w="307193"/>
                <a:gridCol w="307193"/>
                <a:gridCol w="307193"/>
                <a:gridCol w="307193"/>
                <a:gridCol w="307193"/>
                <a:gridCol w="307193"/>
                <a:gridCol w="307193"/>
              </a:tblGrid>
              <a:tr h="36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b="1" dirty="0" smtClean="0"/>
                        <a:t>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b="1" dirty="0" smtClean="0"/>
                        <a:t>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b="1" dirty="0" smtClean="0"/>
                        <a:t>: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b="1" dirty="0" smtClean="0"/>
                        <a:t>4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dirty="0" smtClean="0"/>
                        <a:t>=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</a:tr>
              <a:tr h="256606">
                <a:tc>
                  <a:txBody>
                    <a:bodyPr/>
                    <a:lstStyle/>
                    <a:p>
                      <a:pPr algn="r"/>
                      <a:r>
                        <a:rPr lang="sr-Cyrl-BA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u="none" dirty="0" smtClean="0"/>
                        <a:t>4</a:t>
                      </a:r>
                      <a:endParaRPr lang="en-US" sz="1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256606"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256606">
                <a:tc>
                  <a:txBody>
                    <a:bodyPr/>
                    <a:lstStyle/>
                    <a:p>
                      <a:pPr algn="r"/>
                      <a:r>
                        <a:rPr lang="sr-Cyrl-BA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25660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dirty="0" smtClean="0"/>
                        <a:t>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25660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BA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25660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dirty="0" smtClean="0"/>
                        <a:t>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6550570" y="4509120"/>
            <a:ext cx="28803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526460" y="5229200"/>
            <a:ext cx="55481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81275" y="6021288"/>
            <a:ext cx="28803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7309" y="692696"/>
                <a:ext cx="10157354" cy="5479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Разломци</a:t>
                </a:r>
                <a:endParaRPr lang="sr-Latn-B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sr-Latn-B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sr-Latn-B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Шта је веће</a:t>
                </a:r>
                <a:r>
                  <a:rPr lang="sr-Cyrl-B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BA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Cyrl-B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sr-Cyrl-B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sr-Cyrl-BA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или </m:t>
                    </m:r>
                    <m:f>
                      <m:fPr>
                        <m:ctrlPr>
                          <a:rPr lang="sr-Cyrl-BA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Cyrl-B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sr-Cyrl-B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  <a:p>
                <a:pPr marL="0" indent="0">
                  <a:buNone/>
                </a:pPr>
                <a:endParaRPr lang="sr-Cyrl-BA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BA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r-Cyrl-B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B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sr-Cyrl-BA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f>
                        <m:fPr>
                          <m:ctrlPr>
                            <a:rPr lang="sr-Cyrl-BA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r-Cyrl-BA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BA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sr-Cyrl-B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sr-Cyrl-B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7309" y="692696"/>
                <a:ext cx="10157354" cy="5479504"/>
              </a:xfrm>
              <a:blipFill rotWithShape="0">
                <a:blip r:embed="rId2"/>
                <a:stretch>
                  <a:fillRect l="-600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ie 4"/>
          <p:cNvSpPr/>
          <p:nvPr/>
        </p:nvSpPr>
        <p:spPr>
          <a:xfrm>
            <a:off x="1413892" y="1412776"/>
            <a:ext cx="1800000" cy="1800000"/>
          </a:xfrm>
          <a:prstGeom prst="pi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5" idx="3"/>
            <a:endCxn id="5" idx="1"/>
          </p:cNvCxnSpPr>
          <p:nvPr/>
        </p:nvCxnSpPr>
        <p:spPr>
          <a:xfrm>
            <a:off x="2313892" y="1412776"/>
            <a:ext cx="0" cy="1800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5" idx="0"/>
          </p:cNvCxnSpPr>
          <p:nvPr/>
        </p:nvCxnSpPr>
        <p:spPr>
          <a:xfrm flipV="1">
            <a:off x="1413892" y="2312776"/>
            <a:ext cx="1800000" cy="495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86600" y="1477010"/>
            <a:ext cx="354584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Latn-BA" u="sng" dirty="0" smtClean="0"/>
              <a:t>1</a:t>
            </a:r>
          </a:p>
          <a:p>
            <a:pPr>
              <a:lnSpc>
                <a:spcPct val="95000"/>
              </a:lnSpc>
            </a:pPr>
            <a:r>
              <a:rPr lang="sr-Latn-BA" dirty="0"/>
              <a:t>4</a:t>
            </a:r>
            <a:endParaRPr lang="en-US" dirty="0"/>
          </a:p>
        </p:txBody>
      </p:sp>
      <p:sp>
        <p:nvSpPr>
          <p:cNvPr id="13" name="Chord 12"/>
          <p:cNvSpPr/>
          <p:nvPr/>
        </p:nvSpPr>
        <p:spPr>
          <a:xfrm>
            <a:off x="4942284" y="1412776"/>
            <a:ext cx="1800000" cy="1800000"/>
          </a:xfrm>
          <a:prstGeom prst="chord">
            <a:avLst>
              <a:gd name="adj1" fmla="val 5324473"/>
              <a:gd name="adj2" fmla="val 1620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8694" y="1825744"/>
            <a:ext cx="354584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Latn-BA" u="sng" dirty="0" smtClean="0"/>
              <a:t>1</a:t>
            </a:r>
          </a:p>
          <a:p>
            <a:pPr>
              <a:lnSpc>
                <a:spcPct val="95000"/>
              </a:lnSpc>
            </a:pPr>
            <a:r>
              <a:rPr lang="sr-Latn-BA" dirty="0"/>
              <a:t>2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942284" y="1412776"/>
            <a:ext cx="1800000" cy="1800000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419911" y="1412776"/>
            <a:ext cx="1800000" cy="1800000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 animBg="1"/>
      <p:bldP spid="15" grpId="0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764704"/>
            <a:ext cx="10157354" cy="5479504"/>
          </a:xfrm>
        </p:spPr>
        <p:txBody>
          <a:bodyPr/>
          <a:lstStyle/>
          <a:p>
            <a:pPr marL="0" indent="0">
              <a:buNone/>
            </a:pP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Изрази са три операције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 : 7 + 5· 9 = 100 + 45 = 145</a:t>
            </a: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Изрази са заградама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· (50 – 43) = 30 · 7 = 210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 rot="16200000">
            <a:off x="1557908" y="1340768"/>
            <a:ext cx="216024" cy="936104"/>
          </a:xfrm>
          <a:prstGeom prst="leftBrace">
            <a:avLst>
              <a:gd name="adj1" fmla="val 13419"/>
              <a:gd name="adj2" fmla="val 50913"/>
            </a:avLst>
          </a:prstGeom>
          <a:ln w="1270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2560182" y="1478945"/>
            <a:ext cx="227701" cy="648072"/>
          </a:xfrm>
          <a:prstGeom prst="leftBrace">
            <a:avLst>
              <a:gd name="adj1" fmla="val 13419"/>
              <a:gd name="adj2" fmla="val 50913"/>
            </a:avLst>
          </a:prstGeom>
          <a:ln w="12700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2101855" y="1444284"/>
            <a:ext cx="207642" cy="1872820"/>
          </a:xfrm>
          <a:prstGeom prst="leftBrace">
            <a:avLst>
              <a:gd name="adj1" fmla="val 13419"/>
              <a:gd name="adj2" fmla="val 50913"/>
            </a:avLst>
          </a:prstGeom>
          <a:ln w="12700">
            <a:solidFill>
              <a:srgbClr val="0070C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5206" y="1910417"/>
            <a:ext cx="1234633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дијељење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7620" y="1925213"/>
            <a:ext cx="1197957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BA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множење</a:t>
            </a:r>
            <a:endParaRPr lang="en-US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5920" y="2484515"/>
            <a:ext cx="1224310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BA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сабирање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8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564480"/>
          </a:xfrm>
        </p:spPr>
        <p:txBody>
          <a:bodyPr>
            <a:normAutofit/>
          </a:bodyPr>
          <a:lstStyle/>
          <a:p>
            <a:r>
              <a:rPr lang="sr-Cyrl-B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Стотине и десетице прве хиљаде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124744"/>
            <a:ext cx="10157354" cy="504745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стотина или сто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стотине или двјеста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стотине или триста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стотине или четиристо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стотина или петсто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стотина </a:t>
            </a:r>
            <a:r>
              <a:rPr lang="sr-Cyrl-B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шестсто</a:t>
            </a: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стотина или седамсто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стотина или осамсто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стотина или деветсто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стотина или хиљада</a:t>
            </a: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620688"/>
            <a:ext cx="10157354" cy="5551512"/>
          </a:xfrm>
        </p:spPr>
        <p:txBody>
          <a:bodyPr/>
          <a:lstStyle/>
          <a:p>
            <a:pPr marL="0" indent="0">
              <a:buNone/>
            </a:pP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Десетице седме стотине су: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610, 620, 630, 640, 650, 660, 670, 680, 690, 700.</a:t>
            </a:r>
          </a:p>
          <a:p>
            <a:pPr marL="0" indent="0">
              <a:buNone/>
            </a:pPr>
            <a:endParaRPr lang="sr-Cyrl-B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Бројеве можемо писати и ријечима:</a:t>
            </a:r>
          </a:p>
          <a:p>
            <a:pPr marL="0" indent="0">
              <a:buNone/>
            </a:pP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502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петсто (и) два или пет стотина (и) два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триста (и) тринаест или три стотине (и) тринаест</a:t>
            </a:r>
          </a:p>
          <a:p>
            <a:pPr marL="0" indent="0">
              <a:buNone/>
            </a:pP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Бројеви прве стотине су: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1, 2, 3 ... 98, 99, 100.</a:t>
            </a:r>
          </a:p>
          <a:p>
            <a:pPr marL="0" indent="0">
              <a:buNone/>
            </a:pP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Бројеви друге стотине су: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101, 102, 103 ... 198, 199, 200.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476672"/>
            <a:ext cx="10157354" cy="5695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Римске цифре</a:t>
            </a: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записивање римских бројева користе се римске цифре. Римски број се пише по принципу додавања – дописивања броја здесна и одузимања – дописивања броја слијева.</a:t>
            </a:r>
          </a:p>
          <a:p>
            <a:pPr marL="0" indent="0" algn="just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Римске цифре 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 се употријебити једанпут, два пута или три пута и додавати здесна цифри веће вриједности, али се могу одузимати (дописивати слијева) само једанпут од цифре веће вриједности.</a:t>
            </a:r>
          </a:p>
          <a:p>
            <a:pPr marL="0" indent="0"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 –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осам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IIX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осам	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 –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девет	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VIIII –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девет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40" y="1196752"/>
            <a:ext cx="1181100" cy="942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524" y="1166842"/>
            <a:ext cx="1790700" cy="1009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668" y="1164378"/>
            <a:ext cx="1638300" cy="1352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 flipV="1">
            <a:off x="3574132" y="5085184"/>
            <a:ext cx="1423392" cy="288032"/>
          </a:xfrm>
          <a:prstGeom prst="line">
            <a:avLst/>
          </a:prstGeom>
          <a:ln w="158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574132" y="5628692"/>
            <a:ext cx="1423392" cy="288032"/>
          </a:xfrm>
          <a:prstGeom prst="line">
            <a:avLst/>
          </a:prstGeom>
          <a:ln w="158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692696"/>
            <a:ext cx="10157354" cy="5479504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Поред цифара 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V, X,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користе се као цифре и нека слова латинице: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Latn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50	</a:t>
            </a:r>
            <a:r>
              <a:rPr lang="sr-Latn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100	   </a:t>
            </a:r>
            <a:r>
              <a:rPr lang="sr-Latn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500     </a:t>
            </a:r>
            <a:r>
              <a:rPr lang="sr-Latn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1000</a:t>
            </a:r>
          </a:p>
          <a:p>
            <a:pPr marL="0" indent="0" algn="just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Цифре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X, C, M</a:t>
            </a: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 основне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цифре и могу се понављати највише три пута, док се цифре 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X, C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испред цифара већих вриједности могу писати само једанпут.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Цифре </a:t>
            </a:r>
            <a:r>
              <a:rPr lang="sr-Latn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V, L, D </a:t>
            </a: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помоћне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могу се понављати.</a:t>
            </a:r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620688"/>
            <a:ext cx="10157354" cy="5551512"/>
          </a:xfrm>
        </p:spPr>
        <p:txBody>
          <a:bodyPr/>
          <a:lstStyle/>
          <a:p>
            <a:pPr marL="0" indent="0">
              <a:buNone/>
            </a:pP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Мјерење и мјере</a:t>
            </a:r>
          </a:p>
          <a:p>
            <a:pPr marL="0" indent="0">
              <a:buNone/>
            </a:pPr>
            <a:r>
              <a:rPr lang="sr-Cyrl-B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МЕТАР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је основна јединица за мјерење дужине.</a:t>
            </a:r>
          </a:p>
          <a:p>
            <a:pPr marL="0" indent="0" algn="ctr">
              <a:buNone/>
            </a:pPr>
            <a:r>
              <a:rPr lang="sr-Cyrl-B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sr-Latn-B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</a:p>
          <a:p>
            <a:pPr marL="0" indent="0" algn="ctr">
              <a:buNone/>
            </a:pPr>
            <a:endParaRPr lang="sr-Cyrl-B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B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sr-Latn-B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10 dm		1 cm = 10 mm</a:t>
            </a:r>
          </a:p>
          <a:p>
            <a:pPr marL="0" indent="0">
              <a:buNone/>
            </a:pPr>
            <a:r>
              <a:rPr lang="sr-Latn-B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dm = 10 cm		1 dm = 10 cm = 100 mm</a:t>
            </a:r>
          </a:p>
          <a:p>
            <a:pPr marL="0" indent="0">
              <a:buNone/>
            </a:pPr>
            <a:r>
              <a:rPr lang="sr-Latn-B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 = 10 dm = 100 cm	1 m = 10 dm = 100 cm = 1000 mm                                </a:t>
            </a:r>
          </a:p>
          <a:p>
            <a:pPr marL="0" indent="0">
              <a:buNone/>
            </a:pPr>
            <a:r>
              <a:rPr lang="sr-Latn-B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sr-Latn-B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km = 1000 m</a:t>
            </a:r>
            <a:endParaRPr lang="sr-Cyrl-BA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590356" y="2204864"/>
            <a:ext cx="28803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454452" y="2204864"/>
            <a:ext cx="28803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82244" y="2506249"/>
            <a:ext cx="145584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мјерни број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3826" y="2532906"/>
            <a:ext cx="181312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јединица мјере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620688"/>
            <a:ext cx="10157354" cy="5551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Својства комутативности </a:t>
            </a: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асоцијативности</a:t>
            </a:r>
            <a:endParaRPr lang="sr-Latn-B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Једначине са сабирањем и одузимањем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 је: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непознат сабирак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Cyrl-B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збира одузимамо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познати сабирак,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непознат умањеник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сабирамо разлику и умањилац,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непознат умањилац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од умањеника одузимамо разлику.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6220" y="1412776"/>
            <a:ext cx="2092239" cy="44319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/>
              <a:t>а</a:t>
            </a:r>
            <a:r>
              <a:rPr lang="sr-Latn-BA" dirty="0" smtClean="0"/>
              <a:t> + b = b + 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3954" y="2648062"/>
            <a:ext cx="3656770" cy="44319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Latn-BA" dirty="0" smtClean="0"/>
              <a:t>(a + b) + c = a + (b + c)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6458459" y="1258547"/>
            <a:ext cx="284025" cy="730293"/>
          </a:xfrm>
          <a:prstGeom prst="rightBrac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240724" y="2492896"/>
            <a:ext cx="365856" cy="792088"/>
          </a:xfrm>
          <a:prstGeom prst="rightBrac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86500" y="1412776"/>
            <a:ext cx="290752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комутативност сабирања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1453" y="2667341"/>
            <a:ext cx="296876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асоцијативност сабирања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620688"/>
            <a:ext cx="10157354" cy="5551512"/>
          </a:xfrm>
        </p:spPr>
        <p:txBody>
          <a:bodyPr/>
          <a:lstStyle/>
          <a:p>
            <a:pPr marL="0" indent="0">
              <a:buNone/>
            </a:pPr>
            <a:r>
              <a:rPr lang="sr-Cyrl-BA" b="1" dirty="0" smtClean="0"/>
              <a:t>Геоматрија</a:t>
            </a:r>
            <a:endParaRPr lang="sr-Latn-BA" b="1" dirty="0" smtClean="0"/>
          </a:p>
          <a:p>
            <a:pPr marL="0" indent="0">
              <a:buNone/>
            </a:pPr>
            <a:endParaRPr lang="sr-Cyrl-BA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762647"/>
            <a:ext cx="6696075" cy="59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3952200"/>
            <a:ext cx="4343400" cy="46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1354019"/>
            <a:ext cx="5029200" cy="80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>
            <a:off x="1485900" y="5017928"/>
            <a:ext cx="273630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85900" y="5373216"/>
            <a:ext cx="273630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98668" y="4293096"/>
            <a:ext cx="0" cy="187910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90556" y="5229200"/>
            <a:ext cx="201622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34946" y="4720028"/>
            <a:ext cx="287258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Latn-B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34946" y="5075413"/>
            <a:ext cx="300082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72350" y="4189426"/>
            <a:ext cx="287258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Latn-B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33016" y="5195475"/>
            <a:ext cx="300082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26660" y="5195475"/>
            <a:ext cx="351378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Latn-B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3443" y="1537232"/>
            <a:ext cx="140371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„а“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97645" y="2836323"/>
            <a:ext cx="3171574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полуправе „Аа</a:t>
            </a:r>
            <a:r>
              <a:rPr lang="sr-Cyrl-B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Аа</a:t>
            </a:r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B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4412" y="3963963"/>
            <a:ext cx="1209755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 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09000" y="4798443"/>
            <a:ext cx="1524263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паралелне</a:t>
            </a:r>
          </a:p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02920" y="4856122"/>
            <a:ext cx="1440523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нормалне</a:t>
            </a:r>
          </a:p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620688"/>
            <a:ext cx="10157354" cy="5551512"/>
          </a:xfrm>
        </p:spPr>
        <p:txBody>
          <a:bodyPr/>
          <a:lstStyle/>
          <a:p>
            <a:pPr marL="0" indent="0">
              <a:buNone/>
            </a:pP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Крива затворена линија се назива </a:t>
            </a: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КРУЖНИЦА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КРУЖНА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ЛИНИЈА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Геометријска фигура која се састоји од кружнице и дијела равни који она обухвата назива се </a:t>
            </a: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17948" y="1124744"/>
            <a:ext cx="1584176" cy="1584176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7"/>
          </p:cNvCxnSpPr>
          <p:nvPr/>
        </p:nvCxnSpPr>
        <p:spPr>
          <a:xfrm flipV="1">
            <a:off x="3270127" y="1124744"/>
            <a:ext cx="1744165" cy="231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11481" y="1700808"/>
            <a:ext cx="216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14292" y="897570"/>
            <a:ext cx="1478225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кружница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2324" y="1473634"/>
            <a:ext cx="764120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>
            <a:stCxn id="4" idx="0"/>
          </p:cNvCxnSpPr>
          <p:nvPr/>
        </p:nvCxnSpPr>
        <p:spPr>
          <a:xfrm>
            <a:off x="2710036" y="1124744"/>
            <a:ext cx="0" cy="1584176"/>
          </a:xfrm>
          <a:prstGeom prst="lin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10036" y="1916832"/>
            <a:ext cx="1368152" cy="504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78188" y="2212675"/>
            <a:ext cx="1079719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центар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710035" y="1916832"/>
            <a:ext cx="792089" cy="0"/>
          </a:xfrm>
          <a:prstGeom prst="line">
            <a:avLst/>
          </a:prstGeom>
          <a:ln w="158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10035" y="2434274"/>
            <a:ext cx="1008113" cy="490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46140" y="2708920"/>
            <a:ext cx="1267014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пречник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302104" y="1936662"/>
            <a:ext cx="2693862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80400" y="2116682"/>
            <a:ext cx="383043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полупречник (радијус)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/>
      <p:bldP spid="16" grpId="0"/>
      <p:bldP spid="21" grpId="0"/>
      <p:bldP spid="24" grpId="0"/>
    </p:bld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265</TotalTime>
  <Words>504</Words>
  <Application>Microsoft Office PowerPoint</Application>
  <PresentationFormat>Custom</PresentationFormat>
  <Paragraphs>177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Cambria Math</vt:lpstr>
      <vt:lpstr>Century Gothic</vt:lpstr>
      <vt:lpstr>Times New Roman</vt:lpstr>
      <vt:lpstr>Wingdings</vt:lpstr>
      <vt:lpstr>Welcome back to school presentation</vt:lpstr>
      <vt:lpstr>Шта смо научили у 4. разреду из математике?</vt:lpstr>
      <vt:lpstr>Стотине и десетице прве хиљаде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Шта смо научили у 4. разреду из математике?</dc:title>
  <dc:creator>Korisnik</dc:creator>
  <cp:lastModifiedBy>Korisnik</cp:lastModifiedBy>
  <cp:revision>25</cp:revision>
  <dcterms:created xsi:type="dcterms:W3CDTF">2020-06-01T15:27:12Z</dcterms:created>
  <dcterms:modified xsi:type="dcterms:W3CDTF">2020-06-04T07:10:13Z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