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305" r:id="rId2"/>
    <p:sldId id="304" r:id="rId3"/>
    <p:sldId id="256" r:id="rId4"/>
    <p:sldId id="306" r:id="rId5"/>
    <p:sldId id="257" r:id="rId6"/>
    <p:sldId id="262" r:id="rId7"/>
    <p:sldId id="263" r:id="rId8"/>
    <p:sldId id="266" r:id="rId9"/>
    <p:sldId id="267" r:id="rId10"/>
    <p:sldId id="259" r:id="rId11"/>
    <p:sldId id="307" r:id="rId12"/>
    <p:sldId id="315" r:id="rId13"/>
    <p:sldId id="30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>
      <p:cViewPr varScale="1">
        <p:scale>
          <a:sx n="69" d="100"/>
          <a:sy n="69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1CAD4C79-D699-4CAE-A669-F0CC32034B5A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5FB8E1CA-C863-439F-AF38-0EA9AECA2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70057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defPPr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5FB8E1CA-C863-439F-AF38-0EA9AECA27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82038-3817-44AD-8A03-418741853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8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89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7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9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EDD3F-25D5-414D-B7B0-6DCA8F9F7F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F5309-42FB-42D3-86AA-0898BA7BD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75151178-05C5-4912-95A4-C3DA98D0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041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ED616C8E-752D-4B6A-917F-568E1DF3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EC1E-FB64-44A0-B88C-FA1D936AA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5DA54-A817-412D-AFF3-BF0B36F66C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7F096-B257-4CDA-B744-1F672820D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DD7D2-9FBD-4A0A-93CD-27321D6CB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5C937-DD60-4F29-AEB4-B1D16FD8C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9527E-8732-47CE-95A4-F8A9A863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5F0A-3C7B-43F7-A915-FDC15E4D4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2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EF1C8-6170-4D88-AFA8-6EA98CD91F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55D6D6-5E1A-434D-9FF4-BC094AB39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 l="4804" t="8396" b="6425"/>
          <a:stretch>
            <a:fillRect/>
          </a:stretch>
        </p:blipFill>
        <p:spPr>
          <a:xfrm>
            <a:off x="831772" y="1016467"/>
            <a:ext cx="7015049" cy="4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6"/>
          <p:cNvSpPr txBox="1"/>
          <p:nvPr/>
        </p:nvSpPr>
        <p:spPr>
          <a:xfrm>
            <a:off x="3657600" y="2514600"/>
            <a:ext cx="297180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x-none" sz="3200" b="1" i="0" u="none" strike="noStrike" kern="1200" cap="none" spc="0" baseline="0" dirty="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УЧИМО </a:t>
            </a:r>
            <a:r>
              <a:rPr lang="sr-Cyrl-R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ЛАТИНИЦУ</a:t>
            </a:r>
            <a:endParaRPr lang="x-none" sz="3200" b="1" i="0" u="none" strike="noStrike" kern="1200" cap="none" spc="0" baseline="0" dirty="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6" y="190500"/>
            <a:ext cx="2004054" cy="2277334"/>
          </a:xfrm>
          <a:prstGeom prst="rect">
            <a:avLst/>
          </a:prstGeom>
          <a:noFill/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743200" y="162790"/>
            <a:ext cx="5791200" cy="1666009"/>
          </a:xfrm>
          <a:prstGeom prst="wedgeRoundRectCallout">
            <a:avLst>
              <a:gd name="adj1" fmla="val -74351"/>
              <a:gd name="adj2" fmla="val 118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469573" y="190500"/>
            <a:ext cx="6064827" cy="156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/>
          </a:lstStyle>
          <a:p>
            <a:pPr algn="ctr"/>
            <a:r>
              <a:rPr lang="sr-Cyrl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Погледајмо како се сљедеће ријечи пишу</a:t>
            </a:r>
            <a:endParaRPr lang="sr-Latn-R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латиницом: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295400" y="2819400"/>
            <a:ext cx="7086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21873" y="3207603"/>
            <a:ext cx="12954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риба,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28800" y="4218277"/>
            <a:ext cx="1066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C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iba,</a:t>
            </a:r>
            <a:r>
              <a:rPr lang="sr-Latn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95600" y="3207603"/>
            <a:ext cx="1828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папуче,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5182" y="3207603"/>
            <a:ext cx="128361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бајка,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86400" y="3207603"/>
            <a:ext cx="1447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патка,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05600" y="3200400"/>
            <a:ext cx="1143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43200" y="4191000"/>
            <a:ext cx="16764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papuče,</a:t>
            </a:r>
            <a:r>
              <a:rPr lang="sr-Latn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91000" y="4191000"/>
            <a:ext cx="12954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bajka,</a:t>
            </a:r>
            <a:r>
              <a:rPr lang="sr-Latn-C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C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10200" y="4169787"/>
            <a:ext cx="1371600" cy="7425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patka,</a:t>
            </a:r>
            <a:endParaRPr lang="sr-Latn-C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53200" y="4148574"/>
            <a:ext cx="990600" cy="7425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C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endParaRPr lang="sr-Latn-C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/>
      <p:bldP spid="7178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4images.in/wp-content/uploads/2013/12/728-cartoon-cat-2-desig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57100"/>
            <a:ext cx="2286000" cy="2579794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Grp="1" noChangeArrowheads="1"/>
          </p:cNvSpPr>
          <p:nvPr>
            <p:ph idx="1"/>
          </p:nvPr>
        </p:nvSpPr>
        <p:spPr bwMode="auto">
          <a:xfrm>
            <a:off x="990600" y="172583"/>
            <a:ext cx="7706700" cy="1299875"/>
          </a:xfrm>
          <a:prstGeom prst="wedgeRoundRectCallout">
            <a:avLst>
              <a:gd name="adj1" fmla="val -47410"/>
              <a:gd name="adj2" fmla="val 3216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dirty="0" smtClean="0">
                <a:latin typeface="YU Times New Roman" panose="02027200000000000000" pitchFamily="18" charset="0"/>
              </a:rPr>
              <a:t>Какве је боје? (Допуни реченице штампаним словима латинице.)</a:t>
            </a:r>
            <a:endParaRPr lang="en-US" sz="3200" dirty="0">
              <a:latin typeface="YU Times New Roman" panose="02027200000000000000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500" y="3307140"/>
            <a:ext cx="738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Mlijeko je __________________.</a:t>
            </a:r>
          </a:p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je ____________________.</a:t>
            </a:r>
          </a:p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Cvijet  je ___________________.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352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bijele boje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34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plave boje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2920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crven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boje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264" y="127143"/>
            <a:ext cx="2078736" cy="2345893"/>
          </a:xfrm>
          <a:prstGeom prst="rect">
            <a:avLst/>
          </a:prstGeom>
          <a:noFill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14600" y="55418"/>
            <a:ext cx="6172200" cy="1579419"/>
          </a:xfrm>
          <a:prstGeom prst="wedgeRoundRectCallout">
            <a:avLst>
              <a:gd name="adj1" fmla="val -72792"/>
              <a:gd name="adj2" fmla="val 175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38400" y="381000"/>
            <a:ext cx="6248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/>
          </a:lstStyle>
          <a:p>
            <a:pPr algn="ctr"/>
            <a:r>
              <a:rPr lang="sr-Cyrl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Напишимо ријечи супротног значења</a:t>
            </a:r>
            <a:r>
              <a:rPr lang="sr-Latn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латиницом: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43840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</a:t>
            </a:r>
            <a:endParaRPr lang="sr-Latn-R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</a:t>
            </a:r>
            <a:endParaRPr lang="sr-Latn-R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бијело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оштар</a:t>
            </a:r>
            <a:r>
              <a:rPr lang="sr-Latn-RS" sz="3200" dirty="0" smtClean="0"/>
              <a:t>-        </a:t>
            </a:r>
            <a:endParaRPr lang="sr-Cyrl-RS" sz="3200" dirty="0" smtClean="0">
              <a:solidFill>
                <a:srgbClr val="C00000"/>
              </a:solidFill>
            </a:endParaRPr>
          </a:p>
          <a:p>
            <a:r>
              <a:rPr lang="sr-Latn-RS" sz="3200" dirty="0" smtClean="0"/>
              <a:t>        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485736"/>
            <a:ext cx="175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kriv</a:t>
            </a:r>
          </a:p>
          <a:p>
            <a:r>
              <a:rPr 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mokar</a:t>
            </a:r>
          </a:p>
          <a:p>
            <a:r>
              <a:rPr 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crno</a:t>
            </a:r>
          </a:p>
          <a:p>
            <a:r>
              <a:rPr 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</a:t>
            </a:r>
            <a:endParaRPr lang="sr-Cyrl-R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</a:t>
            </a:r>
            <a:endParaRPr lang="sr-Cyrl-R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 smtClean="0"/>
              <a:t>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82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4051" y="162792"/>
            <a:ext cx="1219200" cy="1385454"/>
          </a:xfrm>
          <a:prstGeom prst="rect">
            <a:avLst/>
          </a:prstGeom>
          <a:noFill/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438400" y="57009"/>
            <a:ext cx="5334000" cy="997526"/>
          </a:xfrm>
          <a:prstGeom prst="wedgeRoundRectCallout">
            <a:avLst>
              <a:gd name="adj1" fmla="val -75920"/>
              <a:gd name="adj2" fmla="val 225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67000" y="230190"/>
            <a:ext cx="4953000" cy="727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/>
          </a:lstStyle>
          <a:p>
            <a:pPr algn="ctr"/>
            <a:r>
              <a:rPr lang="sr-Cyrl-R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</a:p>
          <a:p>
            <a:pPr algn="ctr"/>
            <a:r>
              <a:rPr lang="sr-Cyrl-R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Настави започети низ: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496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није 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5877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не прескаче препреке.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://4images.in/wp-content/uploads/2013/12/728-cartoon-cat-2-desig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400" y="4419601"/>
            <a:ext cx="1408175" cy="1600199"/>
          </a:xfrm>
          <a:prstGeom prst="rect">
            <a:avLst/>
          </a:prstGeom>
          <a:noFill/>
        </p:spPr>
      </p:pic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57199" y="4343400"/>
            <a:ext cx="5922851" cy="1123909"/>
          </a:xfrm>
          <a:prstGeom prst="wedgeRoundRectCallout">
            <a:avLst>
              <a:gd name="adj1" fmla="val 81577"/>
              <a:gd name="adj2" fmla="val 186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Сљедеће реченице препиши латиницом у потврдном облику.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2279"/>
              </p:ext>
            </p:extLst>
          </p:nvPr>
        </p:nvGraphicFramePr>
        <p:xfrm>
          <a:off x="1503251" y="1219200"/>
          <a:ext cx="6954949" cy="1066800"/>
        </p:xfrm>
        <a:graphic>
          <a:graphicData uri="http://schemas.openxmlformats.org/drawingml/2006/table">
            <a:tbl>
              <a:tblPr/>
              <a:tblGrid>
                <a:gridCol w="695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19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88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22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flipH="1">
            <a:off x="1447800" y="1330403"/>
            <a:ext cx="83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7200" dirty="0" smtClean="0"/>
              <a:t>P 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1683603"/>
            <a:ext cx="533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4400" dirty="0" smtClean="0"/>
              <a:t>p</a:t>
            </a:r>
            <a:endParaRPr lang="en-US" sz="44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7457"/>
              </p:ext>
            </p:extLst>
          </p:nvPr>
        </p:nvGraphicFramePr>
        <p:xfrm>
          <a:off x="1503251" y="2286000"/>
          <a:ext cx="6954949" cy="979037"/>
        </p:xfrm>
        <a:graphic>
          <a:graphicData uri="http://schemas.openxmlformats.org/drawingml/2006/table">
            <a:tbl>
              <a:tblPr/>
              <a:tblGrid>
                <a:gridCol w="695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242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9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986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 flipH="1">
            <a:off x="1447799" y="2304871"/>
            <a:ext cx="83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7200" dirty="0"/>
              <a:t>R</a:t>
            </a:r>
            <a:r>
              <a:rPr lang="sr-Latn-RS" sz="7200" dirty="0" smtClean="0"/>
              <a:t> </a:t>
            </a:r>
            <a:endParaRPr lang="en-US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09800" y="2674203"/>
            <a:ext cx="53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4400" dirty="0"/>
              <a:t>r</a:t>
            </a:r>
            <a:endParaRPr lang="en-US" sz="44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2529"/>
              </p:ext>
            </p:extLst>
          </p:nvPr>
        </p:nvGraphicFramePr>
        <p:xfrm>
          <a:off x="1503251" y="3265038"/>
          <a:ext cx="6954949" cy="1002162"/>
        </p:xfrm>
        <a:graphic>
          <a:graphicData uri="http://schemas.openxmlformats.org/drawingml/2006/table">
            <a:tbl>
              <a:tblPr/>
              <a:tblGrid>
                <a:gridCol w="695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054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54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54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 flipH="1">
            <a:off x="1447800" y="3352800"/>
            <a:ext cx="83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7200" dirty="0" smtClean="0"/>
              <a:t>B </a:t>
            </a:r>
            <a:endParaRPr lang="en-US" sz="7200" dirty="0"/>
          </a:p>
        </p:txBody>
      </p:sp>
      <p:sp>
        <p:nvSpPr>
          <p:cNvPr id="31" name="TextBox 30"/>
          <p:cNvSpPr txBox="1"/>
          <p:nvPr/>
        </p:nvSpPr>
        <p:spPr>
          <a:xfrm>
            <a:off x="2209804" y="3664803"/>
            <a:ext cx="53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4400" dirty="0" smtClean="0"/>
              <a:t>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192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9" grpId="0"/>
      <p:bldP spid="20" grpId="0"/>
      <p:bldP spid="22" grpId="0" animBg="1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-57286" y="1140034"/>
            <a:ext cx="2483682" cy="2822366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08930" y="7634"/>
            <a:ext cx="6400800" cy="1447800"/>
          </a:xfrm>
          <a:prstGeom prst="wedgeRoundRectCallout">
            <a:avLst>
              <a:gd name="adj1" fmla="val -68210"/>
              <a:gd name="adj2" fmla="val 106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56686"/>
            <a:ext cx="594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Хајде да видимо која слова латинице смо  до сада научили!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која остану су слова која ћемо данас да учимо.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600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548640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981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51816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37338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2400" y="297180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Nj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38100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5486400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49530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2667000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Lj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449580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350520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96324" y="1932167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000" y="16764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41406" y="4893117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55626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91400" y="205740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93594" y="218256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95400" y="4267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57601" y="3130668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6447" y="2880214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43255" y="429638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05837" y="4075251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996" y="517267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Latn-R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-0.30111 C -0.06597 -0.29301 -0.11493 -0.27312 -0.11493 -0.25717 C -0.11493 -0.2426 -0.06701 -0.23173 -0.00295 -0.23173 C 0.06094 -0.23173 0.11493 -0.2426 0.11493 -0.25717 C 0.11493 -0.27312 0.05903 -0.27706 -0.00503 -0.26642 C -0.06805 -0.25439 -0.11493 -0.2345 -0.11493 -0.21993 C -0.11493 -0.20513 -0.06597 -0.19311 -0.00295 -0.19311 C 0.06094 -0.19311 0.11493 -0.20513 0.11493 -0.21993 C 0.11493 -0.2345 0.05903 -0.23843 -0.00399 -0.2278 C -0.06805 -0.21716 -0.11493 -0.19727 -0.11493 -0.18247 C -0.11493 -0.16651 -0.06597 -0.15448 -0.00208 -0.15448 C 0.06094 -0.15448 0.11493 -0.16651 0.11493 -0.18247 C 0.11493 -0.19588 0.05903 -0.19981 -0.00399 -0.19056 C -0.06701 -0.17992 -0.11493 -0.15865 -0.11493 -0.14385 C -0.11493 -0.12928 -0.06493 -0.11725 -0.00208 -0.11725 C 0.06302 -0.11725 0.11493 -0.12928 0.11493 -0.14385 C 0.11493 -0.15865 0.06007 -0.16258 -0.00295 -0.15194 C -0.06597 -0.1413 -0.11493 -0.12118 -0.11493 -0.10661 C -0.11493 -0.09065 -0.06493 -0.08002 -0.00104 -0.08002 C 0.06302 -0.08002 0.11493 -0.09204 0.11493 -0.10661 C 0.11493 -0.12118 0.06007 -0.12534 -0.00295 -0.11471 C -0.06597 -0.10407 -0.11493 -0.08256 -0.11493 -0.06938 C -0.11493 -0.05458 -0.06406 -0.04278 -0.00104 -0.04278 C 0.06302 -0.04278 0.11493 -0.05458 0.11493 -0.06938 C 0.11493 -0.08256 0.06094 -0.08672 -0.00295 -0.07724 C -0.06597 -0.0666 -0.11493 -0.04533 -0.11493 -0.03076 C -0.11493 -0.01734 -0.06406 -0.00416 -2.22222E-06 -0.00416 C 0.06406 -0.00416 0.11493 -0.01595 0.11493 -0.03076 C 0.11493 -0.04533 0.06094 -0.04926 -0.00208 -0.03862 C -0.06493 -0.02798 -0.11597 -0.00809 -0.11493 0.00671 C -0.11406 0.02128 -0.06406 0.03192 -2.22222E-06 0.03192 C 0.06406 0.03192 0.11493 0.01989 0.11493 0.00532 C 0.11493 -0.00809 0.06302 -0.01202 -2.22222E-06 -2.56244E-06" pathEditMode="relative" rAng="0" ptsTypes="fffffffffffffffffffffffffffffffff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0.00139 C 0.13403 -0.08788 0.08403 -0.16512 0.01701 -0.17044 C -0.04705 -0.17715 -0.10695 -0.11725 -0.11094 -0.03053 C -0.11597 0.04926 -0.07396 0.12396 -0.01389 0.12928 C 0.04097 0.13321 0.09305 0.08395 0.09705 0.00948 C 0.10104 -0.05851 0.06597 -0.12257 0.0151 -0.12789 C -0.03195 -0.13182 -0.07604 -0.09043 -0.07899 -0.02798 C -0.08195 0.02798 -0.05399 0.08256 -0.01198 0.08534 C 0.02604 0.08927 0.06198 0.05735 0.0651 0.00671 C 0.06701 -0.03862 0.04601 -0.08256 0.01302 -0.08511 C -0.01597 -0.08788 -0.04497 -0.06383 -0.04705 -0.02521 C -0.04896 0.00809 -0.03403 0.04001 -0.0099 0.04278 C 0.01007 0.04533 0.03108 0.03076 0.03212 0.00416 C 0.03403 -0.01735 0.02604 -0.04001 0.01111 -0.04255 C -0.00104 -0.04255 -0.01302 -0.03723 -0.01493 -0.02266 C -0.01597 -0.01318 -0.01389 -0.00393 -0.00799 9.25069E-08 C -0.00504 0.00139 -0.00295 0.00139 1.11111E-06 9.25069E-08" pathEditMode="relative" rAng="0" ptsTypes="fffffffffffffffff">
                                      <p:cBhvr>
                                        <p:cTn id="1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0.00139 C 0.13403 -0.08797 0.08403 -0.16505 0.01702 -0.17037 C -0.04705 -0.17709 -0.10694 -0.11736 -0.11093 -0.03056 C -0.11597 0.0493 -0.07395 0.12407 -0.01389 0.12916 C 0.04098 0.1331 0.09306 0.08403 0.09705 0.00949 C 0.10105 -0.05857 0.06598 -0.12269 0.01511 -0.12778 C -0.03194 -0.13172 -0.07604 -0.09051 -0.07899 -0.02801 C -0.08194 0.02801 -0.05399 0.08264 -0.01198 0.08541 C 0.02605 0.08935 0.06198 0.05741 0.06511 0.00671 C 0.06702 -0.03866 0.04601 -0.08264 0.01302 -0.08519 C -0.01597 -0.08797 -0.04496 -0.06389 -0.04705 -0.02523 C -0.04895 0.0081 -0.03402 0.04004 -0.00989 0.04282 C 0.01007 0.04537 0.03108 0.03078 0.03212 0.00416 C 0.03403 -0.01736 0.02605 -0.04005 0.01111 -0.04259 C -0.00104 -0.04259 -0.01302 -0.03727 -0.01493 -0.02269 C -0.01597 -0.0132 -0.01389 -0.00394 -0.00798 2.22222E-6 C -0.00503 0.00139 -0.00295 0.00139 -3.33333E-6 2.22222E-6 " pathEditMode="relative" rAng="0" ptsTypes="AAAAAAAAAAAAAAAAA"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/>
      <p:bldP spid="15" grpId="0"/>
      <p:bldP spid="16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1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4images.in/wp-content/uploads/2013/12/728-cartoon-cat-2-design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1127" y="990600"/>
            <a:ext cx="2015019" cy="228979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33400" y="266700"/>
            <a:ext cx="5908099" cy="1710018"/>
          </a:xfrm>
          <a:prstGeom prst="wedgeRoundRectCallout">
            <a:avLst>
              <a:gd name="adj1" fmla="val 72318"/>
              <a:gd name="adj2" fmla="val 47256"/>
              <a:gd name="adj3" fmla="val 166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/>
          </a:lstStyle>
          <a:p>
            <a:pPr algn="ctr"/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ћемо прочитати необичне реченице и стихове</a:t>
            </a:r>
            <a:r>
              <a:rPr lang="sr-Latn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овим словима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465" y="2590800"/>
            <a:ext cx="5790335" cy="3124200"/>
          </a:xfrm>
        </p:spPr>
        <p:txBody>
          <a:bodyPr/>
          <a:lstStyle/>
          <a:p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/>
              <a:t/>
            </a:r>
            <a:br>
              <a:rPr lang="sr-Cyrl-RS" sz="20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942" y="3124200"/>
            <a:ext cx="7055380" cy="3204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421" y="1981200"/>
            <a:ext cx="6218706" cy="457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сусједи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станују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један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поред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абецеди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њима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рођацима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једнаким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торбицама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ципела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једина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међу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њима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разлика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</a:t>
            </a:r>
            <a:r>
              <a:rPr lang="sr-Cyrl-R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гдје не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штапа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Понекад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озноји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ослоњен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торбом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ријечи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стоји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цеста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јер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торби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двјеста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ратара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рудара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ракове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ријеке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руже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рибара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рижу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ражу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ротквицу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раж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ралицу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рило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рало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свега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помало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48" y="1447800"/>
            <a:ext cx="6503552" cy="4495800"/>
          </a:xfrm>
        </p:spPr>
        <p:txBody>
          <a:bodyPr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хвали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трбуха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горњи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мањи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доњи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њему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анана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 descr="MDF dekoracija slovo B – Buba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4" y="1600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2597727" cy="2951963"/>
          </a:xfrm>
          <a:prstGeom prst="rect">
            <a:avLst/>
          </a:prstGeom>
          <a:noFill/>
        </p:spPr>
      </p:pic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209800" y="167070"/>
            <a:ext cx="6553200" cy="2964690"/>
          </a:xfrm>
          <a:prstGeom prst="wedgeRoundRectCallout">
            <a:avLst>
              <a:gd name="adj1" fmla="val -55141"/>
              <a:gd name="adj2" fmla="val 965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71025" y="457200"/>
            <a:ext cx="601980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</a:pPr>
            <a:r>
              <a:rPr lang="sr-Cyrl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</a:t>
            </a:r>
            <a:r>
              <a:rPr lang="sr-Cyrl-C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ћемо учити штампана слова </a:t>
            </a:r>
            <a:r>
              <a:rPr lang="sr-Cyrl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r>
              <a:rPr lang="sr-Cyrl-CS" sz="3600" dirty="0" smtClean="0"/>
              <a:t>:</a:t>
            </a:r>
            <a:r>
              <a:rPr lang="sr-Latn-RS" sz="3600" dirty="0" smtClean="0"/>
              <a:t> </a:t>
            </a:r>
          </a:p>
          <a:p>
            <a:pPr algn="ctr">
              <a:spcBef>
                <a:spcPct val="50000"/>
              </a:spcBef>
            </a:pPr>
            <a:r>
              <a:rPr lang="sr-Latn-RS" sz="3600" b="1" dirty="0" smtClean="0"/>
              <a:t>P p, B b, R r.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" y="1219200"/>
            <a:ext cx="8153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defRPr/>
            </a:pPr>
            <a:r>
              <a:rPr lang="sr-Cyrl-RS" sz="6000" b="1" dirty="0" smtClean="0"/>
              <a:t>П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</a:t>
            </a:r>
            <a:r>
              <a:rPr lang="sr-Latn-RS" sz="6000" b="1" dirty="0" smtClean="0"/>
              <a:t>, </a:t>
            </a:r>
            <a:r>
              <a:rPr lang="sr-Cyrl-RS" sz="6000" b="1" dirty="0" smtClean="0"/>
              <a:t>Б б, Р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р</a:t>
            </a:r>
            <a:endParaRPr lang="sr-Latn-CS" sz="6000" b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38200" y="2971800"/>
            <a:ext cx="8001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defRPr/>
            </a:pPr>
            <a:r>
              <a:rPr lang="sr-Latn-RS" sz="6000" b="1" dirty="0" smtClean="0"/>
              <a:t>P p, B b, R r</a:t>
            </a:r>
            <a:endParaRPr lang="sr-Latn-CS" sz="6000" b="1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971800" y="2133600"/>
            <a:ext cx="46037" cy="838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defPPr/>
          </a:lstStyle>
          <a:p>
            <a:pPr>
              <a:defRPr/>
            </a:pPr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495800" y="2133600"/>
            <a:ext cx="46038" cy="838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defPPr/>
          </a:lstStyle>
          <a:p>
            <a:pPr>
              <a:defRPr/>
            </a:pPr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838200" y="304800"/>
            <a:ext cx="25146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71600" y="533400"/>
            <a:ext cx="18288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ЋИРИЛИЦА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6858000" y="4267200"/>
            <a:ext cx="2286000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315200" y="4419600"/>
            <a:ext cx="18288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ЛАТИНИЦА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6324600" y="2133600"/>
            <a:ext cx="46037" cy="838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defPPr/>
          </a:lstStyle>
          <a:p>
            <a:pPr>
              <a:defRPr/>
            </a:pPr>
            <a:endParaRPr lang="en-US"/>
          </a:p>
        </p:txBody>
      </p:sp>
      <p:pic>
        <p:nvPicPr>
          <p:cNvPr id="15" name="Picture 2" descr="http://4images.in/wp-content/uploads/2013/12/728-cartoon-cat-2-design.pn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239491"/>
            <a:ext cx="2078736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20" grpId="0" animBg="1"/>
      <p:bldP spid="21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" y="3505200"/>
            <a:ext cx="2078736" cy="2362200"/>
          </a:xfrm>
          <a:prstGeom prst="rect">
            <a:avLst/>
          </a:prstGeom>
          <a:noFill/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536964" y="3604230"/>
            <a:ext cx="5410200" cy="2133600"/>
          </a:xfrm>
          <a:prstGeom prst="wedgeRoundRectCallout">
            <a:avLst>
              <a:gd name="adj1" fmla="val -93349"/>
              <a:gd name="adj2" fmla="val -9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40716" y="3886200"/>
            <a:ext cx="48006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r>
              <a:rPr lang="en-US" sz="3200" dirty="0"/>
              <a:t>.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514600" y="1600200"/>
          <a:ext cx="6386513" cy="1433732"/>
        </p:xfrm>
        <a:graphic>
          <a:graphicData uri="http://schemas.openxmlformats.org/drawingml/2006/table">
            <a:tbl>
              <a:tblPr/>
              <a:tblGrid>
                <a:gridCol w="638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flipH="1">
            <a:off x="2514600" y="1219200"/>
            <a:ext cx="9906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10500" dirty="0" smtClean="0"/>
              <a:t>P</a:t>
            </a:r>
            <a:r>
              <a:rPr lang="sr-Latn-RS" sz="8000" dirty="0" smtClean="0"/>
              <a:t> 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425179" y="457200"/>
            <a:ext cx="3400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 </a:t>
            </a:r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http://www.search-best-cartoon.com/cartoon-ducks/cartoon-duck-0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0"/>
            <a:ext cx="1905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67449" y="1676400"/>
            <a:ext cx="533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6600" dirty="0" smtClean="0"/>
              <a:t>p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9583 -1.11111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19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3198354"/>
            <a:ext cx="2417617" cy="2747292"/>
          </a:xfrm>
          <a:prstGeom prst="rect">
            <a:avLst/>
          </a:prstGeom>
          <a:noFill/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705450" y="3505200"/>
            <a:ext cx="5410200" cy="2133600"/>
          </a:xfrm>
          <a:prstGeom prst="wedgeRoundRectCallout">
            <a:avLst>
              <a:gd name="adj1" fmla="val -92838"/>
              <a:gd name="adj2" fmla="val -123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65149" y="4033391"/>
            <a:ext cx="4800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438400" y="1600200"/>
          <a:ext cx="6386513" cy="1433732"/>
        </p:xfrm>
        <a:graphic>
          <a:graphicData uri="http://schemas.openxmlformats.org/drawingml/2006/table">
            <a:tbl>
              <a:tblPr/>
              <a:tblGrid>
                <a:gridCol w="638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77980" y="1223834"/>
            <a:ext cx="10847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10500" dirty="0" smtClean="0"/>
              <a:t>R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027288" y="152400"/>
            <a:ext cx="3270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Р р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t3.gstatic.com/images?q=tbn:ANd9GcTz39NPzd9EciAgAGXN9e6Am9IQ7hHSFw3AVBlSTZTc8E7ACcvV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2286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733800" y="173971"/>
            <a:ext cx="810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9600" dirty="0" smtClean="0"/>
              <a:t> </a:t>
            </a:r>
            <a:r>
              <a:rPr lang="sr-Latn-RS" sz="7200" dirty="0" smtClean="0"/>
              <a:t>r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2322E-06 L 0.625 -0.00555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19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4images.in/wp-content/uploads/2013/12/728-cartoon-cat-2-design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" y="3220583"/>
            <a:ext cx="2497281" cy="2837819"/>
          </a:xfrm>
          <a:prstGeom prst="rect">
            <a:avLst/>
          </a:prstGeom>
          <a:noFill/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447775" y="3657600"/>
            <a:ext cx="5410200" cy="2133600"/>
          </a:xfrm>
          <a:prstGeom prst="wedgeRoundRectCallout">
            <a:avLst>
              <a:gd name="adj1" fmla="val -92838"/>
              <a:gd name="adj2" fmla="val -116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defPPr/>
          </a:lstStyle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57600" y="4185791"/>
            <a:ext cx="48768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62200" y="1600200"/>
          <a:ext cx="6386513" cy="1433732"/>
        </p:xfrm>
        <a:graphic>
          <a:graphicData uri="http://schemas.openxmlformats.org/drawingml/2006/table">
            <a:tbl>
              <a:tblPr/>
              <a:tblGrid>
                <a:gridCol w="638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32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hr-H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97280" y="1248328"/>
            <a:ext cx="12746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10500" dirty="0" smtClean="0"/>
              <a:t>B</a:t>
            </a:r>
            <a:r>
              <a:rPr lang="sr-Latn-RS" sz="9600" dirty="0" smtClean="0"/>
              <a:t> 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2622608" y="215609"/>
            <a:ext cx="326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 б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5" descr="T.O.BubaMara (@TOBubaMara) |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735"/>
            <a:ext cx="1406128" cy="140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08109" y="1585916"/>
            <a:ext cx="11501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sr-Latn-RS" sz="7600" dirty="0" smtClean="0"/>
              <a:t> b</a:t>
            </a:r>
            <a:endParaRPr lang="en-US" sz="7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62309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19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0.09.14"/>
  <p:tag name="AS_TITLE" val="Aspose.Slides for .NET 4.0 Client Profile"/>
  <p:tag name="AS_VERSION" val="2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1973</TotalTime>
  <Words>373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YU Times New Roman</vt:lpstr>
      <vt:lpstr>Ion</vt:lpstr>
      <vt:lpstr>PowerPoint Presentation</vt:lpstr>
      <vt:lpstr>PowerPoint Presentation</vt:lpstr>
      <vt:lpstr>             </vt:lpstr>
      <vt:lpstr>Ово се слово хвали  да има два трбуха;  горњи је мањи, доњи је већи –  и то је све што о њему треба рећи.   Али нека се каже још и ово:  у ријечи банана  Б је прво слово.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дошао у дигиталну учионицу. Ја сам меда Томи и помагаћу ти да научиш слова латинице.</dc:title>
  <dc:creator>user</dc:creator>
  <cp:lastModifiedBy>pc</cp:lastModifiedBy>
  <cp:revision>112</cp:revision>
  <dcterms:created xsi:type="dcterms:W3CDTF">2013-10-20T19:10:48Z</dcterms:created>
  <dcterms:modified xsi:type="dcterms:W3CDTF">2020-11-17T21:06:14Z</dcterms:modified>
</cp:coreProperties>
</file>