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74" r:id="rId4"/>
    <p:sldId id="266" r:id="rId5"/>
    <p:sldId id="257" r:id="rId6"/>
    <p:sldId id="258" r:id="rId7"/>
    <p:sldId id="275" r:id="rId8"/>
    <p:sldId id="259" r:id="rId9"/>
    <p:sldId id="268" r:id="rId10"/>
    <p:sldId id="273" r:id="rId11"/>
    <p:sldId id="261" r:id="rId12"/>
    <p:sldId id="262" r:id="rId13"/>
    <p:sldId id="263" r:id="rId1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3558-1BF8-4B5A-9742-ADA224AD1C3E}" type="datetimeFigureOut">
              <a:rPr lang="sr-Latn-BA" smtClean="0"/>
              <a:t>17.11.2020.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EB22-E666-4FF5-A60B-BD1097470DD9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767558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3558-1BF8-4B5A-9742-ADA224AD1C3E}" type="datetimeFigureOut">
              <a:rPr lang="sr-Latn-BA" smtClean="0"/>
              <a:t>17.11.2020.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EB22-E666-4FF5-A60B-BD1097470DD9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995200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3558-1BF8-4B5A-9742-ADA224AD1C3E}" type="datetimeFigureOut">
              <a:rPr lang="sr-Latn-BA" smtClean="0"/>
              <a:t>17.11.2020.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EB22-E666-4FF5-A60B-BD1097470DD9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218277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3558-1BF8-4B5A-9742-ADA224AD1C3E}" type="datetimeFigureOut">
              <a:rPr lang="sr-Latn-BA" smtClean="0"/>
              <a:t>17.11.2020.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EB22-E666-4FF5-A60B-BD1097470DD9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981968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3558-1BF8-4B5A-9742-ADA224AD1C3E}" type="datetimeFigureOut">
              <a:rPr lang="sr-Latn-BA" smtClean="0"/>
              <a:t>17.11.2020.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EB22-E666-4FF5-A60B-BD1097470DD9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381516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3558-1BF8-4B5A-9742-ADA224AD1C3E}" type="datetimeFigureOut">
              <a:rPr lang="sr-Latn-BA" smtClean="0"/>
              <a:t>17.11.2020.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EB22-E666-4FF5-A60B-BD1097470DD9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35091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3558-1BF8-4B5A-9742-ADA224AD1C3E}" type="datetimeFigureOut">
              <a:rPr lang="sr-Latn-BA" smtClean="0"/>
              <a:t>17.11.2020.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EB22-E666-4FF5-A60B-BD1097470DD9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396001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3558-1BF8-4B5A-9742-ADA224AD1C3E}" type="datetimeFigureOut">
              <a:rPr lang="sr-Latn-BA" smtClean="0"/>
              <a:t>17.11.2020.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EB22-E666-4FF5-A60B-BD1097470DD9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683469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3558-1BF8-4B5A-9742-ADA224AD1C3E}" type="datetimeFigureOut">
              <a:rPr lang="sr-Latn-BA" smtClean="0"/>
              <a:t>17.11.2020.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EB22-E666-4FF5-A60B-BD1097470DD9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968825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3558-1BF8-4B5A-9742-ADA224AD1C3E}" type="datetimeFigureOut">
              <a:rPr lang="sr-Latn-BA" smtClean="0"/>
              <a:t>17.11.2020.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EB22-E666-4FF5-A60B-BD1097470DD9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474114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3558-1BF8-4B5A-9742-ADA224AD1C3E}" type="datetimeFigureOut">
              <a:rPr lang="sr-Latn-BA" smtClean="0"/>
              <a:t>17.11.2020.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EB22-E666-4FF5-A60B-BD1097470DD9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032339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93558-1BF8-4B5A-9742-ADA224AD1C3E}" type="datetimeFigureOut">
              <a:rPr lang="sr-Latn-BA" smtClean="0"/>
              <a:t>17.11.2020.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7EB22-E666-4FF5-A60B-BD1097470DD9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655025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2FDF0794-1B86-42B2-B8C7-F60123E638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F0502020204030204"/>
              <a:ea typeface="+mn-ea"/>
              <a:cs typeface="+mn-cs"/>
            </a:endParaRPr>
          </a:p>
        </p:txBody>
      </p:sp>
      <p:pic>
        <p:nvPicPr>
          <p:cNvPr id="4" name="Picture 3" descr="A close up of a piece of paper with a pencil laying on top">
            <a:extLst>
              <a:ext uri="{FF2B5EF4-FFF2-40B4-BE49-F238E27FC236}">
                <a16:creationId xmlns:a16="http://schemas.microsoft.com/office/drawing/2014/main" xmlns="" id="{65810330-F0B5-43C9-BC34-094FFB5C052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487"/>
            <a:ext cx="12191980" cy="6858000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C5373426-E26E-431D-959C-5DB96C0B62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912607" y="1238442"/>
            <a:ext cx="3635926" cy="4355751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B2EA78-AEB3-469B-9025-3B17201A4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3416" y="1475234"/>
            <a:ext cx="3214307" cy="2901694"/>
          </a:xfrm>
        </p:spPr>
        <p:txBody>
          <a:bodyPr anchor="b">
            <a:normAutofit/>
          </a:bodyPr>
          <a:lstStyle/>
          <a:p>
            <a:r>
              <a:rPr lang="sr-Latn-BA" sz="32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PAST SIMPLE </a:t>
            </a:r>
            <a:r>
              <a:rPr lang="sr-Latn-BA" sz="320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 	</a:t>
            </a:r>
            <a:br>
              <a:rPr lang="sr-Latn-BA" sz="320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</a:br>
            <a:r>
              <a:rPr lang="sr-Latn-BA" sz="320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&amp; </a:t>
            </a:r>
            <a:br>
              <a:rPr lang="sr-Latn-BA" sz="320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</a:br>
            <a:r>
              <a:rPr lang="sr-Latn-BA" sz="320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PAST PROGRESSIVE</a:t>
            </a:r>
            <a:endParaRPr lang="en-US" sz="32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55E1F2F-E259-4EA8-9FFD-3A10AF541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7750" y="4608576"/>
            <a:ext cx="3205640" cy="774186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sr-Latn-BA" sz="1600" dirty="0">
                <a:cs typeface="Times New Roman" panose="02020603050405020304" pitchFamily="18" charset="0"/>
              </a:rPr>
              <a:t>Milena </a:t>
            </a:r>
            <a:r>
              <a:rPr lang="sr-Latn-BA" sz="1600" dirty="0" smtClean="0">
                <a:cs typeface="Times New Roman" panose="02020603050405020304" pitchFamily="18" charset="0"/>
              </a:rPr>
              <a:t>Janković</a:t>
            </a:r>
            <a:endParaRPr lang="en-US" sz="1600" dirty="0">
              <a:cs typeface="Times New Roman" panose="02020603050405020304" pitchFamily="18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96D07482-83A3-4451-943C-B469610829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176090" y="4508519"/>
            <a:ext cx="31089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EDC90921-9082-491B-940E-827D679F34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417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>
                <a:latin typeface="+mn-lt"/>
              </a:rPr>
              <a:t>Past Simple &amp; Past Progressive: Differences</a:t>
            </a:r>
            <a:endParaRPr lang="sr-Latn-BA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7468702"/>
              </p:ext>
            </p:extLst>
          </p:nvPr>
        </p:nvGraphicFramePr>
        <p:xfrm>
          <a:off x="838200" y="2019536"/>
          <a:ext cx="10515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0">
                <a:tc>
                  <a:txBody>
                    <a:bodyPr/>
                    <a:lstStyle/>
                    <a:p>
                      <a:r>
                        <a:rPr lang="sr-Latn-BA" sz="2400" dirty="0" smtClean="0"/>
                        <a:t>Past Simple</a:t>
                      </a:r>
                      <a:endParaRPr lang="sr-Latn-B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sz="2400" dirty="0" smtClean="0"/>
                        <a:t>Past Progressive</a:t>
                      </a:r>
                      <a:endParaRPr lang="sr-Latn-B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BA" sz="2400" dirty="0" smtClean="0"/>
                        <a:t>-action finished in the</a:t>
                      </a:r>
                      <a:r>
                        <a:rPr lang="sr-Latn-BA" sz="2400" baseline="0" dirty="0" smtClean="0"/>
                        <a:t> past (single or repeated)</a:t>
                      </a:r>
                      <a:endParaRPr lang="sr-Latn-B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sz="2400" dirty="0" smtClean="0"/>
                        <a:t>-action was in progress at a special time in the past</a:t>
                      </a:r>
                      <a:endParaRPr lang="sr-Latn-B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BA" sz="2400" dirty="0" smtClean="0"/>
                        <a:t>-series of completed actions</a:t>
                      </a:r>
                      <a:endParaRPr lang="sr-Latn-B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sz="2400" dirty="0" smtClean="0"/>
                        <a:t>-two actions were hapenning at the same time</a:t>
                      </a:r>
                      <a:endParaRPr lang="sr-Latn-B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r-Latn-BA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sz="2400" dirty="0" smtClean="0"/>
                        <a:t>- for background</a:t>
                      </a:r>
                      <a:r>
                        <a:rPr lang="sr-Latn-BA" sz="2400" baseline="0" dirty="0" smtClean="0"/>
                        <a:t> action or description which was interrupted by another past action</a:t>
                      </a:r>
                      <a:endParaRPr lang="sr-Latn-B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r-Latn-B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465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7E33C3-75C2-45F9-9EA6-F7B1A490D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BA" sz="4000" b="1" dirty="0" smtClean="0">
                <a:latin typeface="+mn-lt"/>
              </a:rPr>
              <a:t>SB; </a:t>
            </a:r>
            <a:r>
              <a:rPr lang="sr-Latn-BA" sz="4000" b="1" dirty="0">
                <a:latin typeface="+mn-lt"/>
              </a:rPr>
              <a:t>page </a:t>
            </a:r>
            <a:r>
              <a:rPr lang="sr-Latn-BA" sz="4000" b="1" dirty="0" smtClean="0">
                <a:latin typeface="+mn-lt"/>
              </a:rPr>
              <a:t>29; Exercise 3.</a:t>
            </a:r>
            <a:endParaRPr lang="sr-Latn-BA" sz="40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DA3B834-3D02-48D8-8B95-7A44DE184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1550"/>
            <a:ext cx="10515600" cy="476541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r-Latn-BA" sz="2100" b="1" dirty="0"/>
              <a:t>Study the examples and use the correct form of the verbs in </a:t>
            </a:r>
            <a:r>
              <a:rPr lang="sr-Latn-BA" sz="2100" b="1" dirty="0" smtClean="0"/>
              <a:t>brackets.</a:t>
            </a:r>
            <a:endParaRPr lang="sr-Latn-BA" sz="2100" b="1" dirty="0"/>
          </a:p>
          <a:p>
            <a:pPr marL="0" indent="0">
              <a:buNone/>
            </a:pPr>
            <a:r>
              <a:rPr lang="sr-Latn-BA" sz="2000" i="1" dirty="0">
                <a:solidFill>
                  <a:schemeClr val="accent1">
                    <a:lumMod val="75000"/>
                  </a:schemeClr>
                </a:solidFill>
              </a:rPr>
              <a:t>I </a:t>
            </a:r>
            <a:r>
              <a:rPr lang="sr-Latn-BA" sz="2000" i="1" dirty="0">
                <a:solidFill>
                  <a:srgbClr val="FF0000"/>
                </a:solidFill>
              </a:rPr>
              <a:t>got up </a:t>
            </a:r>
            <a:r>
              <a:rPr lang="sr-Latn-BA" sz="2000" i="1" dirty="0">
                <a:solidFill>
                  <a:schemeClr val="accent1">
                    <a:lumMod val="75000"/>
                  </a:schemeClr>
                </a:solidFill>
              </a:rPr>
              <a:t>at seven and then I </a:t>
            </a:r>
            <a:r>
              <a:rPr lang="sr-Latn-BA" sz="2000" i="1" dirty="0">
                <a:solidFill>
                  <a:srgbClr val="FF0000"/>
                </a:solidFill>
              </a:rPr>
              <a:t>went</a:t>
            </a:r>
            <a:r>
              <a:rPr lang="sr-Latn-BA" sz="2000" i="1" dirty="0">
                <a:solidFill>
                  <a:schemeClr val="accent1">
                    <a:lumMod val="75000"/>
                  </a:schemeClr>
                </a:solidFill>
              </a:rPr>
              <a:t> to work at 8 o´clock.</a:t>
            </a:r>
          </a:p>
          <a:p>
            <a:pPr marL="0" indent="0">
              <a:buNone/>
            </a:pPr>
            <a:r>
              <a:rPr lang="sr-Latn-BA" sz="2000" i="1" dirty="0">
                <a:solidFill>
                  <a:schemeClr val="accent1">
                    <a:lumMod val="75000"/>
                  </a:schemeClr>
                </a:solidFill>
              </a:rPr>
              <a:t>Andy </a:t>
            </a:r>
            <a:r>
              <a:rPr lang="sr-Latn-BA" sz="2000" i="1" dirty="0">
                <a:solidFill>
                  <a:srgbClr val="FF0000"/>
                </a:solidFill>
              </a:rPr>
              <a:t>was going </a:t>
            </a:r>
            <a:r>
              <a:rPr lang="sr-Latn-BA" sz="2000" i="1" dirty="0">
                <a:solidFill>
                  <a:schemeClr val="accent1">
                    <a:lumMod val="75000"/>
                  </a:schemeClr>
                </a:solidFill>
              </a:rPr>
              <a:t>to school when he</a:t>
            </a:r>
            <a:r>
              <a:rPr lang="sr-Latn-BA" sz="2000" i="1" dirty="0">
                <a:solidFill>
                  <a:srgbClr val="FF0000"/>
                </a:solidFill>
              </a:rPr>
              <a:t> met </a:t>
            </a:r>
            <a:r>
              <a:rPr lang="sr-Latn-BA" sz="2000" i="1" dirty="0">
                <a:solidFill>
                  <a:schemeClr val="accent1">
                    <a:lumMod val="75000"/>
                  </a:schemeClr>
                </a:solidFill>
              </a:rPr>
              <a:t>Steve.</a:t>
            </a:r>
          </a:p>
          <a:p>
            <a:pPr marL="0" indent="0">
              <a:buNone/>
            </a:pPr>
            <a:r>
              <a:rPr lang="sr-Latn-BA" sz="2000" i="1" dirty="0">
                <a:solidFill>
                  <a:schemeClr val="accent1">
                    <a:lumMod val="75000"/>
                  </a:schemeClr>
                </a:solidFill>
              </a:rPr>
              <a:t>My sister </a:t>
            </a:r>
            <a:r>
              <a:rPr lang="sr-Latn-BA" sz="2000" i="1" dirty="0">
                <a:solidFill>
                  <a:srgbClr val="FF0000"/>
                </a:solidFill>
              </a:rPr>
              <a:t>was cooking </a:t>
            </a:r>
            <a:r>
              <a:rPr lang="sr-Latn-BA" sz="2000" i="1" dirty="0">
                <a:solidFill>
                  <a:schemeClr val="accent1">
                    <a:lumMod val="75000"/>
                  </a:schemeClr>
                </a:solidFill>
              </a:rPr>
              <a:t>lunch, while I </a:t>
            </a:r>
            <a:r>
              <a:rPr lang="sr-Latn-BA" sz="2000" i="1" dirty="0">
                <a:solidFill>
                  <a:srgbClr val="FF0000"/>
                </a:solidFill>
              </a:rPr>
              <a:t>was sleeping</a:t>
            </a:r>
            <a:r>
              <a:rPr lang="sr-Latn-BA" sz="2000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457200" indent="-457200">
              <a:buAutoNum type="arabicPlain"/>
            </a:pPr>
            <a:r>
              <a:rPr lang="sr-Latn-BA" sz="2000" dirty="0"/>
              <a:t>She ____ (listen) to music, while I _____ (clean) the house.</a:t>
            </a:r>
          </a:p>
          <a:p>
            <a:pPr marL="457200" indent="-457200">
              <a:buAutoNum type="arabicPlain"/>
            </a:pPr>
            <a:r>
              <a:rPr lang="sr-Latn-BA" sz="2000" dirty="0"/>
              <a:t>Jane and Kate ______ (talk) when Mr. Davis _____ (come) in.</a:t>
            </a:r>
          </a:p>
          <a:p>
            <a:pPr marL="457200" indent="-457200">
              <a:buAutoNum type="arabicPlain"/>
            </a:pPr>
            <a:r>
              <a:rPr lang="sr-Latn-BA" sz="2000" dirty="0"/>
              <a:t>Mr. Davis _____ (be) sick and he _____ (not go) to work yesterday.</a:t>
            </a:r>
          </a:p>
          <a:p>
            <a:pPr marL="457200" indent="-457200">
              <a:buAutoNum type="arabicPlain"/>
            </a:pPr>
            <a:r>
              <a:rPr lang="sr-Latn-BA" sz="2000" dirty="0"/>
              <a:t>We ______ (watch) the movie when the phone ______ (ring).</a:t>
            </a:r>
          </a:p>
          <a:p>
            <a:pPr marL="457200" indent="-457200">
              <a:buAutoNum type="arabicPlain"/>
            </a:pPr>
            <a:r>
              <a:rPr lang="sr-Latn-BA" sz="2000" dirty="0"/>
              <a:t>A: What _____ (you/do) at 8 last night?   B: I _____ (prepare) dinner.</a:t>
            </a:r>
          </a:p>
          <a:p>
            <a:pPr marL="457200" indent="-457200">
              <a:buAutoNum type="arabicPlain"/>
            </a:pPr>
            <a:r>
              <a:rPr lang="sr-Latn-BA" sz="2000" dirty="0"/>
              <a:t>Mrs. Richards _____ (paint) her room when she _______ (fall) down. Luckily, she _____ (not break) anything.</a:t>
            </a:r>
          </a:p>
          <a:p>
            <a:pPr marL="457200" indent="-457200">
              <a:buAutoNum type="arabicPlain"/>
            </a:pPr>
            <a:r>
              <a:rPr lang="sr-Latn-BA" sz="2000" dirty="0"/>
              <a:t>I _____ (take) a shower when I _____ (hear) the doorbell. My guests _____ (arrive) earlier.</a:t>
            </a:r>
          </a:p>
          <a:p>
            <a:pPr marL="457200" indent="-457200">
              <a:buAutoNum type="arabicPlain"/>
            </a:pPr>
            <a:r>
              <a:rPr lang="sr-Latn-BA" sz="2000" dirty="0"/>
              <a:t>I _____ (come) to the office and then I _____ (check) my e-mails</a:t>
            </a:r>
          </a:p>
          <a:p>
            <a:pPr marL="457200" indent="-457200">
              <a:buAutoNum type="arabicPlain"/>
            </a:pPr>
            <a:r>
              <a:rPr lang="sr-Latn-BA" sz="2000" dirty="0"/>
              <a:t>He _____ (check) her mail when Jim _____ (arrive) in Athens.</a:t>
            </a:r>
          </a:p>
          <a:p>
            <a:pPr marL="457200" indent="-457200">
              <a:buAutoNum type="arabicPlain"/>
            </a:pPr>
            <a:r>
              <a:rPr lang="sr-Latn-BA" sz="2000" dirty="0"/>
              <a:t>We ______ (write) while our teacher _____ (talk) all morning yesterday.</a:t>
            </a:r>
          </a:p>
        </p:txBody>
      </p:sp>
    </p:spTree>
    <p:extLst>
      <p:ext uri="{BB962C8B-B14F-4D97-AF65-F5344CB8AC3E}">
        <p14:creationId xmlns:p14="http://schemas.microsoft.com/office/powerpoint/2010/main" val="372784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79664EF-31CB-4C84-B0A2-2E77A4FAB7A8}"/>
              </a:ext>
            </a:extLst>
          </p:cNvPr>
          <p:cNvSpPr txBox="1"/>
          <p:nvPr/>
        </p:nvSpPr>
        <p:spPr>
          <a:xfrm>
            <a:off x="1127464" y="1028343"/>
            <a:ext cx="980982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lain"/>
            </a:pPr>
            <a:r>
              <a:rPr lang="sr-Latn-BA" sz="2400" dirty="0">
                <a:cs typeface="Times New Roman" panose="02020603050405020304" pitchFamily="18" charset="0"/>
              </a:rPr>
              <a:t>She </a:t>
            </a:r>
            <a:r>
              <a:rPr lang="sr-Latn-BA" sz="24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was listening</a:t>
            </a:r>
            <a:r>
              <a:rPr lang="sr-Latn-BA" sz="2400" u="sng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sr-Latn-BA" sz="2400" dirty="0">
                <a:cs typeface="Times New Roman" panose="02020603050405020304" pitchFamily="18" charset="0"/>
              </a:rPr>
              <a:t>to music, while I </a:t>
            </a:r>
            <a:r>
              <a:rPr lang="sr-Latn-BA" sz="24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was cleaning </a:t>
            </a:r>
            <a:r>
              <a:rPr lang="sr-Latn-BA" sz="2400" dirty="0">
                <a:cs typeface="Times New Roman" panose="02020603050405020304" pitchFamily="18" charset="0"/>
              </a:rPr>
              <a:t>the house.</a:t>
            </a:r>
          </a:p>
          <a:p>
            <a:pPr marL="457200" indent="-457200">
              <a:buAutoNum type="arabicPlain"/>
            </a:pPr>
            <a:r>
              <a:rPr lang="sr-Latn-BA" sz="2400" dirty="0">
                <a:cs typeface="Times New Roman" panose="02020603050405020304" pitchFamily="18" charset="0"/>
              </a:rPr>
              <a:t>Jane and Kate </a:t>
            </a:r>
            <a:r>
              <a:rPr lang="sr-Latn-BA" sz="24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were talking </a:t>
            </a:r>
            <a:r>
              <a:rPr lang="sr-Latn-BA" sz="2400" dirty="0">
                <a:cs typeface="Times New Roman" panose="02020603050405020304" pitchFamily="18" charset="0"/>
              </a:rPr>
              <a:t>when Mr. Davis </a:t>
            </a:r>
            <a:r>
              <a:rPr lang="sr-Latn-BA" sz="24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came</a:t>
            </a:r>
            <a:r>
              <a:rPr lang="sr-Latn-BA" sz="2400" dirty="0">
                <a:cs typeface="Times New Roman" panose="02020603050405020304" pitchFamily="18" charset="0"/>
              </a:rPr>
              <a:t> in.</a:t>
            </a:r>
          </a:p>
          <a:p>
            <a:pPr marL="457200" indent="-457200">
              <a:buAutoNum type="arabicPlain"/>
            </a:pPr>
            <a:r>
              <a:rPr lang="sr-Latn-BA" sz="2400" dirty="0">
                <a:cs typeface="Times New Roman" panose="02020603050405020304" pitchFamily="18" charset="0"/>
              </a:rPr>
              <a:t>Mr. Davis </a:t>
            </a:r>
            <a:r>
              <a:rPr lang="sr-Latn-BA" sz="24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was</a:t>
            </a:r>
            <a:r>
              <a:rPr lang="sr-Latn-BA" sz="2400" u="sng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sr-Latn-BA" sz="2400" dirty="0">
                <a:cs typeface="Times New Roman" panose="02020603050405020304" pitchFamily="18" charset="0"/>
              </a:rPr>
              <a:t>sick and he </a:t>
            </a:r>
            <a:r>
              <a:rPr lang="sr-Latn-BA" sz="24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didn´t go </a:t>
            </a:r>
            <a:r>
              <a:rPr lang="sr-Latn-BA" sz="2400" dirty="0">
                <a:cs typeface="Times New Roman" panose="02020603050405020304" pitchFamily="18" charset="0"/>
              </a:rPr>
              <a:t>to work yesterday.</a:t>
            </a:r>
          </a:p>
          <a:p>
            <a:pPr marL="457200" indent="-457200">
              <a:buAutoNum type="arabicPlain"/>
            </a:pPr>
            <a:r>
              <a:rPr lang="sr-Latn-BA" sz="2400" dirty="0">
                <a:cs typeface="Times New Roman" panose="02020603050405020304" pitchFamily="18" charset="0"/>
              </a:rPr>
              <a:t>We </a:t>
            </a:r>
            <a:r>
              <a:rPr lang="sr-Latn-BA" sz="24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were watching </a:t>
            </a:r>
            <a:r>
              <a:rPr lang="sr-Latn-BA" sz="2400" dirty="0">
                <a:cs typeface="Times New Roman" panose="02020603050405020304" pitchFamily="18" charset="0"/>
              </a:rPr>
              <a:t>the movie when the phone </a:t>
            </a:r>
            <a:r>
              <a:rPr lang="sr-Latn-BA" sz="24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rang</a:t>
            </a:r>
            <a:r>
              <a:rPr lang="sr-Latn-BA" sz="2400" dirty="0">
                <a:cs typeface="Times New Roman" panose="02020603050405020304" pitchFamily="18" charset="0"/>
              </a:rPr>
              <a:t>.</a:t>
            </a:r>
            <a:endParaRPr lang="sr-Latn-BA" sz="2400" b="1" dirty="0">
              <a:cs typeface="Times New Roman" panose="02020603050405020304" pitchFamily="18" charset="0"/>
            </a:endParaRPr>
          </a:p>
          <a:p>
            <a:pPr marL="457200" indent="-457200">
              <a:buAutoNum type="arabicPlain"/>
            </a:pPr>
            <a:r>
              <a:rPr lang="sr-Latn-BA" sz="2400" dirty="0">
                <a:cs typeface="Times New Roman" panose="02020603050405020304" pitchFamily="18" charset="0"/>
              </a:rPr>
              <a:t>A: What </a:t>
            </a:r>
            <a:r>
              <a:rPr lang="sr-Latn-BA" sz="24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were you doing </a:t>
            </a:r>
            <a:r>
              <a:rPr lang="sr-Latn-BA" sz="2400" dirty="0">
                <a:cs typeface="Times New Roman" panose="02020603050405020304" pitchFamily="18" charset="0"/>
              </a:rPr>
              <a:t>at 8 last night?   B: I </a:t>
            </a:r>
            <a:r>
              <a:rPr lang="sr-Latn-BA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was preparing </a:t>
            </a:r>
            <a:r>
              <a:rPr lang="sr-Latn-BA" sz="2400" dirty="0">
                <a:cs typeface="Times New Roman" panose="02020603050405020304" pitchFamily="18" charset="0"/>
              </a:rPr>
              <a:t>dinner.</a:t>
            </a:r>
          </a:p>
          <a:p>
            <a:pPr marL="457200" indent="-457200">
              <a:buAutoNum type="arabicPlain"/>
            </a:pPr>
            <a:r>
              <a:rPr lang="sr-Latn-BA" sz="2400" dirty="0">
                <a:cs typeface="Times New Roman" panose="02020603050405020304" pitchFamily="18" charset="0"/>
              </a:rPr>
              <a:t>Mrs. Richards </a:t>
            </a:r>
            <a:r>
              <a:rPr lang="sr-Latn-BA" sz="24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was painting </a:t>
            </a:r>
            <a:r>
              <a:rPr lang="sr-Latn-BA" sz="2400" dirty="0">
                <a:cs typeface="Times New Roman" panose="02020603050405020304" pitchFamily="18" charset="0"/>
              </a:rPr>
              <a:t>her room when she </a:t>
            </a:r>
            <a:r>
              <a:rPr lang="sr-Latn-BA" sz="24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fell </a:t>
            </a:r>
            <a:r>
              <a:rPr lang="sr-Latn-BA" sz="2400" dirty="0">
                <a:cs typeface="Times New Roman" panose="02020603050405020304" pitchFamily="18" charset="0"/>
              </a:rPr>
              <a:t>down. Luckily, she </a:t>
            </a:r>
            <a:r>
              <a:rPr lang="sr-Latn-BA" sz="24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didn´t break </a:t>
            </a:r>
            <a:r>
              <a:rPr lang="sr-Latn-BA" sz="2400" dirty="0">
                <a:cs typeface="Times New Roman" panose="02020603050405020304" pitchFamily="18" charset="0"/>
              </a:rPr>
              <a:t>anything.</a:t>
            </a:r>
          </a:p>
          <a:p>
            <a:pPr marL="457200" indent="-457200">
              <a:buAutoNum type="arabicPlain"/>
            </a:pPr>
            <a:r>
              <a:rPr lang="sr-Latn-BA" sz="2400" dirty="0">
                <a:cs typeface="Times New Roman" panose="02020603050405020304" pitchFamily="18" charset="0"/>
              </a:rPr>
              <a:t>I </a:t>
            </a:r>
            <a:r>
              <a:rPr lang="sr-Latn-BA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was taking </a:t>
            </a:r>
            <a:r>
              <a:rPr lang="sr-Latn-BA" sz="2400" dirty="0">
                <a:cs typeface="Times New Roman" panose="02020603050405020304" pitchFamily="18" charset="0"/>
              </a:rPr>
              <a:t>a shower when I </a:t>
            </a:r>
            <a:r>
              <a:rPr lang="sr-Latn-BA" sz="24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heard</a:t>
            </a:r>
            <a:r>
              <a:rPr lang="sr-Latn-BA" sz="2400" dirty="0">
                <a:cs typeface="Times New Roman" panose="02020603050405020304" pitchFamily="18" charset="0"/>
              </a:rPr>
              <a:t> the doorbell. My guests </a:t>
            </a:r>
            <a:r>
              <a:rPr lang="sr-Latn-BA" sz="24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arrived </a:t>
            </a:r>
            <a:r>
              <a:rPr lang="sr-Latn-BA" sz="2400" dirty="0">
                <a:cs typeface="Times New Roman" panose="02020603050405020304" pitchFamily="18" charset="0"/>
              </a:rPr>
              <a:t>earlier.</a:t>
            </a:r>
          </a:p>
          <a:p>
            <a:pPr marL="457200" indent="-457200">
              <a:buAutoNum type="arabicPlain"/>
            </a:pPr>
            <a:r>
              <a:rPr lang="sr-Latn-BA" sz="2400" dirty="0">
                <a:cs typeface="Times New Roman" panose="02020603050405020304" pitchFamily="18" charset="0"/>
              </a:rPr>
              <a:t>I </a:t>
            </a:r>
            <a:r>
              <a:rPr lang="sr-Latn-BA" sz="24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came</a:t>
            </a:r>
            <a:r>
              <a:rPr lang="sr-Latn-BA" sz="2400" u="sng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sr-Latn-BA" sz="2400" dirty="0">
                <a:cs typeface="Times New Roman" panose="02020603050405020304" pitchFamily="18" charset="0"/>
              </a:rPr>
              <a:t>to the office and then I </a:t>
            </a:r>
            <a:r>
              <a:rPr lang="sr-Latn-BA" sz="24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checked</a:t>
            </a:r>
            <a:r>
              <a:rPr lang="sr-Latn-BA" sz="2400" dirty="0">
                <a:cs typeface="Times New Roman" panose="02020603050405020304" pitchFamily="18" charset="0"/>
              </a:rPr>
              <a:t> my e-mails</a:t>
            </a:r>
          </a:p>
          <a:p>
            <a:pPr marL="457200" indent="-457200">
              <a:buAutoNum type="arabicPlain"/>
            </a:pPr>
            <a:r>
              <a:rPr lang="sr-Latn-BA" sz="2400" dirty="0">
                <a:cs typeface="Times New Roman" panose="02020603050405020304" pitchFamily="18" charset="0"/>
              </a:rPr>
              <a:t>He </a:t>
            </a:r>
            <a:r>
              <a:rPr lang="sr-Latn-BA" sz="24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was checking </a:t>
            </a:r>
            <a:r>
              <a:rPr lang="sr-Latn-BA" sz="2400" dirty="0">
                <a:cs typeface="Times New Roman" panose="02020603050405020304" pitchFamily="18" charset="0"/>
              </a:rPr>
              <a:t>her mail when Jim </a:t>
            </a:r>
            <a:r>
              <a:rPr lang="sr-Latn-BA" sz="24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arrived</a:t>
            </a:r>
            <a:r>
              <a:rPr lang="sr-Latn-BA" sz="2400" b="1" dirty="0">
                <a:cs typeface="Times New Roman" panose="02020603050405020304" pitchFamily="18" charset="0"/>
              </a:rPr>
              <a:t> </a:t>
            </a:r>
            <a:r>
              <a:rPr lang="sr-Latn-BA" sz="2400" dirty="0">
                <a:cs typeface="Times New Roman" panose="02020603050405020304" pitchFamily="18" charset="0"/>
              </a:rPr>
              <a:t>in Athens.</a:t>
            </a:r>
          </a:p>
          <a:p>
            <a:pPr marL="457200" indent="-457200">
              <a:buAutoNum type="arabicPlain"/>
            </a:pPr>
            <a:r>
              <a:rPr lang="sr-Latn-BA" sz="2400" dirty="0">
                <a:cs typeface="Times New Roman" panose="02020603050405020304" pitchFamily="18" charset="0"/>
              </a:rPr>
              <a:t>We </a:t>
            </a:r>
            <a:r>
              <a:rPr lang="sr-Latn-BA" sz="24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were writing </a:t>
            </a:r>
            <a:r>
              <a:rPr lang="sr-Latn-BA" sz="2400" dirty="0">
                <a:cs typeface="Times New Roman" panose="02020603050405020304" pitchFamily="18" charset="0"/>
              </a:rPr>
              <a:t>while our teacher </a:t>
            </a:r>
            <a:r>
              <a:rPr lang="sr-Latn-BA" sz="24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was talking </a:t>
            </a:r>
            <a:r>
              <a:rPr lang="sr-Latn-BA" sz="2400" dirty="0">
                <a:cs typeface="Times New Roman" panose="02020603050405020304" pitchFamily="18" charset="0"/>
              </a:rPr>
              <a:t>all morning yesterday.</a:t>
            </a:r>
          </a:p>
          <a:p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139121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22377D-0D57-495B-8BBC-1E8AA8DF0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>
                <a:latin typeface="+mn-lt"/>
              </a:rPr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B51170B-568F-415B-8757-E5F8AC4A2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BA" dirty="0"/>
              <a:t>Activity book, </a:t>
            </a:r>
            <a:r>
              <a:rPr lang="sr-Latn-BA" dirty="0" smtClean="0"/>
              <a:t>page 20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BA" dirty="0" smtClean="0"/>
              <a:t> Exercise 2 – Complete the table.</a:t>
            </a:r>
            <a:endParaRPr lang="sr-Latn-BA" dirty="0"/>
          </a:p>
          <a:p>
            <a:pPr>
              <a:buFont typeface="Wingdings" panose="05000000000000000000" pitchFamily="2" charset="2"/>
              <a:buChar char="Ø"/>
            </a:pPr>
            <a:r>
              <a:rPr lang="sr-Latn-BA" dirty="0" smtClean="0"/>
              <a:t>Exercise 3 – Use the sentences from the table in exercise 2 and complete the text.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190706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5B27DE-C344-4896-B966-5C66E0930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>
                <a:latin typeface="+mn-lt"/>
                <a:cs typeface="Times New Roman" panose="02020603050405020304" pitchFamily="18" charset="0"/>
              </a:rPr>
              <a:t>Past </a:t>
            </a:r>
            <a:r>
              <a:rPr lang="sr-Latn-BA" dirty="0">
                <a:latin typeface="+mn-lt"/>
                <a:cs typeface="Times New Roman" panose="02020603050405020304" pitchFamily="18" charset="0"/>
              </a:rPr>
              <a:t>Simple </a:t>
            </a:r>
            <a:r>
              <a:rPr lang="sr-Latn-BA" dirty="0" smtClean="0">
                <a:latin typeface="+mn-lt"/>
                <a:cs typeface="Times New Roman" panose="02020603050405020304" pitchFamily="18" charset="0"/>
              </a:rPr>
              <a:t>Tense: Form</a:t>
            </a:r>
            <a:endParaRPr lang="sr-Latn-BA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2EF92E-866C-4ECE-AEAC-0480065C5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Tx/>
              <a:buFont typeface="Wingdings" panose="05000000000000000000" pitchFamily="2" charset="2"/>
              <a:buChar char="v"/>
            </a:pPr>
            <a:r>
              <a:rPr lang="sr-Latn-BA" sz="3200" dirty="0" smtClean="0">
                <a:cs typeface="Times New Roman" panose="02020603050405020304" pitchFamily="18" charset="0"/>
              </a:rPr>
              <a:t>For </a:t>
            </a:r>
            <a:r>
              <a:rPr lang="sr-Latn-BA" sz="3200" dirty="0">
                <a:cs typeface="Times New Roman" panose="02020603050405020304" pitchFamily="18" charset="0"/>
              </a:rPr>
              <a:t>regular verbs, we add –</a:t>
            </a:r>
            <a:r>
              <a:rPr lang="sr-Latn-BA" sz="3200" dirty="0">
                <a:solidFill>
                  <a:srgbClr val="FF0000"/>
                </a:solidFill>
                <a:cs typeface="Times New Roman" panose="02020603050405020304" pitchFamily="18" charset="0"/>
              </a:rPr>
              <a:t>ED</a:t>
            </a:r>
            <a:r>
              <a:rPr lang="sr-Latn-BA" sz="3200" dirty="0">
                <a:cs typeface="Times New Roman" panose="02020603050405020304" pitchFamily="18" charset="0"/>
              </a:rPr>
              <a:t> to the base form of the verb</a:t>
            </a:r>
          </a:p>
          <a:p>
            <a:pPr marL="0" indent="0">
              <a:buClrTx/>
              <a:buNone/>
            </a:pPr>
            <a:r>
              <a:rPr lang="sr-Latn-BA" sz="3200" dirty="0">
                <a:cs typeface="Times New Roman" panose="02020603050405020304" pitchFamily="18" charset="0"/>
              </a:rPr>
              <a:t>	</a:t>
            </a:r>
            <a:r>
              <a:rPr lang="sr-Latn-BA" sz="3200" dirty="0" smtClean="0">
                <a:cs typeface="Times New Roman" panose="02020603050405020304" pitchFamily="18" charset="0"/>
              </a:rPr>
              <a:t>Examples:  </a:t>
            </a:r>
            <a:r>
              <a:rPr lang="sr-Latn-BA" sz="3200" dirty="0">
                <a:solidFill>
                  <a:srgbClr val="FF0000"/>
                </a:solidFill>
                <a:cs typeface="Times New Roman" panose="02020603050405020304" pitchFamily="18" charset="0"/>
              </a:rPr>
              <a:t>work + ED → </a:t>
            </a:r>
            <a:r>
              <a:rPr lang="sr-Latn-BA" sz="32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worked</a:t>
            </a:r>
          </a:p>
          <a:p>
            <a:pPr marL="0" indent="0">
              <a:buClrTx/>
              <a:buNone/>
            </a:pPr>
            <a:r>
              <a:rPr lang="sr-Latn-BA" sz="3200" dirty="0">
                <a:solidFill>
                  <a:srgbClr val="FF0000"/>
                </a:solidFill>
                <a:cs typeface="Times New Roman" panose="02020603050405020304" pitchFamily="18" charset="0"/>
              </a:rPr>
              <a:t>	</a:t>
            </a:r>
            <a:r>
              <a:rPr lang="sr-Latn-BA" sz="32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	          play + ED</a:t>
            </a:r>
            <a:r>
              <a:rPr lang="sr-Latn-BA" sz="3200" dirty="0">
                <a:solidFill>
                  <a:srgbClr val="FF0000"/>
                </a:solidFill>
                <a:cs typeface="Times New Roman" panose="02020603050405020304" pitchFamily="18" charset="0"/>
              </a:rPr>
              <a:t> → </a:t>
            </a:r>
            <a:r>
              <a:rPr lang="sr-Latn-BA" sz="32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played</a:t>
            </a:r>
          </a:p>
          <a:p>
            <a:pPr>
              <a:buClrTx/>
              <a:buFont typeface="Wingdings" panose="05000000000000000000" pitchFamily="2" charset="2"/>
              <a:buChar char="v"/>
            </a:pPr>
            <a:r>
              <a:rPr lang="sr-Latn-BA" sz="3200" dirty="0" smtClean="0">
                <a:cs typeface="Times New Roman" panose="02020603050405020304" pitchFamily="18" charset="0"/>
              </a:rPr>
              <a:t>For irregular verbs, there </a:t>
            </a:r>
            <a:r>
              <a:rPr lang="sr-Latn-BA" sz="3200" dirty="0">
                <a:cs typeface="Times New Roman" panose="02020603050405020304" pitchFamily="18" charset="0"/>
              </a:rPr>
              <a:t>is a list of irregular verbs</a:t>
            </a:r>
            <a:r>
              <a:rPr lang="sr-Latn-BA" sz="3200" dirty="0" smtClean="0">
                <a:cs typeface="Times New Roman" panose="02020603050405020304" pitchFamily="18" charset="0"/>
              </a:rPr>
              <a:t>.</a:t>
            </a:r>
            <a:r>
              <a:rPr lang="sr-Latn-BA" sz="3200" dirty="0">
                <a:cs typeface="Times New Roman" panose="02020603050405020304" pitchFamily="18" charset="0"/>
              </a:rPr>
              <a:t> </a:t>
            </a:r>
            <a:endParaRPr lang="sr-Latn-BA" sz="3200" dirty="0" smtClean="0"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sr-Latn-BA" sz="3000" dirty="0" smtClean="0">
                <a:cs typeface="Times New Roman" panose="02020603050405020304" pitchFamily="18" charset="0"/>
              </a:rPr>
              <a:t>	Examples: 	</a:t>
            </a:r>
            <a:r>
              <a:rPr lang="sr-Latn-BA" sz="3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go-went</a:t>
            </a:r>
          </a:p>
          <a:p>
            <a:pPr marL="201168" lvl="1" indent="0">
              <a:buNone/>
            </a:pPr>
            <a:r>
              <a:rPr lang="sr-Latn-BA" sz="3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          		come-came</a:t>
            </a:r>
          </a:p>
          <a:p>
            <a:pPr marL="201168" lvl="1" indent="0">
              <a:buNone/>
            </a:pPr>
            <a:r>
              <a:rPr lang="sr-Latn-BA" sz="3000" dirty="0">
                <a:solidFill>
                  <a:srgbClr val="FF0000"/>
                </a:solidFill>
              </a:rPr>
              <a:t>	</a:t>
            </a:r>
            <a:r>
              <a:rPr lang="sr-Latn-BA" sz="3000" dirty="0" smtClean="0">
                <a:solidFill>
                  <a:srgbClr val="FF0000"/>
                </a:solidFill>
              </a:rPr>
              <a:t>		</a:t>
            </a:r>
            <a:endParaRPr lang="sr-Latn-BA" sz="3000" dirty="0">
              <a:solidFill>
                <a:srgbClr val="FF0000"/>
              </a:solidFill>
            </a:endParaRPr>
          </a:p>
          <a:p>
            <a:pPr marL="0" indent="0">
              <a:buClrTx/>
              <a:buNone/>
            </a:pPr>
            <a:endParaRPr lang="sr-Latn-BA" sz="3200" dirty="0">
              <a:solidFill>
                <a:srgbClr val="FF0000"/>
              </a:solidFill>
            </a:endParaRPr>
          </a:p>
          <a:p>
            <a:pPr>
              <a:buClrTx/>
              <a:buFont typeface="Wingdings" panose="05000000000000000000" pitchFamily="2" charset="2"/>
              <a:buChar char="v"/>
            </a:pPr>
            <a:endParaRPr lang="sr-Latn-BA" sz="3200" dirty="0"/>
          </a:p>
        </p:txBody>
      </p:sp>
    </p:spTree>
    <p:extLst>
      <p:ext uri="{BB962C8B-B14F-4D97-AF65-F5344CB8AC3E}">
        <p14:creationId xmlns:p14="http://schemas.microsoft.com/office/powerpoint/2010/main" val="359355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D60830-4BBB-4B1C-A53A-336FC38D3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896" y="255397"/>
            <a:ext cx="10515600" cy="1325563"/>
          </a:xfrm>
        </p:spPr>
        <p:txBody>
          <a:bodyPr/>
          <a:lstStyle/>
          <a:p>
            <a:r>
              <a:rPr lang="sr-Latn-BA" dirty="0" smtClean="0">
                <a:latin typeface="Calibri" panose="020F0502020204030204" pitchFamily="34" charset="0"/>
                <a:cs typeface="Calibri" panose="020F0502020204030204" pitchFamily="34" charset="0"/>
              </a:rPr>
              <a:t>Questions and negatives</a:t>
            </a:r>
            <a:endParaRPr lang="sr-Latn-B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357272-CE0C-4C6C-954A-4C70861BC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84" y="1825625"/>
            <a:ext cx="11533632" cy="4351338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v"/>
            </a:pPr>
            <a:r>
              <a:rPr lang="sr-Latn-BA" sz="2000" dirty="0" smtClean="0"/>
              <a:t> </a:t>
            </a:r>
            <a:r>
              <a:rPr lang="sr-Latn-BA" sz="2400" b="1" dirty="0">
                <a:cs typeface="Times New Roman" panose="02020603050405020304" pitchFamily="18" charset="0"/>
              </a:rPr>
              <a:t>W</a:t>
            </a:r>
            <a:r>
              <a:rPr lang="sr-Latn-BA" sz="2400" b="1" dirty="0" smtClean="0">
                <a:cs typeface="Times New Roman" panose="02020603050405020304" pitchFamily="18" charset="0"/>
              </a:rPr>
              <a:t>e  use auxiliary verb </a:t>
            </a:r>
            <a:r>
              <a:rPr lang="sr-Latn-BA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DID</a:t>
            </a:r>
            <a:r>
              <a:rPr lang="sr-Latn-BA" sz="2400" b="1" dirty="0" smtClean="0">
                <a:cs typeface="Times New Roman" panose="02020603050405020304" pitchFamily="18" charset="0"/>
              </a:rPr>
              <a:t> to make questions and negatives.</a:t>
            </a:r>
            <a:endParaRPr lang="sr-Latn-BA" sz="2400" b="1" dirty="0">
              <a:cs typeface="Times New Roman" panose="02020603050405020304" pitchFamily="18" charset="0"/>
            </a:endParaRPr>
          </a:p>
          <a:p>
            <a:pPr marL="0" indent="0">
              <a:buClrTx/>
              <a:buNone/>
            </a:pPr>
            <a:r>
              <a:rPr lang="sr-Latn-B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  </a:t>
            </a:r>
            <a:endParaRPr lang="sr-Latn-B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0" indent="0">
              <a:buClrTx/>
              <a:buNone/>
            </a:pPr>
            <a:endParaRPr lang="sr-Latn-B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0" indent="0">
              <a:buClrTx/>
              <a:buNone/>
            </a:pPr>
            <a:endParaRPr lang="sr-Latn-B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0" indent="0">
              <a:buClrTx/>
              <a:buNone/>
            </a:pPr>
            <a:endParaRPr lang="sr-Latn-B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0" indent="0">
              <a:buClrTx/>
              <a:buNone/>
            </a:pPr>
            <a:r>
              <a:rPr lang="sr-Latn-BA" sz="2400" i="1" dirty="0" smtClean="0">
                <a:cs typeface="Times New Roman" panose="02020603050405020304" pitchFamily="18" charset="0"/>
              </a:rPr>
              <a:t>									</a:t>
            </a:r>
            <a:endParaRPr lang="sr-Latn-BA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0167"/>
              </p:ext>
            </p:extLst>
          </p:nvPr>
        </p:nvGraphicFramePr>
        <p:xfrm>
          <a:off x="1326605" y="2610803"/>
          <a:ext cx="8587233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2411"/>
                <a:gridCol w="2862411"/>
                <a:gridCol w="2862411"/>
              </a:tblGrid>
              <a:tr h="341040">
                <a:tc>
                  <a:txBody>
                    <a:bodyPr/>
                    <a:lstStyle/>
                    <a:p>
                      <a:r>
                        <a:rPr lang="sr-Latn-BA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AFFIRMATIVE </a:t>
                      </a:r>
                    </a:p>
                    <a:p>
                      <a:endParaRPr lang="sr-Latn-BA" sz="2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endParaRPr lang="sr-Latn-BA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INTERROGATIVE </a:t>
                      </a:r>
                      <a:endParaRPr lang="sr-Latn-BA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NEGATIVE</a:t>
                      </a:r>
                    </a:p>
                    <a:p>
                      <a:endParaRPr lang="sr-Latn-BA" sz="2400" dirty="0">
                        <a:latin typeface="+mn-lt"/>
                      </a:endParaRPr>
                    </a:p>
                  </a:txBody>
                  <a:tcPr/>
                </a:tc>
              </a:tr>
              <a:tr h="345777">
                <a:tc>
                  <a:txBody>
                    <a:bodyPr/>
                    <a:lstStyle/>
                    <a:p>
                      <a:r>
                        <a:rPr lang="sr-Latn-BA" sz="2400" i="1" dirty="0" smtClean="0">
                          <a:latin typeface="+mn-lt"/>
                          <a:cs typeface="Times New Roman" panose="02020603050405020304" pitchFamily="18" charset="0"/>
                        </a:rPr>
                        <a:t>Max </a:t>
                      </a:r>
                      <a:r>
                        <a:rPr lang="sr-Latn-BA" sz="2400" i="1" dirty="0" smtClean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played </a:t>
                      </a:r>
                      <a:r>
                        <a:rPr lang="sr-Latn-BA" sz="2400" i="1" dirty="0" smtClean="0">
                          <a:latin typeface="+mn-lt"/>
                          <a:cs typeface="Times New Roman" panose="02020603050405020304" pitchFamily="18" charset="0"/>
                        </a:rPr>
                        <a:t>football. </a:t>
                      </a:r>
                    </a:p>
                    <a:p>
                      <a:endParaRPr lang="sr-Latn-BA" sz="2400" i="1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endParaRPr lang="sr-Latn-BA" sz="2400" dirty="0">
                        <a:latin typeface="+mn-lt"/>
                      </a:endParaRPr>
                    </a:p>
                  </a:txBody>
                  <a:tcPr>
                    <a:gradFill>
                      <a:gsLst>
                        <a:gs pos="27440">
                          <a:srgbClr val="EAF2FA"/>
                        </a:gs>
                        <a:gs pos="40708">
                          <a:srgbClr val="DBE9F6"/>
                        </a:gs>
                        <a:gs pos="32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r-Latn-BA" sz="2400" i="1" dirty="0" smtClean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Did</a:t>
                      </a:r>
                      <a:r>
                        <a:rPr lang="sr-Latn-BA" sz="2400" i="1" dirty="0" smtClean="0">
                          <a:latin typeface="+mn-lt"/>
                          <a:cs typeface="Times New Roman" panose="02020603050405020304" pitchFamily="18" charset="0"/>
                        </a:rPr>
                        <a:t> Max </a:t>
                      </a:r>
                      <a:r>
                        <a:rPr lang="sr-Latn-BA" sz="2400" i="1" dirty="0" smtClean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play</a:t>
                      </a:r>
                      <a:r>
                        <a:rPr lang="sr-Latn-BA" sz="2400" i="1" dirty="0" smtClean="0">
                          <a:latin typeface="+mn-lt"/>
                          <a:cs typeface="Times New Roman" panose="02020603050405020304" pitchFamily="18" charset="0"/>
                        </a:rPr>
                        <a:t> football?</a:t>
                      </a:r>
                      <a:endParaRPr lang="sr-Latn-BA" sz="2400" dirty="0">
                        <a:latin typeface="+mn-lt"/>
                      </a:endParaRPr>
                    </a:p>
                  </a:txBody>
                  <a:tcPr>
                    <a:gradFill>
                      <a:gsLst>
                        <a:gs pos="27440">
                          <a:srgbClr val="EAF2FA"/>
                        </a:gs>
                        <a:gs pos="40708">
                          <a:srgbClr val="DBE9F6"/>
                        </a:gs>
                        <a:gs pos="32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sz="2400" i="1" dirty="0" smtClean="0">
                          <a:latin typeface="+mn-lt"/>
                          <a:cs typeface="Times New Roman" panose="02020603050405020304" pitchFamily="18" charset="0"/>
                        </a:rPr>
                        <a:t>Max </a:t>
                      </a:r>
                      <a:r>
                        <a:rPr lang="sr-Latn-BA" sz="2400" i="1" dirty="0" smtClean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did not play </a:t>
                      </a:r>
                      <a:r>
                        <a:rPr lang="sr-Latn-BA" sz="2400" i="1" dirty="0" smtClean="0">
                          <a:latin typeface="+mn-lt"/>
                          <a:cs typeface="Times New Roman" panose="02020603050405020304" pitchFamily="18" charset="0"/>
                        </a:rPr>
                        <a:t>football.</a:t>
                      </a:r>
                    </a:p>
                    <a:p>
                      <a:endParaRPr lang="sr-Latn-BA" sz="2400" dirty="0">
                        <a:latin typeface="+mn-lt"/>
                      </a:endParaRPr>
                    </a:p>
                  </a:txBody>
                  <a:tcPr>
                    <a:gradFill>
                      <a:gsLst>
                        <a:gs pos="27440">
                          <a:srgbClr val="EAF2FA"/>
                        </a:gs>
                        <a:gs pos="40708">
                          <a:srgbClr val="DBE9F6"/>
                        </a:gs>
                        <a:gs pos="32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45777">
                <a:tc>
                  <a:txBody>
                    <a:bodyPr/>
                    <a:lstStyle/>
                    <a:p>
                      <a:r>
                        <a:rPr lang="sr-Latn-BA" sz="2400" i="1" dirty="0" smtClean="0">
                          <a:latin typeface="+mn-lt"/>
                          <a:cs typeface="Times New Roman" panose="02020603050405020304" pitchFamily="18" charset="0"/>
                        </a:rPr>
                        <a:t>You </a:t>
                      </a:r>
                      <a:r>
                        <a:rPr lang="sr-Latn-BA" sz="2400" i="1" dirty="0" smtClean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met</a:t>
                      </a:r>
                      <a:r>
                        <a:rPr lang="sr-Latn-BA" sz="2400" i="1" dirty="0" smtClean="0">
                          <a:latin typeface="+mn-lt"/>
                          <a:cs typeface="Times New Roman" panose="02020603050405020304" pitchFamily="18" charset="0"/>
                        </a:rPr>
                        <a:t> John yesterday.</a:t>
                      </a:r>
                      <a:endParaRPr lang="sr-Latn-BA" sz="2400" dirty="0">
                        <a:latin typeface="+mn-lt"/>
                      </a:endParaRPr>
                    </a:p>
                  </a:txBody>
                  <a:tcPr>
                    <a:gradFill>
                      <a:gsLst>
                        <a:gs pos="27440">
                          <a:srgbClr val="EAF2FA"/>
                        </a:gs>
                        <a:gs pos="40708">
                          <a:srgbClr val="DBE9F6"/>
                        </a:gs>
                        <a:gs pos="32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r-Latn-BA" sz="2400" i="1" dirty="0" smtClean="0">
                          <a:latin typeface="+mn-lt"/>
                          <a:cs typeface="Times New Roman" panose="02020603050405020304" pitchFamily="18" charset="0"/>
                        </a:rPr>
                        <a:t>Did you </a:t>
                      </a:r>
                      <a:r>
                        <a:rPr lang="sr-Latn-BA" sz="2400" i="1" dirty="0" smtClean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meet</a:t>
                      </a:r>
                      <a:r>
                        <a:rPr lang="sr-Latn-BA" sz="2400" i="1" dirty="0" smtClean="0">
                          <a:latin typeface="+mn-lt"/>
                          <a:cs typeface="Times New Roman" panose="02020603050405020304" pitchFamily="18" charset="0"/>
                        </a:rPr>
                        <a:t> John yesterday? </a:t>
                      </a:r>
                      <a:endParaRPr lang="sr-Latn-BA" sz="2400" dirty="0">
                        <a:latin typeface="+mn-lt"/>
                      </a:endParaRPr>
                    </a:p>
                  </a:txBody>
                  <a:tcPr>
                    <a:gradFill>
                      <a:gsLst>
                        <a:gs pos="27440">
                          <a:srgbClr val="EAF2FA"/>
                        </a:gs>
                        <a:gs pos="40708">
                          <a:srgbClr val="DBE9F6"/>
                        </a:gs>
                        <a:gs pos="32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sz="2400" i="1" dirty="0" smtClean="0">
                          <a:latin typeface="+mn-lt"/>
                          <a:cs typeface="Times New Roman" panose="02020603050405020304" pitchFamily="18" charset="0"/>
                        </a:rPr>
                        <a:t>You </a:t>
                      </a:r>
                      <a:r>
                        <a:rPr lang="sr-Latn-BA" sz="2400" i="1" dirty="0" smtClean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did not meet </a:t>
                      </a:r>
                      <a:r>
                        <a:rPr lang="sr-Latn-BA" sz="2400" i="1" dirty="0" smtClean="0">
                          <a:latin typeface="+mn-lt"/>
                          <a:cs typeface="Times New Roman" panose="02020603050405020304" pitchFamily="18" charset="0"/>
                        </a:rPr>
                        <a:t>John yesterday. </a:t>
                      </a:r>
                      <a:endParaRPr lang="sr-Latn-BA" sz="24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endParaRPr lang="sr-Latn-BA" sz="2400" dirty="0">
                        <a:latin typeface="+mn-lt"/>
                      </a:endParaRPr>
                    </a:p>
                  </a:txBody>
                  <a:tcPr>
                    <a:gradFill>
                      <a:gsLst>
                        <a:gs pos="27440">
                          <a:srgbClr val="EAF2FA"/>
                        </a:gs>
                        <a:gs pos="40708">
                          <a:srgbClr val="DBE9F6"/>
                        </a:gs>
                        <a:gs pos="32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36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29B2FC-59D6-40EE-A8A8-6D56437D8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>
                <a:latin typeface="+mn-lt"/>
                <a:cs typeface="Times New Roman" panose="02020603050405020304" pitchFamily="18" charset="0"/>
              </a:rPr>
              <a:t>Verb “to be“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5076C0-44CE-4E68-934E-47F9A8EB5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anose="05000000000000000000" pitchFamily="2" charset="2"/>
              <a:buChar char="v"/>
            </a:pPr>
            <a:r>
              <a:rPr lang="sr-Latn-BA" dirty="0">
                <a:cs typeface="Times New Roman" panose="02020603050405020304" pitchFamily="18" charset="0"/>
              </a:rPr>
              <a:t>The verb to </a:t>
            </a:r>
            <a:r>
              <a:rPr lang="sr-Latn-BA" dirty="0" smtClean="0">
                <a:cs typeface="Times New Roman" panose="02020603050405020304" pitchFamily="18" charset="0"/>
              </a:rPr>
              <a:t>be </a:t>
            </a:r>
            <a:r>
              <a:rPr lang="sr-Latn-BA" dirty="0">
                <a:cs typeface="Times New Roman" panose="02020603050405020304" pitchFamily="18" charset="0"/>
              </a:rPr>
              <a:t>has two forms in the past: </a:t>
            </a:r>
            <a:r>
              <a:rPr lang="sr-Latn-BA" b="1" i="1" dirty="0">
                <a:cs typeface="Times New Roman" panose="02020603050405020304" pitchFamily="18" charset="0"/>
              </a:rPr>
              <a:t>WAS</a:t>
            </a:r>
            <a:r>
              <a:rPr lang="sr-Latn-BA" dirty="0">
                <a:cs typeface="Times New Roman" panose="02020603050405020304" pitchFamily="18" charset="0"/>
              </a:rPr>
              <a:t> and </a:t>
            </a:r>
            <a:r>
              <a:rPr lang="sr-Latn-BA" b="1" i="1" dirty="0">
                <a:cs typeface="Times New Roman" panose="02020603050405020304" pitchFamily="18" charset="0"/>
              </a:rPr>
              <a:t>WERE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3601F9F8-DFD2-4478-B21B-A2198649C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751791"/>
              </p:ext>
            </p:extLst>
          </p:nvPr>
        </p:nvGraphicFramePr>
        <p:xfrm>
          <a:off x="1561483" y="2765213"/>
          <a:ext cx="8127999" cy="381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xmlns="" val="277377571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246353348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2149917330"/>
                    </a:ext>
                  </a:extLst>
                </a:gridCol>
              </a:tblGrid>
              <a:tr h="819129">
                <a:tc>
                  <a:txBody>
                    <a:bodyPr/>
                    <a:lstStyle/>
                    <a:p>
                      <a:pPr algn="ctr"/>
                      <a:r>
                        <a:rPr lang="sr-Latn-BA" sz="2000" b="1" dirty="0">
                          <a:latin typeface="+mn-lt"/>
                          <a:cs typeface="Times New Roman" panose="02020603050405020304" pitchFamily="18" charset="0"/>
                        </a:rPr>
                        <a:t> AFFIRMATIVE </a:t>
                      </a:r>
                    </a:p>
                  </a:txBody>
                  <a:tcPr anchor="ctr">
                    <a:gradFill>
                      <a:gsLst>
                        <a:gs pos="27440">
                          <a:srgbClr val="EAF2FA"/>
                        </a:gs>
                        <a:gs pos="40708">
                          <a:srgbClr val="DBE9F6"/>
                        </a:gs>
                        <a:gs pos="32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2000" b="1" dirty="0">
                          <a:latin typeface="+mn-lt"/>
                          <a:cs typeface="Times New Roman" panose="02020603050405020304" pitchFamily="18" charset="0"/>
                        </a:rPr>
                        <a:t>INTERROGATIVE </a:t>
                      </a:r>
                    </a:p>
                  </a:txBody>
                  <a:tcPr anchor="ctr">
                    <a:gradFill>
                      <a:gsLst>
                        <a:gs pos="27440">
                          <a:srgbClr val="EAF2FA"/>
                        </a:gs>
                        <a:gs pos="40708">
                          <a:srgbClr val="DBE9F6"/>
                        </a:gs>
                        <a:gs pos="32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Latn-BA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sz="2000" b="1" dirty="0">
                          <a:latin typeface="+mn-lt"/>
                          <a:cs typeface="Times New Roman" panose="02020603050405020304" pitchFamily="18" charset="0"/>
                        </a:rPr>
                        <a:t>NEGATIVE</a:t>
                      </a:r>
                    </a:p>
                    <a:p>
                      <a:pPr algn="ctr"/>
                      <a:endParaRPr lang="sr-Latn-BA" sz="2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b">
                    <a:gradFill>
                      <a:gsLst>
                        <a:gs pos="27440">
                          <a:srgbClr val="EAF2FA"/>
                        </a:gs>
                        <a:gs pos="40708">
                          <a:srgbClr val="DBE9F6"/>
                        </a:gs>
                        <a:gs pos="32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642197907"/>
                  </a:ext>
                </a:extLst>
              </a:tr>
              <a:tr h="573391">
                <a:tc>
                  <a:txBody>
                    <a:bodyPr/>
                    <a:lstStyle/>
                    <a:p>
                      <a:pPr algn="ctr"/>
                      <a:r>
                        <a:rPr lang="sr-Latn-BA" sz="2000" dirty="0">
                          <a:latin typeface="+mn-lt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sr-Latn-BA" sz="2000" dirty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was</a:t>
                      </a:r>
                      <a:r>
                        <a:rPr lang="sr-Latn-BA" sz="2000" dirty="0">
                          <a:latin typeface="+mn-lt"/>
                          <a:cs typeface="Times New Roman" panose="02020603050405020304" pitchFamily="18" charset="0"/>
                        </a:rPr>
                        <a:t> happy. </a:t>
                      </a:r>
                    </a:p>
                  </a:txBody>
                  <a:tcPr anchor="ctr">
                    <a:gradFill>
                      <a:gsLst>
                        <a:gs pos="27440">
                          <a:srgbClr val="EAF2FA"/>
                        </a:gs>
                        <a:gs pos="40708">
                          <a:srgbClr val="DBE9F6"/>
                        </a:gs>
                        <a:gs pos="32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2000" dirty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Was</a:t>
                      </a:r>
                      <a:r>
                        <a:rPr lang="sr-Latn-BA" sz="2000" dirty="0">
                          <a:latin typeface="+mn-lt"/>
                          <a:cs typeface="Times New Roman" panose="02020603050405020304" pitchFamily="18" charset="0"/>
                        </a:rPr>
                        <a:t> I happy? </a:t>
                      </a:r>
                    </a:p>
                  </a:txBody>
                  <a:tcPr anchor="ctr">
                    <a:gradFill>
                      <a:gsLst>
                        <a:gs pos="27440">
                          <a:srgbClr val="EAF2FA"/>
                        </a:gs>
                        <a:gs pos="40708">
                          <a:srgbClr val="DBE9F6"/>
                        </a:gs>
                        <a:gs pos="32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sz="2000" dirty="0">
                          <a:latin typeface="+mn-lt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sr-Latn-BA" sz="2000" dirty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was not </a:t>
                      </a:r>
                      <a:r>
                        <a:rPr lang="sr-Latn-BA" sz="2000" dirty="0">
                          <a:latin typeface="+mn-lt"/>
                          <a:cs typeface="Times New Roman" panose="02020603050405020304" pitchFamily="18" charset="0"/>
                        </a:rPr>
                        <a:t>happy.</a:t>
                      </a:r>
                    </a:p>
                    <a:p>
                      <a:pPr algn="ctr"/>
                      <a:endParaRPr lang="sr-Latn-BA" sz="2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27440">
                          <a:srgbClr val="EAF2FA"/>
                        </a:gs>
                        <a:gs pos="40708">
                          <a:srgbClr val="DBE9F6"/>
                        </a:gs>
                        <a:gs pos="32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92040189"/>
                  </a:ext>
                </a:extLst>
              </a:tr>
              <a:tr h="573391">
                <a:tc>
                  <a:txBody>
                    <a:bodyPr/>
                    <a:lstStyle/>
                    <a:p>
                      <a:pPr algn="ctr"/>
                      <a:r>
                        <a:rPr lang="sr-Latn-BA" sz="2000" dirty="0">
                          <a:latin typeface="+mn-lt"/>
                          <a:cs typeface="Times New Roman" panose="02020603050405020304" pitchFamily="18" charset="0"/>
                        </a:rPr>
                        <a:t> You </a:t>
                      </a:r>
                      <a:r>
                        <a:rPr lang="sr-Latn-BA" sz="2000" dirty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were</a:t>
                      </a:r>
                      <a:r>
                        <a:rPr lang="sr-Latn-BA" sz="2000" dirty="0">
                          <a:latin typeface="+mn-lt"/>
                          <a:cs typeface="Times New Roman" panose="02020603050405020304" pitchFamily="18" charset="0"/>
                        </a:rPr>
                        <a:t> late. </a:t>
                      </a:r>
                    </a:p>
                  </a:txBody>
                  <a:tcPr anchor="ctr">
                    <a:gradFill>
                      <a:gsLst>
                        <a:gs pos="27440">
                          <a:srgbClr val="EAF2FA"/>
                        </a:gs>
                        <a:gs pos="40708">
                          <a:srgbClr val="DBE9F6"/>
                        </a:gs>
                        <a:gs pos="32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2000" dirty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Were</a:t>
                      </a:r>
                      <a:r>
                        <a:rPr lang="sr-Latn-BA" sz="2000" dirty="0">
                          <a:latin typeface="+mn-lt"/>
                          <a:cs typeface="Times New Roman" panose="02020603050405020304" pitchFamily="18" charset="0"/>
                        </a:rPr>
                        <a:t> you late? </a:t>
                      </a:r>
                    </a:p>
                  </a:txBody>
                  <a:tcPr anchor="ctr">
                    <a:gradFill>
                      <a:gsLst>
                        <a:gs pos="27440">
                          <a:srgbClr val="EAF2FA"/>
                        </a:gs>
                        <a:gs pos="40708">
                          <a:srgbClr val="DBE9F6"/>
                        </a:gs>
                        <a:gs pos="32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sz="2000" dirty="0">
                          <a:latin typeface="+mn-lt"/>
                          <a:cs typeface="Times New Roman" panose="02020603050405020304" pitchFamily="18" charset="0"/>
                        </a:rPr>
                        <a:t>You </a:t>
                      </a:r>
                      <a:r>
                        <a:rPr lang="sr-Latn-BA" sz="2000" dirty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were not </a:t>
                      </a:r>
                      <a:r>
                        <a:rPr lang="sr-Latn-BA" sz="2000" dirty="0">
                          <a:latin typeface="+mn-lt"/>
                          <a:cs typeface="Times New Roman" panose="02020603050405020304" pitchFamily="18" charset="0"/>
                        </a:rPr>
                        <a:t>late.</a:t>
                      </a:r>
                    </a:p>
                    <a:p>
                      <a:pPr algn="ctr"/>
                      <a:endParaRPr lang="sr-Latn-BA" sz="2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27440">
                          <a:srgbClr val="EAF2FA"/>
                        </a:gs>
                        <a:gs pos="40708">
                          <a:srgbClr val="DBE9F6"/>
                        </a:gs>
                        <a:gs pos="32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3520418675"/>
                  </a:ext>
                </a:extLst>
              </a:tr>
              <a:tr h="573391">
                <a:tc>
                  <a:txBody>
                    <a:bodyPr/>
                    <a:lstStyle/>
                    <a:p>
                      <a:pPr algn="ctr"/>
                      <a:r>
                        <a:rPr lang="sr-Latn-BA" sz="2000" dirty="0">
                          <a:latin typeface="+mn-lt"/>
                          <a:cs typeface="Times New Roman" panose="02020603050405020304" pitchFamily="18" charset="0"/>
                        </a:rPr>
                        <a:t> It </a:t>
                      </a:r>
                      <a:r>
                        <a:rPr lang="sr-Latn-BA" sz="2000" dirty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was</a:t>
                      </a:r>
                      <a:r>
                        <a:rPr lang="sr-Latn-BA" sz="2000" dirty="0">
                          <a:latin typeface="+mn-lt"/>
                          <a:cs typeface="Times New Roman" panose="02020603050405020304" pitchFamily="18" charset="0"/>
                        </a:rPr>
                        <a:t> cold. </a:t>
                      </a:r>
                    </a:p>
                  </a:txBody>
                  <a:tcPr anchor="ctr">
                    <a:gradFill>
                      <a:gsLst>
                        <a:gs pos="27440">
                          <a:srgbClr val="EAF2FA"/>
                        </a:gs>
                        <a:gs pos="40708">
                          <a:srgbClr val="DBE9F6"/>
                        </a:gs>
                        <a:gs pos="32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2000" dirty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Was</a:t>
                      </a:r>
                      <a:r>
                        <a:rPr lang="sr-Latn-BA" sz="2000" dirty="0">
                          <a:latin typeface="+mn-lt"/>
                          <a:cs typeface="Times New Roman" panose="02020603050405020304" pitchFamily="18" charset="0"/>
                        </a:rPr>
                        <a:t> it cold? </a:t>
                      </a:r>
                    </a:p>
                  </a:txBody>
                  <a:tcPr anchor="ctr">
                    <a:gradFill>
                      <a:gsLst>
                        <a:gs pos="27440">
                          <a:srgbClr val="EAF2FA"/>
                        </a:gs>
                        <a:gs pos="40708">
                          <a:srgbClr val="DBE9F6"/>
                        </a:gs>
                        <a:gs pos="32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sz="2000" dirty="0">
                          <a:latin typeface="+mn-lt"/>
                          <a:cs typeface="Times New Roman" panose="02020603050405020304" pitchFamily="18" charset="0"/>
                        </a:rPr>
                        <a:t>It </a:t>
                      </a:r>
                      <a:r>
                        <a:rPr lang="sr-Latn-BA" sz="2000" dirty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was</a:t>
                      </a:r>
                      <a:r>
                        <a:rPr lang="sr-Latn-BA" sz="2000" dirty="0">
                          <a:latin typeface="+mn-lt"/>
                          <a:cs typeface="Times New Roman" panose="02020603050405020304" pitchFamily="18" charset="0"/>
                        </a:rPr>
                        <a:t> not cold.</a:t>
                      </a:r>
                    </a:p>
                    <a:p>
                      <a:pPr algn="ctr"/>
                      <a:endParaRPr lang="sr-Latn-BA" sz="2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27440">
                          <a:srgbClr val="EAF2FA"/>
                        </a:gs>
                        <a:gs pos="40708">
                          <a:srgbClr val="DBE9F6"/>
                        </a:gs>
                        <a:gs pos="32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848149225"/>
                  </a:ext>
                </a:extLst>
              </a:tr>
              <a:tr h="573391">
                <a:tc>
                  <a:txBody>
                    <a:bodyPr/>
                    <a:lstStyle/>
                    <a:p>
                      <a:pPr algn="ctr"/>
                      <a:r>
                        <a:rPr lang="sr-Latn-BA" sz="2000" dirty="0">
                          <a:latin typeface="+mn-lt"/>
                          <a:cs typeface="Times New Roman" panose="02020603050405020304" pitchFamily="18" charset="0"/>
                        </a:rPr>
                        <a:t>They </a:t>
                      </a:r>
                      <a:r>
                        <a:rPr lang="sr-Latn-BA" sz="2000" dirty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were </a:t>
                      </a:r>
                      <a:r>
                        <a:rPr lang="sr-Latn-BA" sz="2000" dirty="0">
                          <a:latin typeface="+mn-lt"/>
                          <a:cs typeface="Times New Roman" panose="02020603050405020304" pitchFamily="18" charset="0"/>
                        </a:rPr>
                        <a:t>at home. </a:t>
                      </a:r>
                    </a:p>
                  </a:txBody>
                  <a:tcPr anchor="ctr">
                    <a:gradFill>
                      <a:gsLst>
                        <a:gs pos="27440">
                          <a:srgbClr val="EAF2FA"/>
                        </a:gs>
                        <a:gs pos="40708">
                          <a:srgbClr val="DBE9F6"/>
                        </a:gs>
                        <a:gs pos="32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2000" dirty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Were</a:t>
                      </a:r>
                      <a:r>
                        <a:rPr lang="sr-Latn-BA" sz="2000" dirty="0">
                          <a:latin typeface="+mn-lt"/>
                          <a:cs typeface="Times New Roman" panose="02020603050405020304" pitchFamily="18" charset="0"/>
                        </a:rPr>
                        <a:t> they at home? </a:t>
                      </a:r>
                    </a:p>
                  </a:txBody>
                  <a:tcPr anchor="ctr">
                    <a:gradFill>
                      <a:gsLst>
                        <a:gs pos="27440">
                          <a:srgbClr val="EAF2FA"/>
                        </a:gs>
                        <a:gs pos="40708">
                          <a:srgbClr val="DBE9F6"/>
                        </a:gs>
                        <a:gs pos="32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sz="2000" dirty="0">
                          <a:latin typeface="+mn-lt"/>
                          <a:cs typeface="Times New Roman" panose="02020603050405020304" pitchFamily="18" charset="0"/>
                        </a:rPr>
                        <a:t>They </a:t>
                      </a:r>
                      <a:r>
                        <a:rPr lang="sr-Latn-BA" sz="2000" dirty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were not </a:t>
                      </a:r>
                      <a:r>
                        <a:rPr lang="sr-Latn-BA" sz="2000" dirty="0">
                          <a:latin typeface="+mn-lt"/>
                          <a:cs typeface="Times New Roman" panose="02020603050405020304" pitchFamily="18" charset="0"/>
                        </a:rPr>
                        <a:t>at home.</a:t>
                      </a:r>
                    </a:p>
                    <a:p>
                      <a:pPr algn="ctr"/>
                      <a:endParaRPr lang="sr-Latn-BA" sz="2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27440">
                          <a:srgbClr val="EAF2FA"/>
                        </a:gs>
                        <a:gs pos="40708">
                          <a:srgbClr val="DBE9F6"/>
                        </a:gs>
                        <a:gs pos="32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43671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629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BD3B76-317E-4AD3-9FA9-C605C6F79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168" y="500062"/>
            <a:ext cx="10515600" cy="1325563"/>
          </a:xfrm>
        </p:spPr>
        <p:txBody>
          <a:bodyPr>
            <a:normAutofit/>
          </a:bodyPr>
          <a:lstStyle/>
          <a:p>
            <a:r>
              <a:rPr lang="sr-Latn-BA" sz="3200" dirty="0" smtClean="0">
                <a:latin typeface="+mn-lt"/>
              </a:rPr>
              <a:t>Student’s book</a:t>
            </a:r>
            <a:r>
              <a:rPr lang="sr-Latn-BA" sz="3200" dirty="0">
                <a:latin typeface="+mn-lt"/>
              </a:rPr>
              <a:t>, page </a:t>
            </a:r>
            <a:r>
              <a:rPr lang="sr-Latn-BA" sz="3200" dirty="0" smtClean="0">
                <a:latin typeface="+mn-lt"/>
              </a:rPr>
              <a:t>28; exercise 1</a:t>
            </a:r>
            <a:r>
              <a:rPr lang="sr-Latn-BA" sz="3200" dirty="0">
                <a:latin typeface="+mn-lt"/>
              </a:rPr>
              <a:t/>
            </a:r>
            <a:br>
              <a:rPr lang="sr-Latn-BA" sz="3200" dirty="0">
                <a:latin typeface="+mn-lt"/>
              </a:rPr>
            </a:br>
            <a:r>
              <a:rPr lang="sr-Latn-BA" sz="3200" dirty="0">
                <a:latin typeface="+mn-lt"/>
              </a:rPr>
              <a:t>Grammar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63F92FC-9DF8-417A-BF91-4E2C54184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Latn-BA" sz="1900" b="1" dirty="0" smtClean="0"/>
              <a:t>1. Study </a:t>
            </a:r>
            <a:r>
              <a:rPr lang="sr-Latn-BA" sz="1900" b="1" dirty="0"/>
              <a:t>the examples and complete the sentences. Use Past Simple:</a:t>
            </a:r>
          </a:p>
          <a:p>
            <a:pPr marL="0" indent="0">
              <a:buNone/>
            </a:pPr>
            <a:r>
              <a:rPr lang="sr-Latn-BA" sz="1800" i="1" dirty="0">
                <a:solidFill>
                  <a:schemeClr val="accent1">
                    <a:lumMod val="75000"/>
                  </a:schemeClr>
                </a:solidFill>
              </a:rPr>
              <a:t>I </a:t>
            </a:r>
            <a:r>
              <a:rPr lang="sr-Latn-BA" sz="1800" i="1" dirty="0">
                <a:solidFill>
                  <a:srgbClr val="FF0000"/>
                </a:solidFill>
              </a:rPr>
              <a:t>finished</a:t>
            </a:r>
            <a:r>
              <a:rPr lang="sr-Latn-BA" sz="1800" i="1" dirty="0">
                <a:solidFill>
                  <a:schemeClr val="accent1">
                    <a:lumMod val="75000"/>
                  </a:schemeClr>
                </a:solidFill>
              </a:rPr>
              <a:t> my homework on time.</a:t>
            </a:r>
          </a:p>
          <a:p>
            <a:pPr marL="0" indent="0">
              <a:buNone/>
            </a:pPr>
            <a:r>
              <a:rPr lang="sr-Latn-BA" sz="1800" i="1" dirty="0">
                <a:solidFill>
                  <a:schemeClr val="accent1">
                    <a:lumMod val="75000"/>
                  </a:schemeClr>
                </a:solidFill>
              </a:rPr>
              <a:t>I </a:t>
            </a:r>
            <a:r>
              <a:rPr lang="sr-Latn-BA" sz="1800" i="1" dirty="0">
                <a:solidFill>
                  <a:srgbClr val="FF0000"/>
                </a:solidFill>
              </a:rPr>
              <a:t>didn´t find </a:t>
            </a:r>
            <a:r>
              <a:rPr lang="sr-Latn-BA" sz="1800" i="1" dirty="0">
                <a:solidFill>
                  <a:schemeClr val="accent1">
                    <a:lumMod val="75000"/>
                  </a:schemeClr>
                </a:solidFill>
              </a:rPr>
              <a:t>my History book.</a:t>
            </a:r>
          </a:p>
          <a:p>
            <a:pPr marL="0" indent="0">
              <a:buNone/>
            </a:pPr>
            <a:r>
              <a:rPr lang="sr-Latn-BA" sz="1800" i="1" dirty="0">
                <a:solidFill>
                  <a:srgbClr val="FF0000"/>
                </a:solidFill>
              </a:rPr>
              <a:t>Did</a:t>
            </a:r>
            <a:r>
              <a:rPr lang="sr-Latn-BA" sz="1800" i="1" dirty="0">
                <a:solidFill>
                  <a:schemeClr val="accent1">
                    <a:lumMod val="75000"/>
                  </a:schemeClr>
                </a:solidFill>
              </a:rPr>
              <a:t> you </a:t>
            </a:r>
            <a:r>
              <a:rPr lang="sr-Latn-BA" sz="1800" i="1" dirty="0">
                <a:solidFill>
                  <a:srgbClr val="FF0000"/>
                </a:solidFill>
              </a:rPr>
              <a:t>forget </a:t>
            </a:r>
            <a:r>
              <a:rPr lang="sr-Latn-BA" sz="1800" i="1" dirty="0">
                <a:solidFill>
                  <a:schemeClr val="accent1">
                    <a:lumMod val="75000"/>
                  </a:schemeClr>
                </a:solidFill>
              </a:rPr>
              <a:t>Mary´s birthday?</a:t>
            </a:r>
          </a:p>
          <a:p>
            <a:pPr marL="0" indent="0">
              <a:buNone/>
            </a:pPr>
            <a:r>
              <a:rPr lang="sr-Latn-BA" sz="1800" i="1" dirty="0">
                <a:solidFill>
                  <a:srgbClr val="FF0000"/>
                </a:solidFill>
              </a:rPr>
              <a:t>Were</a:t>
            </a:r>
            <a:r>
              <a:rPr lang="sr-Latn-BA" sz="1800" i="1" dirty="0">
                <a:solidFill>
                  <a:schemeClr val="accent1">
                    <a:lumMod val="75000"/>
                  </a:schemeClr>
                </a:solidFill>
              </a:rPr>
              <a:t> you at the cinema last night?</a:t>
            </a:r>
          </a:p>
          <a:p>
            <a:pPr marL="342900" indent="-342900">
              <a:buAutoNum type="arabicPlain"/>
            </a:pPr>
            <a:r>
              <a:rPr lang="sr-Latn-BA" sz="1800" dirty="0"/>
              <a:t>A: When_______ (be) your parents´ anniversary?</a:t>
            </a:r>
          </a:p>
          <a:p>
            <a:pPr marL="0" indent="0">
              <a:buNone/>
            </a:pPr>
            <a:r>
              <a:rPr lang="sr-Latn-BA" sz="1800" dirty="0"/>
              <a:t>       </a:t>
            </a:r>
            <a:r>
              <a:rPr lang="sr-Latn-BA" sz="1800" dirty="0" smtClean="0"/>
              <a:t>B</a:t>
            </a:r>
            <a:r>
              <a:rPr lang="sr-Latn-BA" sz="1800" dirty="0"/>
              <a:t>: They _______ (celebrate) it last month.</a:t>
            </a:r>
          </a:p>
          <a:p>
            <a:pPr marL="0" indent="0">
              <a:buNone/>
            </a:pPr>
            <a:r>
              <a:rPr lang="sr-Latn-BA" sz="1800" dirty="0"/>
              <a:t>2    Mr. Davis _______ (live) in Africa a few years ago. Andy _______ (not know) that.</a:t>
            </a:r>
          </a:p>
          <a:p>
            <a:pPr marL="342900" indent="-342900">
              <a:buAutoNum type="arabicPlain" startAt="3"/>
            </a:pPr>
            <a:r>
              <a:rPr lang="sr-Latn-BA" sz="1800" dirty="0"/>
              <a:t>They _______ (decide) to stop the match because the weather _______ (be) bad.</a:t>
            </a:r>
          </a:p>
          <a:p>
            <a:pPr marL="342900" indent="-342900">
              <a:buAutoNum type="arabicPlain" startAt="3"/>
            </a:pPr>
            <a:r>
              <a:rPr lang="sr-Latn-BA" sz="1800" dirty="0"/>
              <a:t>A: _______ (you/buy) a present for Jane´s birthday?</a:t>
            </a:r>
          </a:p>
          <a:p>
            <a:pPr marL="0" indent="0">
              <a:buNone/>
            </a:pPr>
            <a:r>
              <a:rPr lang="sr-Latn-BA" sz="1800" dirty="0"/>
              <a:t>      </a:t>
            </a:r>
            <a:r>
              <a:rPr lang="sr-Latn-BA" sz="1800" dirty="0" smtClean="0"/>
              <a:t> B</a:t>
            </a:r>
            <a:r>
              <a:rPr lang="sr-Latn-BA" sz="1800" dirty="0"/>
              <a:t>: Oh, no, I completely ________ (forget) about it.</a:t>
            </a:r>
          </a:p>
          <a:p>
            <a:pPr marL="342900" indent="-342900">
              <a:buAutoNum type="arabicPlain" startAt="5"/>
            </a:pPr>
            <a:r>
              <a:rPr lang="sr-Latn-BA" sz="1800" dirty="0"/>
              <a:t>Where _________ (be) you last night? I _________ (go) to the supermarket.</a:t>
            </a:r>
          </a:p>
          <a:p>
            <a:pPr marL="342900" indent="-342900">
              <a:buAutoNum type="arabicPlain" startAt="5"/>
            </a:pPr>
            <a:r>
              <a:rPr lang="sr-Latn-BA" sz="1800" dirty="0"/>
              <a:t>She _______ (try) to finish her project on time but she ______ (not do) it.</a:t>
            </a:r>
          </a:p>
        </p:txBody>
      </p:sp>
    </p:spTree>
    <p:extLst>
      <p:ext uri="{BB962C8B-B14F-4D97-AF65-F5344CB8AC3E}">
        <p14:creationId xmlns:p14="http://schemas.microsoft.com/office/powerpoint/2010/main" val="43241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908A0E-8A25-4F8A-91D2-55FC7B27D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>
                <a:latin typeface="+mn-lt"/>
              </a:rPr>
              <a:t>Answers:</a:t>
            </a:r>
            <a:endParaRPr lang="sr-Latn-BA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657A5DC-C088-4A7A-9778-FD1578F8F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lain"/>
            </a:pPr>
            <a:r>
              <a:rPr lang="sr-Latn-BA" sz="2800" dirty="0"/>
              <a:t>A: When </a:t>
            </a:r>
            <a:r>
              <a:rPr lang="sr-Latn-BA" sz="2800" b="1" i="1" u="sng" dirty="0">
                <a:solidFill>
                  <a:srgbClr val="FF0000"/>
                </a:solidFill>
              </a:rPr>
              <a:t>was</a:t>
            </a:r>
            <a:r>
              <a:rPr lang="sr-Latn-BA" sz="2800" dirty="0"/>
              <a:t> your parents´ anniversary?</a:t>
            </a:r>
          </a:p>
          <a:p>
            <a:pPr marL="0" indent="0">
              <a:buNone/>
            </a:pPr>
            <a:r>
              <a:rPr lang="sr-Latn-BA" sz="2800" dirty="0"/>
              <a:t>    </a:t>
            </a:r>
            <a:r>
              <a:rPr lang="sr-Latn-BA" sz="2800" dirty="0" smtClean="0"/>
              <a:t>B</a:t>
            </a:r>
            <a:r>
              <a:rPr lang="sr-Latn-BA" sz="2800" dirty="0"/>
              <a:t>: They </a:t>
            </a:r>
            <a:r>
              <a:rPr lang="sr-Latn-BA" sz="2800" b="1" i="1" u="sng" dirty="0">
                <a:solidFill>
                  <a:srgbClr val="FF0000"/>
                </a:solidFill>
              </a:rPr>
              <a:t>celebrated</a:t>
            </a:r>
            <a:r>
              <a:rPr lang="sr-Latn-BA" sz="2800" dirty="0">
                <a:solidFill>
                  <a:srgbClr val="FF0000"/>
                </a:solidFill>
              </a:rPr>
              <a:t> </a:t>
            </a:r>
            <a:r>
              <a:rPr lang="sr-Latn-BA" sz="2800" dirty="0"/>
              <a:t>it last month.</a:t>
            </a:r>
          </a:p>
          <a:p>
            <a:pPr marL="0" indent="0">
              <a:buNone/>
            </a:pPr>
            <a:r>
              <a:rPr lang="sr-Latn-BA" sz="2800" dirty="0"/>
              <a:t>2  </a:t>
            </a:r>
            <a:r>
              <a:rPr lang="sr-Latn-BA" sz="2800" dirty="0" smtClean="0"/>
              <a:t>Mr</a:t>
            </a:r>
            <a:r>
              <a:rPr lang="sr-Latn-BA" sz="2800" dirty="0"/>
              <a:t>. Davis </a:t>
            </a:r>
            <a:r>
              <a:rPr lang="sr-Latn-BA" sz="2800" b="1" i="1" u="sng" dirty="0">
                <a:solidFill>
                  <a:srgbClr val="FF0000"/>
                </a:solidFill>
              </a:rPr>
              <a:t>lived</a:t>
            </a:r>
            <a:r>
              <a:rPr lang="sr-Latn-BA" sz="2800" dirty="0"/>
              <a:t> in Africa a few years ago. Andy </a:t>
            </a:r>
            <a:r>
              <a:rPr lang="sr-Latn-BA" sz="2800" b="1" i="1" u="sng" dirty="0">
                <a:solidFill>
                  <a:srgbClr val="FF0000"/>
                </a:solidFill>
              </a:rPr>
              <a:t>didn´t know </a:t>
            </a:r>
            <a:r>
              <a:rPr lang="sr-Latn-BA" sz="2800" dirty="0"/>
              <a:t>that.</a:t>
            </a:r>
          </a:p>
          <a:p>
            <a:pPr marL="342900" indent="-342900">
              <a:buAutoNum type="arabicPlain" startAt="3"/>
            </a:pPr>
            <a:r>
              <a:rPr lang="sr-Latn-BA" sz="2800" dirty="0"/>
              <a:t>They </a:t>
            </a:r>
            <a:r>
              <a:rPr lang="sr-Latn-BA" sz="2800" b="1" i="1" u="sng" dirty="0">
                <a:solidFill>
                  <a:srgbClr val="FF0000"/>
                </a:solidFill>
              </a:rPr>
              <a:t>decided</a:t>
            </a:r>
            <a:r>
              <a:rPr lang="sr-Latn-BA" sz="2800" dirty="0"/>
              <a:t> to stop the match because the weather </a:t>
            </a:r>
            <a:r>
              <a:rPr lang="sr-Latn-BA" sz="2800" b="1" i="1" dirty="0">
                <a:solidFill>
                  <a:srgbClr val="FF0000"/>
                </a:solidFill>
              </a:rPr>
              <a:t>was</a:t>
            </a:r>
            <a:r>
              <a:rPr lang="sr-Latn-BA" sz="2800" dirty="0"/>
              <a:t> bad.</a:t>
            </a:r>
          </a:p>
          <a:p>
            <a:pPr marL="342900" indent="-342900">
              <a:buAutoNum type="arabicPlain" startAt="3"/>
            </a:pPr>
            <a:r>
              <a:rPr lang="sr-Latn-BA" sz="2800" dirty="0"/>
              <a:t>A: </a:t>
            </a:r>
            <a:r>
              <a:rPr lang="sr-Latn-BA" sz="2800" b="1" i="1" u="sng" dirty="0">
                <a:solidFill>
                  <a:srgbClr val="FF0000"/>
                </a:solidFill>
              </a:rPr>
              <a:t>Did you buy </a:t>
            </a:r>
            <a:r>
              <a:rPr lang="sr-Latn-BA" sz="2800" dirty="0"/>
              <a:t>a present for Jane´s birthday?</a:t>
            </a:r>
          </a:p>
          <a:p>
            <a:pPr marL="0" indent="0">
              <a:buNone/>
            </a:pPr>
            <a:r>
              <a:rPr lang="sr-Latn-BA" sz="2800" dirty="0"/>
              <a:t>    </a:t>
            </a:r>
            <a:r>
              <a:rPr lang="sr-Latn-BA" sz="2800" dirty="0" smtClean="0"/>
              <a:t>B</a:t>
            </a:r>
            <a:r>
              <a:rPr lang="sr-Latn-BA" sz="2800" dirty="0"/>
              <a:t>: Oh, no, I completely </a:t>
            </a:r>
            <a:r>
              <a:rPr lang="sr-Latn-BA" sz="2800" b="1" i="1" u="sng" dirty="0">
                <a:solidFill>
                  <a:srgbClr val="FF0000"/>
                </a:solidFill>
              </a:rPr>
              <a:t>forgot</a:t>
            </a:r>
            <a:r>
              <a:rPr lang="sr-Latn-BA" sz="2800" dirty="0"/>
              <a:t> about it.</a:t>
            </a:r>
          </a:p>
          <a:p>
            <a:pPr marL="342900" indent="-342900">
              <a:buAutoNum type="arabicPlain" startAt="5"/>
            </a:pPr>
            <a:r>
              <a:rPr lang="sr-Latn-BA" sz="2800" dirty="0"/>
              <a:t>Where </a:t>
            </a:r>
            <a:r>
              <a:rPr lang="sr-Latn-BA" sz="2800" b="1" i="1" dirty="0">
                <a:solidFill>
                  <a:srgbClr val="FF0000"/>
                </a:solidFill>
              </a:rPr>
              <a:t>were</a:t>
            </a:r>
            <a:r>
              <a:rPr lang="sr-Latn-BA" sz="2800" dirty="0"/>
              <a:t> you last night? I </a:t>
            </a:r>
            <a:r>
              <a:rPr lang="sr-Latn-BA" sz="2800" b="1" i="1" dirty="0">
                <a:solidFill>
                  <a:srgbClr val="FF0000"/>
                </a:solidFill>
              </a:rPr>
              <a:t>went</a:t>
            </a:r>
            <a:r>
              <a:rPr lang="sr-Latn-BA" sz="2800" dirty="0"/>
              <a:t> to the supermarket.</a:t>
            </a:r>
          </a:p>
          <a:p>
            <a:pPr marL="342900" indent="-342900">
              <a:buAutoNum type="arabicPlain" startAt="5"/>
            </a:pPr>
            <a:r>
              <a:rPr lang="sr-Latn-BA" sz="2800" dirty="0"/>
              <a:t>She </a:t>
            </a:r>
            <a:r>
              <a:rPr lang="sr-Latn-BA" sz="2800" b="1" i="1" dirty="0">
                <a:solidFill>
                  <a:srgbClr val="FF0000"/>
                </a:solidFill>
              </a:rPr>
              <a:t>tried</a:t>
            </a:r>
            <a:r>
              <a:rPr lang="sr-Latn-BA" sz="2800" b="1" i="1" dirty="0"/>
              <a:t> </a:t>
            </a:r>
            <a:r>
              <a:rPr lang="sr-Latn-BA" sz="2800" dirty="0"/>
              <a:t>to finish her project on time but she </a:t>
            </a:r>
            <a:r>
              <a:rPr lang="sr-Latn-BA" sz="2800" b="1" i="1" dirty="0">
                <a:solidFill>
                  <a:srgbClr val="FF0000"/>
                </a:solidFill>
              </a:rPr>
              <a:t>didn´t do </a:t>
            </a:r>
            <a:r>
              <a:rPr lang="sr-Latn-BA" sz="2800" dirty="0"/>
              <a:t>it.</a:t>
            </a:r>
          </a:p>
          <a:p>
            <a:pPr marL="0" indent="0">
              <a:buNone/>
            </a:pP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165211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00D98C-A24C-4EF0-A54F-E46D7F9D7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312" y="413893"/>
            <a:ext cx="10515600" cy="1325563"/>
          </a:xfrm>
        </p:spPr>
        <p:txBody>
          <a:bodyPr/>
          <a:lstStyle/>
          <a:p>
            <a:r>
              <a:rPr lang="sr-Latn-BA" b="1" dirty="0" smtClean="0">
                <a:cs typeface="Times New Roman" panose="02020603050405020304" pitchFamily="18" charset="0"/>
              </a:rPr>
              <a:t>Past Progressive: </a:t>
            </a:r>
            <a:r>
              <a:rPr lang="sr-Latn-BA" b="1" dirty="0">
                <a:cs typeface="Times New Roman" panose="02020603050405020304" pitchFamily="18" charset="0"/>
              </a:rPr>
              <a:t>Form</a:t>
            </a:r>
            <a:endParaRPr lang="sr-Latn-BA" b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4C14DC62-068F-4CB9-AA33-E7043E5B6A6C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096963" y="2086252"/>
          <a:ext cx="8988070" cy="4117143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4494035">
                  <a:extLst>
                    <a:ext uri="{9D8B030D-6E8A-4147-A177-3AD203B41FA5}">
                      <a16:colId xmlns="" xmlns:a16="http://schemas.microsoft.com/office/drawing/2014/main" val="3223765167"/>
                    </a:ext>
                  </a:extLst>
                </a:gridCol>
                <a:gridCol w="4494035">
                  <a:extLst>
                    <a:ext uri="{9D8B030D-6E8A-4147-A177-3AD203B41FA5}">
                      <a16:colId xmlns="" xmlns:a16="http://schemas.microsoft.com/office/drawing/2014/main" val="2188243931"/>
                    </a:ext>
                  </a:extLst>
                </a:gridCol>
              </a:tblGrid>
              <a:tr h="1372381">
                <a:tc>
                  <a:txBody>
                    <a:bodyPr/>
                    <a:lstStyle/>
                    <a:p>
                      <a:pPr algn="ctr"/>
                      <a:r>
                        <a:rPr lang="sr-Latn-BA" sz="2000" dirty="0" smtClean="0"/>
                        <a:t>AFFIRMATIVE</a:t>
                      </a:r>
                    </a:p>
                    <a:p>
                      <a:pPr algn="ctr"/>
                      <a:r>
                        <a:rPr lang="sr-Latn-BA" sz="2000" dirty="0" smtClean="0"/>
                        <a:t>S (subject) + </a:t>
                      </a:r>
                      <a:r>
                        <a:rPr lang="sr-Latn-BA" sz="20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was/were</a:t>
                      </a:r>
                      <a:r>
                        <a:rPr lang="sr-Latn-BA" sz="2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sr-Latn-BA" sz="2000" dirty="0" smtClean="0"/>
                        <a:t>+ </a:t>
                      </a:r>
                      <a:r>
                        <a:rPr lang="sr-Latn-BA" sz="20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V (verb) + ing</a:t>
                      </a:r>
                      <a:endParaRPr lang="sr-Latn-BA" sz="20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2000" dirty="0"/>
                        <a:t>Example:</a:t>
                      </a:r>
                    </a:p>
                    <a:p>
                      <a:pPr algn="ctr"/>
                      <a:r>
                        <a:rPr lang="sr-Latn-BA" sz="2000" dirty="0"/>
                        <a:t>She </a:t>
                      </a:r>
                      <a:r>
                        <a:rPr lang="sr-Latn-BA" sz="20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was cooking </a:t>
                      </a:r>
                      <a:r>
                        <a:rPr lang="sr-Latn-BA" sz="2000" dirty="0"/>
                        <a:t>all morning.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26624874"/>
                  </a:ext>
                </a:extLst>
              </a:tr>
              <a:tr h="1372381">
                <a:tc>
                  <a:txBody>
                    <a:bodyPr/>
                    <a:lstStyle/>
                    <a:p>
                      <a:pPr algn="ctr"/>
                      <a:r>
                        <a:rPr lang="sr-Latn-BA" sz="2000" dirty="0"/>
                        <a:t>INTERROGATIVE</a:t>
                      </a:r>
                    </a:p>
                    <a:p>
                      <a:pPr algn="ctr"/>
                      <a:r>
                        <a:rPr lang="sr-Latn-BA" sz="20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Was/were </a:t>
                      </a:r>
                      <a:r>
                        <a:rPr lang="sr-Latn-BA" sz="2000" dirty="0"/>
                        <a:t>+ S + </a:t>
                      </a:r>
                      <a:r>
                        <a:rPr lang="sr-Latn-BA" sz="20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V </a:t>
                      </a:r>
                      <a:r>
                        <a:rPr lang="sr-Latn-BA" sz="2000" dirty="0">
                          <a:solidFill>
                            <a:schemeClr val="bg1"/>
                          </a:solidFill>
                        </a:rPr>
                        <a:t>+ </a:t>
                      </a:r>
                      <a:r>
                        <a:rPr lang="sr-Latn-BA" sz="20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ing </a:t>
                      </a:r>
                      <a:r>
                        <a:rPr lang="sr-Latn-BA" sz="2000" dirty="0"/>
                        <a:t>?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2000" dirty="0"/>
                        <a:t>Example:</a:t>
                      </a:r>
                    </a:p>
                    <a:p>
                      <a:pPr algn="ctr"/>
                      <a:r>
                        <a:rPr lang="sr-Latn-BA" sz="20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Was</a:t>
                      </a:r>
                      <a:r>
                        <a:rPr lang="sr-Latn-BA" sz="2000" dirty="0"/>
                        <a:t> she </a:t>
                      </a:r>
                      <a:r>
                        <a:rPr lang="sr-Latn-BA" sz="20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sleeping</a:t>
                      </a:r>
                      <a:r>
                        <a:rPr lang="sr-Latn-BA" sz="2000" dirty="0"/>
                        <a:t> when you came home?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49661577"/>
                  </a:ext>
                </a:extLst>
              </a:tr>
              <a:tr h="1372381">
                <a:tc>
                  <a:txBody>
                    <a:bodyPr/>
                    <a:lstStyle/>
                    <a:p>
                      <a:pPr algn="ctr"/>
                      <a:r>
                        <a:rPr lang="sr-Latn-BA" sz="2000" dirty="0"/>
                        <a:t>NEGATIVE</a:t>
                      </a:r>
                    </a:p>
                    <a:p>
                      <a:pPr algn="ctr"/>
                      <a:r>
                        <a:rPr lang="sr-Latn-BA" sz="2000" dirty="0"/>
                        <a:t>S + </a:t>
                      </a:r>
                      <a:r>
                        <a:rPr lang="sr-Latn-BA" sz="20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was/were</a:t>
                      </a:r>
                      <a:r>
                        <a:rPr lang="sr-Latn-BA" sz="2000" dirty="0"/>
                        <a:t> + </a:t>
                      </a:r>
                      <a:r>
                        <a:rPr lang="sr-Latn-BA" sz="20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not</a:t>
                      </a:r>
                      <a:r>
                        <a:rPr lang="sr-Latn-BA" sz="2000" dirty="0"/>
                        <a:t> + </a:t>
                      </a:r>
                      <a:r>
                        <a:rPr lang="sr-Latn-BA" sz="20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V</a:t>
                      </a:r>
                      <a:r>
                        <a:rPr lang="sr-Latn-BA" sz="2000" dirty="0"/>
                        <a:t> + </a:t>
                      </a:r>
                      <a:r>
                        <a:rPr lang="sr-Latn-BA" sz="20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ing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2000" dirty="0"/>
                        <a:t>Example:</a:t>
                      </a:r>
                    </a:p>
                    <a:p>
                      <a:pPr algn="ctr"/>
                      <a:r>
                        <a:rPr lang="sr-Latn-BA" sz="2000" dirty="0"/>
                        <a:t>She </a:t>
                      </a:r>
                      <a:r>
                        <a:rPr lang="sr-Latn-BA" sz="20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was not sleeping </a:t>
                      </a:r>
                      <a:r>
                        <a:rPr lang="sr-Latn-BA" sz="2000" dirty="0"/>
                        <a:t>when I came home.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498917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672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D7B6CA9-76A2-4E75-8DB0-348C57ECD273}"/>
              </a:ext>
            </a:extLst>
          </p:cNvPr>
          <p:cNvSpPr txBox="1"/>
          <p:nvPr/>
        </p:nvSpPr>
        <p:spPr>
          <a:xfrm>
            <a:off x="621437" y="1118586"/>
            <a:ext cx="1044014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3200" dirty="0"/>
              <a:t>2. </a:t>
            </a:r>
            <a:r>
              <a:rPr lang="sr-Latn-BA" sz="3200" b="1" dirty="0" smtClean="0"/>
              <a:t>Underline </a:t>
            </a:r>
            <a:r>
              <a:rPr lang="sr-Latn-BA" sz="3200" b="1" dirty="0"/>
              <a:t>the correct </a:t>
            </a:r>
            <a:r>
              <a:rPr lang="sr-Latn-BA" sz="3200" b="1" dirty="0" smtClean="0"/>
              <a:t>answers:</a:t>
            </a:r>
            <a:endParaRPr lang="sr-Latn-BA" sz="3200" b="1" dirty="0"/>
          </a:p>
          <a:p>
            <a:endParaRPr lang="sr-Latn-BA" sz="3200" dirty="0"/>
          </a:p>
          <a:p>
            <a:pPr marL="342900" indent="-342900">
              <a:buAutoNum type="arabicPlain"/>
            </a:pPr>
            <a:r>
              <a:rPr lang="sr-Latn-BA" sz="3200" dirty="0"/>
              <a:t>What </a:t>
            </a:r>
            <a:r>
              <a:rPr lang="sr-Latn-BA" sz="3200" b="1" dirty="0"/>
              <a:t>was Mr. Davis doing/is Mr. Davis doing </a:t>
            </a:r>
            <a:r>
              <a:rPr lang="sr-Latn-BA" sz="3200" dirty="0"/>
              <a:t>last night?</a:t>
            </a:r>
          </a:p>
          <a:p>
            <a:pPr marL="342900" indent="-342900">
              <a:buAutoNum type="arabicPlain"/>
            </a:pPr>
            <a:r>
              <a:rPr lang="sr-Latn-BA" sz="3200" dirty="0"/>
              <a:t>Jane and Kate </a:t>
            </a:r>
            <a:r>
              <a:rPr lang="sr-Latn-BA" sz="3200" b="1" dirty="0"/>
              <a:t>was/were playing </a:t>
            </a:r>
            <a:r>
              <a:rPr lang="sr-Latn-BA" sz="3200" dirty="0"/>
              <a:t>some music at 10 A.M. </a:t>
            </a:r>
            <a:r>
              <a:rPr lang="sr-Latn-BA" sz="3200" dirty="0" smtClean="0"/>
              <a:t>yesterday</a:t>
            </a:r>
            <a:r>
              <a:rPr lang="sr-Latn-BA" sz="3200" dirty="0"/>
              <a:t>.</a:t>
            </a:r>
          </a:p>
          <a:p>
            <a:pPr marL="342900" indent="-342900">
              <a:buAutoNum type="arabicPlain"/>
            </a:pPr>
            <a:r>
              <a:rPr lang="sr-Latn-BA" sz="3200" dirty="0"/>
              <a:t>Steve </a:t>
            </a:r>
            <a:r>
              <a:rPr lang="sr-Latn-BA" sz="3200" b="1" dirty="0"/>
              <a:t>weren´t/wasn´t expecting </a:t>
            </a:r>
            <a:r>
              <a:rPr lang="sr-Latn-BA" sz="3200" dirty="0"/>
              <a:t>any guests last night.</a:t>
            </a:r>
          </a:p>
          <a:p>
            <a:pPr marL="342900" indent="-342900">
              <a:buAutoNum type="arabicPlain"/>
            </a:pPr>
            <a:r>
              <a:rPr lang="sr-Latn-BA" sz="3200" dirty="0"/>
              <a:t>We </a:t>
            </a:r>
            <a:r>
              <a:rPr lang="sr-Latn-BA" sz="3200" b="1" dirty="0"/>
              <a:t>aren´t/weren´t cleaning </a:t>
            </a:r>
            <a:r>
              <a:rPr lang="sr-Latn-BA" sz="3200" dirty="0"/>
              <a:t>the house yesterday morning.</a:t>
            </a:r>
          </a:p>
          <a:p>
            <a:pPr marL="342900" indent="-342900">
              <a:buAutoNum type="arabicPlain"/>
            </a:pPr>
            <a:r>
              <a:rPr lang="sr-Latn-BA" sz="3200" dirty="0"/>
              <a:t>Mr. Davis </a:t>
            </a:r>
            <a:r>
              <a:rPr lang="sr-Latn-BA" sz="3200" b="1" dirty="0"/>
              <a:t>is talking/was talking </a:t>
            </a:r>
            <a:r>
              <a:rPr lang="sr-Latn-BA" sz="3200" dirty="0"/>
              <a:t>on the phone 1 hour ago.</a:t>
            </a:r>
          </a:p>
          <a:p>
            <a:pPr marL="342900" indent="-342900">
              <a:buAutoNum type="arabicPlain"/>
            </a:pPr>
            <a:r>
              <a:rPr lang="sr-Latn-BA" sz="3200" b="1" dirty="0" smtClean="0"/>
              <a:t>Were </a:t>
            </a:r>
            <a:r>
              <a:rPr lang="sr-Latn-BA" sz="3200" b="1" dirty="0"/>
              <a:t>they waiting/Was they waiting </a:t>
            </a:r>
            <a:r>
              <a:rPr lang="sr-Latn-BA" sz="3200" dirty="0"/>
              <a:t>for us yesterday?</a:t>
            </a:r>
          </a:p>
          <a:p>
            <a:pPr marL="342900" indent="-342900">
              <a:buAutoNum type="arabicPlain"/>
            </a:pPr>
            <a:endParaRPr lang="sr-Latn-BA" dirty="0"/>
          </a:p>
          <a:p>
            <a:pPr marL="342900" indent="-342900">
              <a:buAutoNum type="arabicPlain"/>
            </a:pP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9114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D7B6CA9-76A2-4E75-8DB0-348C57ECD273}"/>
              </a:ext>
            </a:extLst>
          </p:cNvPr>
          <p:cNvSpPr txBox="1"/>
          <p:nvPr/>
        </p:nvSpPr>
        <p:spPr>
          <a:xfrm>
            <a:off x="621437" y="1118586"/>
            <a:ext cx="1044014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3200" b="1" dirty="0" smtClean="0"/>
              <a:t>Answers:</a:t>
            </a:r>
          </a:p>
          <a:p>
            <a:endParaRPr lang="sr-Latn-BA" sz="3200" dirty="0"/>
          </a:p>
          <a:p>
            <a:pPr marL="342900" indent="-342900">
              <a:buAutoNum type="arabicPlain"/>
            </a:pPr>
            <a:r>
              <a:rPr lang="sr-Latn-BA" sz="3200" dirty="0"/>
              <a:t>What </a:t>
            </a:r>
            <a:r>
              <a:rPr lang="sr-Latn-BA" sz="3200" b="1" u="sng" dirty="0"/>
              <a:t>was Mr. Davis doing</a:t>
            </a:r>
            <a:r>
              <a:rPr lang="sr-Latn-BA" sz="3200" b="1" dirty="0"/>
              <a:t>/is Mr. Davis doing </a:t>
            </a:r>
            <a:r>
              <a:rPr lang="sr-Latn-BA" sz="3200" dirty="0"/>
              <a:t>last night?</a:t>
            </a:r>
          </a:p>
          <a:p>
            <a:pPr marL="342900" indent="-342900">
              <a:buAutoNum type="arabicPlain"/>
            </a:pPr>
            <a:r>
              <a:rPr lang="sr-Latn-BA" sz="3200" dirty="0"/>
              <a:t>Jane and Kate </a:t>
            </a:r>
            <a:r>
              <a:rPr lang="sr-Latn-BA" sz="3200" b="1" dirty="0"/>
              <a:t>was/</a:t>
            </a:r>
            <a:r>
              <a:rPr lang="sr-Latn-BA" sz="3200" b="1" u="sng" dirty="0"/>
              <a:t>were playing </a:t>
            </a:r>
            <a:r>
              <a:rPr lang="sr-Latn-BA" sz="3200" dirty="0"/>
              <a:t>some music at 10 A.M. </a:t>
            </a:r>
            <a:r>
              <a:rPr lang="sr-Latn-BA" sz="3200" dirty="0" smtClean="0"/>
              <a:t>yesterday</a:t>
            </a:r>
            <a:r>
              <a:rPr lang="sr-Latn-BA" sz="3200" dirty="0"/>
              <a:t>.</a:t>
            </a:r>
          </a:p>
          <a:p>
            <a:pPr marL="342900" indent="-342900">
              <a:buAutoNum type="arabicPlain"/>
            </a:pPr>
            <a:r>
              <a:rPr lang="sr-Latn-BA" sz="3200" dirty="0"/>
              <a:t>Steve </a:t>
            </a:r>
            <a:r>
              <a:rPr lang="sr-Latn-BA" sz="3200" b="1" dirty="0"/>
              <a:t>weren´t/</a:t>
            </a:r>
            <a:r>
              <a:rPr lang="sr-Latn-BA" sz="3200" b="1" u="sng" dirty="0"/>
              <a:t>wasn´t expecting </a:t>
            </a:r>
            <a:r>
              <a:rPr lang="sr-Latn-BA" sz="3200" dirty="0"/>
              <a:t>any guests last night.</a:t>
            </a:r>
          </a:p>
          <a:p>
            <a:pPr marL="342900" indent="-342900">
              <a:buAutoNum type="arabicPlain"/>
            </a:pPr>
            <a:r>
              <a:rPr lang="sr-Latn-BA" sz="3200" dirty="0"/>
              <a:t>We </a:t>
            </a:r>
            <a:r>
              <a:rPr lang="sr-Latn-BA" sz="3200" b="1" dirty="0"/>
              <a:t>aren´t/</a:t>
            </a:r>
            <a:r>
              <a:rPr lang="sr-Latn-BA" sz="3200" b="1" u="sng" dirty="0"/>
              <a:t>weren´t cleaning </a:t>
            </a:r>
            <a:r>
              <a:rPr lang="sr-Latn-BA" sz="3200" dirty="0"/>
              <a:t>the house yesterday morning.</a:t>
            </a:r>
          </a:p>
          <a:p>
            <a:pPr marL="342900" indent="-342900">
              <a:buAutoNum type="arabicPlain"/>
            </a:pPr>
            <a:r>
              <a:rPr lang="sr-Latn-BA" sz="3200" dirty="0"/>
              <a:t>Mr. Davis </a:t>
            </a:r>
            <a:r>
              <a:rPr lang="sr-Latn-BA" sz="3200" b="1" dirty="0"/>
              <a:t>is talking/</a:t>
            </a:r>
            <a:r>
              <a:rPr lang="sr-Latn-BA" sz="3200" b="1" u="sng" dirty="0"/>
              <a:t>was talking </a:t>
            </a:r>
            <a:r>
              <a:rPr lang="sr-Latn-BA" sz="3200" dirty="0"/>
              <a:t>on the phone 1 hour ago.</a:t>
            </a:r>
          </a:p>
          <a:p>
            <a:pPr marL="342900" indent="-342900">
              <a:buAutoNum type="arabicPlain"/>
            </a:pPr>
            <a:r>
              <a:rPr lang="sr-Latn-BA" sz="3200" b="1" u="sng" dirty="0" smtClean="0"/>
              <a:t>Were </a:t>
            </a:r>
            <a:r>
              <a:rPr lang="sr-Latn-BA" sz="3200" b="1" u="sng" dirty="0"/>
              <a:t>they waiting</a:t>
            </a:r>
            <a:r>
              <a:rPr lang="sr-Latn-BA" sz="3200" b="1" dirty="0"/>
              <a:t>/Was they waiting </a:t>
            </a:r>
            <a:r>
              <a:rPr lang="sr-Latn-BA" sz="3200" dirty="0"/>
              <a:t>for us yesterday?</a:t>
            </a:r>
          </a:p>
          <a:p>
            <a:pPr marL="342900" indent="-342900">
              <a:buAutoNum type="arabicPlain"/>
            </a:pPr>
            <a:endParaRPr lang="sr-Latn-BA" dirty="0"/>
          </a:p>
          <a:p>
            <a:pPr marL="342900" indent="-342900">
              <a:buAutoNum type="arabicPlain"/>
            </a:pP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168462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</TotalTime>
  <Words>1112</Words>
  <Application>Microsoft Office PowerPoint</Application>
  <PresentationFormat>Widescreen</PresentationFormat>
  <Paragraphs>133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Franklin Gothic Book</vt:lpstr>
      <vt:lpstr>Times New Roman</vt:lpstr>
      <vt:lpstr>Wingdings</vt:lpstr>
      <vt:lpstr>Office Theme</vt:lpstr>
      <vt:lpstr>PAST SIMPLE    &amp;  PAST PROGRESSIVE</vt:lpstr>
      <vt:lpstr>Past Simple Tense: Form</vt:lpstr>
      <vt:lpstr>Questions and negatives</vt:lpstr>
      <vt:lpstr>Verb “to be“</vt:lpstr>
      <vt:lpstr>Student’s book, page 28; exercise 1 Grammar</vt:lpstr>
      <vt:lpstr>Answers:</vt:lpstr>
      <vt:lpstr>Past Progressive: Form</vt:lpstr>
      <vt:lpstr>PowerPoint Presentation</vt:lpstr>
      <vt:lpstr>PowerPoint Presentation</vt:lpstr>
      <vt:lpstr>Past Simple &amp; Past Progressive: Differences</vt:lpstr>
      <vt:lpstr>SB; page 29; Exercise 3.</vt:lpstr>
      <vt:lpstr>PowerPoint Presentation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Students book, page 28 Grammar</dc:title>
  <dc:creator>Marko Vasiljević</dc:creator>
  <cp:lastModifiedBy>Gosa</cp:lastModifiedBy>
  <cp:revision>38</cp:revision>
  <dcterms:created xsi:type="dcterms:W3CDTF">2020-11-11T23:32:59Z</dcterms:created>
  <dcterms:modified xsi:type="dcterms:W3CDTF">2020-11-17T11:41:19Z</dcterms:modified>
</cp:coreProperties>
</file>