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5" r:id="rId8"/>
    <p:sldId id="261" r:id="rId9"/>
    <p:sldId id="263" r:id="rId10"/>
    <p:sldId id="262" r:id="rId11"/>
    <p:sldId id="264" r:id="rId12"/>
    <p:sldId id="266" r:id="rId13"/>
    <p:sldId id="268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2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4154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3562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820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9411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614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1931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43764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805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9808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5472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53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6908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21745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0771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379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15758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CD70D1-CBF0-41E1-93F6-61E174527F50}" type="datetimeFigureOut">
              <a:rPr lang="bs-Latn-BA" smtClean="0"/>
              <a:t>19.11.2020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878F9B-66B8-4C0C-B5B5-4EF5CA9555C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5613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31433" y="-122612"/>
            <a:ext cx="9999945" cy="3033444"/>
          </a:xfr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sr-Cyrl-R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ПРОПОРЦИЈЕ и равнотежа облика у простору</a:t>
            </a:r>
            <a:endParaRPr lang="bs-Latn-BA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r="-1" b="2482"/>
          <a:stretch/>
        </p:blipFill>
        <p:spPr>
          <a:xfrm rot="1441644" flipH="1">
            <a:off x="9058577" y="3267903"/>
            <a:ext cx="2434098" cy="319632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"/>
          <a:stretch/>
        </p:blipFill>
        <p:spPr>
          <a:xfrm rot="19935413">
            <a:off x="815845" y="3020653"/>
            <a:ext cx="2400030" cy="332320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359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/>
          <a:stretch/>
        </p:blipFill>
        <p:spPr bwMode="auto">
          <a:xfrm>
            <a:off x="708338" y="768578"/>
            <a:ext cx="4353059" cy="595419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Okvir za tekst 2"/>
          <p:cNvSpPr txBox="1"/>
          <p:nvPr/>
        </p:nvSpPr>
        <p:spPr>
          <a:xfrm>
            <a:off x="708338" y="193184"/>
            <a:ext cx="1326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chemeClr val="bg1"/>
                </a:solidFill>
              </a:rPr>
              <a:t>3. КОРАК</a:t>
            </a:r>
            <a:endParaRPr lang="bs-Latn-BA" sz="2000" b="1" dirty="0">
              <a:solidFill>
                <a:schemeClr val="bg1"/>
              </a:solidFill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5177307" y="2807594"/>
            <a:ext cx="701469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b="1" dirty="0" err="1" smtClean="0">
                <a:solidFill>
                  <a:schemeClr val="bg1"/>
                </a:solidFill>
              </a:rPr>
              <a:t>Сјенчењем</a:t>
            </a:r>
            <a:r>
              <a:rPr lang="sr-Cyrl-RS" sz="2200" b="1" dirty="0" smtClean="0">
                <a:solidFill>
                  <a:schemeClr val="bg1"/>
                </a:solidFill>
              </a:rPr>
              <a:t> добијамо </a:t>
            </a:r>
            <a:r>
              <a:rPr lang="sr-Cyrl-RS" sz="2400" b="1" dirty="0" smtClean="0">
                <a:solidFill>
                  <a:srgbClr val="FF0000"/>
                </a:solidFill>
              </a:rPr>
              <a:t>трећу димензију </a:t>
            </a:r>
            <a:r>
              <a:rPr lang="sr-Cyrl-RS" sz="2200" b="1" dirty="0" smtClean="0">
                <a:solidFill>
                  <a:schemeClr val="bg1"/>
                </a:solidFill>
              </a:rPr>
              <a:t>датог облика</a:t>
            </a:r>
            <a:r>
              <a:rPr lang="sr-Cyrl-RS" dirty="0" smtClean="0">
                <a:solidFill>
                  <a:schemeClr val="bg1"/>
                </a:solidFill>
              </a:rPr>
              <a:t>. </a:t>
            </a:r>
            <a:r>
              <a:rPr lang="sr-Cyrl-RS" b="1" dirty="0" smtClean="0">
                <a:solidFill>
                  <a:schemeClr val="bg1"/>
                </a:solidFill>
              </a:rPr>
              <a:t>Обратити пажњу и на </a:t>
            </a:r>
            <a:r>
              <a:rPr lang="sr-Cyrl-RS" b="1" dirty="0" err="1" smtClean="0">
                <a:solidFill>
                  <a:schemeClr val="bg1"/>
                </a:solidFill>
              </a:rPr>
              <a:t>сјенку</a:t>
            </a:r>
            <a:r>
              <a:rPr lang="sr-Cyrl-RS" b="1" dirty="0" smtClean="0">
                <a:solidFill>
                  <a:schemeClr val="bg1"/>
                </a:solidFill>
              </a:rPr>
              <a:t>.</a:t>
            </a:r>
            <a:endParaRPr lang="bs-Latn-B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386366" y="862885"/>
            <a:ext cx="11449318" cy="548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400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Задатак за самосталан рад:</a:t>
            </a:r>
          </a:p>
          <a:p>
            <a:endParaRPr lang="sr-Cyrl-RS" sz="2400" b="1" u="sng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sr-Cyrl-R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Мртва природа </a:t>
            </a:r>
          </a:p>
          <a:p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-Ликовна техника: комбинована</a:t>
            </a:r>
          </a:p>
          <a:p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Материјали: оловка, угљени штапићи, темпера, акварел, суви пастел, воштани пастел, тушеви у боји, папир из блока број 5.</a:t>
            </a:r>
          </a:p>
          <a:p>
            <a:endParaRPr lang="sr-Cyrl-RS" sz="2400" dirty="0" smtClean="0">
              <a:latin typeface="Calibri" panose="020F0502020204030204" pitchFamily="34" charset="0"/>
            </a:endParaRPr>
          </a:p>
          <a:p>
            <a:pPr algn="just"/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Извођење: поставите себи модел на равну површину са три до пет облика, користите оловку за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мјерење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димензија, одредите односе пропорција и линије цртежа, нађите себи центар композиције, изаберите шта ће вам послужити као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мјерило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(висина или ширина неког предмета). Крените од  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геометријских линија и облика</a:t>
            </a:r>
            <a:r>
              <a:rPr lang="sr-Cyrl-R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sr-Cyrl-R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850006" y="463639"/>
            <a:ext cx="471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ПРИМЈЕРИ УЧЕНИЧКИХ РАДОВА</a:t>
            </a:r>
            <a:endParaRPr lang="bs-Latn-BA" sz="24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r="3195" b="1351"/>
          <a:stretch/>
        </p:blipFill>
        <p:spPr>
          <a:xfrm rot="16200000">
            <a:off x="1324588" y="251465"/>
            <a:ext cx="4803821" cy="676528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"/>
          <a:stretch/>
        </p:blipFill>
        <p:spPr>
          <a:xfrm>
            <a:off x="7529579" y="553791"/>
            <a:ext cx="4370499" cy="6160634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147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3307" b="1511"/>
          <a:stretch/>
        </p:blipFill>
        <p:spPr>
          <a:xfrm>
            <a:off x="436119" y="1065725"/>
            <a:ext cx="6412434" cy="457200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828" r="6397"/>
          <a:stretch/>
        </p:blipFill>
        <p:spPr>
          <a:xfrm>
            <a:off x="7276563" y="244698"/>
            <a:ext cx="4649274" cy="621405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648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t="7120" r="5633" b="8184"/>
          <a:stretch/>
        </p:blipFill>
        <p:spPr>
          <a:xfrm rot="16200000">
            <a:off x="714781" y="276892"/>
            <a:ext cx="4636392" cy="580837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5299" b="5914"/>
          <a:stretch/>
        </p:blipFill>
        <p:spPr>
          <a:xfrm>
            <a:off x="6078423" y="862880"/>
            <a:ext cx="5997668" cy="463639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602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t="3017"/>
          <a:stretch/>
        </p:blipFill>
        <p:spPr>
          <a:xfrm>
            <a:off x="237505" y="1146220"/>
            <a:ext cx="5764050" cy="44689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2993" t="9547" r="11568" b="3601"/>
          <a:stretch/>
        </p:blipFill>
        <p:spPr>
          <a:xfrm>
            <a:off x="6207617" y="1146220"/>
            <a:ext cx="5859887" cy="446896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27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2802" r="17637" b="14757"/>
          <a:stretch/>
        </p:blipFill>
        <p:spPr>
          <a:xfrm rot="16200000">
            <a:off x="862882" y="798484"/>
            <a:ext cx="4134125" cy="565382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r="7372"/>
          <a:stretch/>
        </p:blipFill>
        <p:spPr>
          <a:xfrm rot="16200000">
            <a:off x="6958524" y="541266"/>
            <a:ext cx="4134124" cy="616826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28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185632" y="2147932"/>
            <a:ext cx="7727325" cy="218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претходним часовима сте се упознали са појмовима: </a:t>
            </a:r>
            <a:r>
              <a:rPr lang="sr-Cyrl-RS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пропорција, </a:t>
            </a:r>
            <a:r>
              <a:rPr lang="sr-Cyrl-RS" sz="28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размјера</a:t>
            </a:r>
            <a:r>
              <a:rPr lang="sr-Cyrl-RS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златни </a:t>
            </a:r>
            <a:r>
              <a:rPr lang="sr-Cyrl-RS" sz="28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пресјек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кроз обраду и практичан рад, класичне људске фигуре</a:t>
            </a:r>
            <a:r>
              <a:rPr lang="sr-Latn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равнотежом облика у простору.</a:t>
            </a:r>
            <a:endParaRPr lang="bs-Latn-BA" sz="2400" b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s-Latn-B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t="35723" r="17475" b="29993"/>
          <a:stretch/>
        </p:blipFill>
        <p:spPr>
          <a:xfrm>
            <a:off x="708338" y="293954"/>
            <a:ext cx="3181081" cy="615888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542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588653" y="1129699"/>
            <a:ext cx="753414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s-Latn-B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ugaonik 2"/>
          <p:cNvSpPr/>
          <p:nvPr/>
        </p:nvSpPr>
        <p:spPr>
          <a:xfrm>
            <a:off x="141669" y="5851244"/>
            <a:ext cx="12050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Умјетничко</a:t>
            </a:r>
            <a:r>
              <a:rPr lang="sr-Cyrl-R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дјело</a:t>
            </a:r>
            <a:r>
              <a:rPr lang="sr-Cyrl-R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биће савршено ако су постављене </a:t>
            </a:r>
            <a:r>
              <a:rPr lang="sr-Cyrl-RS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правилне пропорције и </a:t>
            </a:r>
            <a:r>
              <a:rPr lang="sr-Cyrl-R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равнотежа облика у простору</a:t>
            </a:r>
            <a:r>
              <a:rPr lang="sr-Cyrl-R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s-Latn-BA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489932"/>
            <a:ext cx="4263822" cy="52770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Pravougaonik 4"/>
          <p:cNvSpPr/>
          <p:nvPr/>
        </p:nvSpPr>
        <p:spPr>
          <a:xfrm>
            <a:off x="4426039" y="968116"/>
            <a:ext cx="756419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 говоримо о </a:t>
            </a:r>
            <a:r>
              <a:rPr lang="sr-Cyrl-RS" sz="2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пропорцијама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мислимо на однос величина, на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мјере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правила за </a:t>
            </a:r>
            <a:r>
              <a:rPr lang="sr-Cyrl-RS" sz="2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ликовно</a:t>
            </a:r>
            <a:r>
              <a:rPr lang="sr-Cyrl-RS" sz="2600" b="1" dirty="0" smtClean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представљање предмета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sr-Cyrl-R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 величина на једном облику, као и однос величина на више облика. Облици су одређени границама и грађом предмета. Сви ови ликовни принципи</a:t>
            </a:r>
            <a:r>
              <a:rPr lang="sr-Latn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елементи су повезани и битни за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ставрање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једног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умјетничког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дјела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односно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цјелокупне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композиције 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умјетничког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дјела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Композиција у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умјетничом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дјелу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је састављање одређених елемената у једну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цјелену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10482" y="463639"/>
            <a:ext cx="115036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Комопозицију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можемо радити у свим ликовним техникама</a:t>
            </a:r>
            <a:r>
              <a:rPr lang="sr-Cyrl-RS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сликарским, цртачким, вајарским и графичким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Најлакши начин да се постигне </a:t>
            </a:r>
            <a:r>
              <a:rPr lang="sr-Cyrl-R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равнотежа облика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у простору јесте  постављање једнакости различитих сила.</a:t>
            </a:r>
            <a:endParaRPr lang="bs-Latn-BA" sz="24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80" y="2316247"/>
            <a:ext cx="5850014" cy="414102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8468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309093" y="321972"/>
            <a:ext cx="113591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Посматрањем </a:t>
            </a:r>
            <a:r>
              <a:rPr lang="sr-Cyrl-R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свијета</a:t>
            </a:r>
            <a:r>
              <a:rPr lang="sr-Cyrl-R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око нас, тј. </a:t>
            </a:r>
            <a:r>
              <a:rPr lang="sr-Cyrl-R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пејзажа</a:t>
            </a:r>
            <a:r>
              <a:rPr lang="sr-Cyrl-R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мртве </a:t>
            </a:r>
            <a:r>
              <a:rPr lang="sr-Cyrl-RS" sz="28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припроде</a:t>
            </a:r>
            <a:r>
              <a:rPr lang="sr-Cyrl-R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људске фигуре, аутоматски уочавамо </a:t>
            </a:r>
            <a:r>
              <a:rPr lang="sr-Cyrl-R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пропорције</a:t>
            </a:r>
            <a:r>
              <a:rPr lang="sr-Cyrl-R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запажамо </a:t>
            </a:r>
            <a:r>
              <a:rPr lang="sr-Cyrl-RS" sz="2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линије, грађу облика, његова удубљења и </a:t>
            </a:r>
            <a:r>
              <a:rPr lang="sr-Cyrl-R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испупчења, запажамо све ликовне елементе и ликовне принципе једног </a:t>
            </a:r>
            <a:r>
              <a:rPr lang="sr-Cyrl-RS" sz="2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умјетничког</a:t>
            </a:r>
            <a:r>
              <a:rPr lang="sr-Cyrl-R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b="1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дјела</a:t>
            </a:r>
            <a:r>
              <a:rPr lang="sr-Cyrl-RS" sz="2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89" y="2878277"/>
            <a:ext cx="4450725" cy="285959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1886">
            <a:off x="758547" y="2714137"/>
            <a:ext cx="2387824" cy="318786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5856">
            <a:off x="9062819" y="2682566"/>
            <a:ext cx="2246152" cy="356241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465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52543" y="0"/>
            <a:ext cx="11797048" cy="138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Мртва природа је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умјетнички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приказ непомичних предмета које сам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умјетник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ставља у међусобне односе. Најчешће се за </a:t>
            </a:r>
            <a:r>
              <a:rPr lang="sr-Cyrl-RS" sz="25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мртву природу 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постављају: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цвијеће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воће, поврће, мртве рибе, птице препарирана дивљач, разни украсни предмети, ћуп…</a:t>
            </a:r>
            <a:endParaRPr lang="bs-Latn-BA" sz="24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11" y="1384225"/>
            <a:ext cx="7198285" cy="54227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Okvir za tekst 4"/>
          <p:cNvSpPr txBox="1"/>
          <p:nvPr/>
        </p:nvSpPr>
        <p:spPr>
          <a:xfrm>
            <a:off x="2973016" y="6389794"/>
            <a:ext cx="615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 </a:t>
            </a:r>
            <a:r>
              <a:rPr lang="sr-Cyrl-RS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Сезан</a:t>
            </a:r>
            <a:r>
              <a:rPr lang="sr-Cyrl-R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Мртва природа са јабукама</a:t>
            </a:r>
            <a:endParaRPr lang="bs-Latn-B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t="3803" r="374"/>
          <a:stretch/>
        </p:blipFill>
        <p:spPr>
          <a:xfrm>
            <a:off x="6529589" y="888640"/>
            <a:ext cx="5499278" cy="386366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r="11378"/>
          <a:stretch/>
        </p:blipFill>
        <p:spPr>
          <a:xfrm rot="16200000">
            <a:off x="1311242" y="-259469"/>
            <a:ext cx="3863662" cy="615988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Okvir za tekst 3"/>
          <p:cNvSpPr txBox="1"/>
          <p:nvPr/>
        </p:nvSpPr>
        <p:spPr>
          <a:xfrm>
            <a:off x="566670" y="270456"/>
            <a:ext cx="665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Визирање оловком </a:t>
            </a:r>
            <a:endParaRPr lang="bs-Latn-B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163132" y="5230644"/>
            <a:ext cx="117369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Сјетите</a:t>
            </a:r>
            <a:r>
              <a:rPr lang="sr-Cyrl-R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 градива из шестог разреда, визирање. Под визирањем </a:t>
            </a:r>
            <a:r>
              <a:rPr lang="sr-Cyrl-R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подразумијевамо</a:t>
            </a:r>
            <a:r>
              <a:rPr lang="sr-Cyrl-R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сравњивање у ваздуху, помоћу оловке одређујемо </a:t>
            </a:r>
            <a:r>
              <a:rPr lang="sr-Cyrl-R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правац </a:t>
            </a:r>
            <a:r>
              <a:rPr lang="sr-Cyrl-R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линије. Када радимо пропорције треба упоређивати облике. Треба прво дати </a:t>
            </a:r>
            <a:r>
              <a:rPr lang="sr-Cyrl-RS" sz="2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мјеру</a:t>
            </a:r>
            <a:r>
              <a:rPr lang="sr-Cyrl-R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помоћу које ћете остале облике упоређивати тј. </a:t>
            </a:r>
            <a:r>
              <a:rPr lang="sr-Cyrl-RS" sz="22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sr-Cyrl-RS" sz="2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еличине.</a:t>
            </a:r>
            <a:endParaRPr lang="bs-Latn-BA" sz="2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31415" y="0"/>
            <a:ext cx="108011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Данас ћемо радити</a:t>
            </a:r>
            <a:r>
              <a:rPr lang="sr-Cyrl-RS" sz="2000" b="1" dirty="0" smtClean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пропорције</a:t>
            </a:r>
            <a:r>
              <a:rPr lang="sr-Cyrl-R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према моделу </a:t>
            </a:r>
            <a:r>
              <a:rPr lang="sr-Cyrl-RS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мртве природе</a:t>
            </a:r>
            <a:r>
              <a:rPr lang="sr-Cyrl-RS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r-Cyrl-RS" sz="2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1.КОРАК </a:t>
            </a:r>
            <a:endParaRPr lang="bs-Latn-BA" sz="2000" b="1" dirty="0">
              <a:solidFill>
                <a:srgbClr val="C00000"/>
              </a:solidFill>
            </a:endParaRPr>
          </a:p>
        </p:txBody>
      </p:sp>
      <p:pic>
        <p:nvPicPr>
          <p:cNvPr id="3" name="Slika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0959" y="720326"/>
            <a:ext cx="3728459" cy="604019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Pravougaonik 4"/>
          <p:cNvSpPr/>
          <p:nvPr/>
        </p:nvSpPr>
        <p:spPr>
          <a:xfrm>
            <a:off x="4069720" y="769441"/>
            <a:ext cx="8032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Прво ћемо ћуп посматрати, затим визирати, да добијете праве пропорције</a:t>
            </a:r>
            <a:r>
              <a:rPr lang="sr-Cyrl-R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bs-Latn-BA" sz="2400" b="1" dirty="0"/>
          </a:p>
        </p:txBody>
      </p:sp>
      <p:sp>
        <p:nvSpPr>
          <p:cNvPr id="6" name="Pravougaonik 5"/>
          <p:cNvSpPr/>
          <p:nvPr/>
        </p:nvSpPr>
        <p:spPr>
          <a:xfrm>
            <a:off x="4069720" y="1474619"/>
            <a:ext cx="803212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Cyrl-RS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Cyrl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(Дно </a:t>
            </a:r>
            <a:r>
              <a:rPr lang="sr-Cyrl-R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ћупа</a:t>
            </a:r>
            <a:r>
              <a:rPr lang="sr-Cyrl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нам је </a:t>
            </a:r>
            <a:r>
              <a:rPr lang="sr-Cyrl-R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мјера</a:t>
            </a:r>
            <a:r>
              <a:rPr lang="sr-Cyrl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даље). </a:t>
            </a:r>
            <a:r>
              <a:rPr lang="sr-Cyrl-R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Мјеримо</a:t>
            </a:r>
            <a:r>
              <a:rPr lang="sr-Cyrl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дно ћупа. Помоћу дужине одредићемо висину и ширину. </a:t>
            </a:r>
            <a:r>
              <a:rPr lang="sr-Cyrl-R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Мјеримо</a:t>
            </a:r>
            <a:r>
              <a:rPr lang="sr-Cyrl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дно ћупа  да видимо колико се пута дно ћупа садржи у висини  и ширини ћупа. </a:t>
            </a:r>
          </a:p>
          <a:p>
            <a:endParaRPr lang="sr-Cyrl-RS" sz="1400" dirty="0">
              <a:latin typeface="Calibri" panose="020F0502020204030204" pitchFamily="34" charset="0"/>
            </a:endParaRPr>
          </a:p>
        </p:txBody>
      </p:sp>
      <p:sp>
        <p:nvSpPr>
          <p:cNvPr id="7" name="Pravougaonik 6"/>
          <p:cNvSpPr/>
          <p:nvPr/>
        </p:nvSpPr>
        <p:spPr>
          <a:xfrm>
            <a:off x="5906685" y="3228945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bs-Latn-BA" sz="2000" dirty="0">
              <a:solidFill>
                <a:prstClr val="black"/>
              </a:solidFill>
            </a:endParaRPr>
          </a:p>
        </p:txBody>
      </p:sp>
      <p:sp>
        <p:nvSpPr>
          <p:cNvPr id="8" name="Pravougaonik 7"/>
          <p:cNvSpPr/>
          <p:nvPr/>
        </p:nvSpPr>
        <p:spPr>
          <a:xfrm>
            <a:off x="4114797" y="5150497"/>
            <a:ext cx="8122278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Слободно се служите помоћним линијама које могу остати, не користите гумицу за брисање,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слободно задржите и „погрешно“ извучене линије.  </a:t>
            </a:r>
            <a:endParaRPr lang="bs-Latn-BA" sz="2400" b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24" y="515361"/>
            <a:ext cx="4148166" cy="620839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Okvir za tekst 2"/>
          <p:cNvSpPr txBox="1"/>
          <p:nvPr/>
        </p:nvSpPr>
        <p:spPr>
          <a:xfrm>
            <a:off x="0" y="4361"/>
            <a:ext cx="486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КОРАК</a:t>
            </a:r>
            <a:endParaRPr lang="bs-Latn-BA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4456090" y="1051913"/>
            <a:ext cx="7735910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Линије треба да буду различите,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гдје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удара свјетлост ту су линије  </a:t>
            </a:r>
            <a:r>
              <a:rPr lang="sr-Cyrl-R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освјетљене</a:t>
            </a:r>
            <a:r>
              <a:rPr lang="sr-Cyrl-R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скоро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непримјетне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а на </a:t>
            </a:r>
            <a:r>
              <a:rPr lang="sr-Cyrl-R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странама у </a:t>
            </a:r>
            <a:r>
              <a:rPr lang="sr-Cyrl-RS" sz="24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сјенци</a:t>
            </a:r>
            <a:r>
              <a:rPr lang="sr-Cyrl-R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-тамније</a:t>
            </a:r>
            <a:r>
              <a:rPr lang="sr-Cyrl-R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bs-Latn-BA" sz="2400" b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Битно је посматрати површину датог облика, храпаво-глатко. На ћупу можете </a:t>
            </a:r>
            <a:r>
              <a:rPr lang="sr-Cyrl-R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видјети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24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испупчења и удубљења.</a:t>
            </a:r>
            <a:r>
              <a:rPr lang="sr-Cyrl-RS" sz="2400" b="1" dirty="0" smtClean="0">
                <a:solidFill>
                  <a:schemeClr val="tx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Cyrl-R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bs-Latn-B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ečak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s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658</TotalTime>
  <Words>534</Words>
  <Application>Microsoft Office PowerPoint</Application>
  <PresentationFormat>Široki ekran</PresentationFormat>
  <Paragraphs>37</Paragraphs>
  <Slides>16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Times New Roman</vt:lpstr>
      <vt:lpstr>Wingdings 3</vt:lpstr>
      <vt:lpstr>Isečak</vt:lpstr>
      <vt:lpstr>ПРОПОРЦИЈЕ и равнотежа облика у простору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ПРОПОРЦИЈЕ</dc:title>
  <dc:creator>Office</dc:creator>
  <cp:lastModifiedBy>Office</cp:lastModifiedBy>
  <cp:revision>57</cp:revision>
  <dcterms:created xsi:type="dcterms:W3CDTF">2020-11-10T14:25:21Z</dcterms:created>
  <dcterms:modified xsi:type="dcterms:W3CDTF">2020-11-19T09:29:30Z</dcterms:modified>
</cp:coreProperties>
</file>