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5" r:id="rId5"/>
    <p:sldId id="266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4"/>
    <a:srgbClr val="F7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6002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FFFF"/>
                </a:solidFill>
              </a:rPr>
              <a:t>ЛЕКТИРА</a:t>
            </a:r>
            <a:br>
              <a:rPr lang="sr-Cyrl-RS" sz="3600" dirty="0" smtClean="0">
                <a:solidFill>
                  <a:srgbClr val="FFFFFF"/>
                </a:solidFill>
              </a:rPr>
            </a:br>
            <a:r>
              <a:rPr lang="sr-Cyrl-RS" sz="3600" dirty="0" smtClean="0">
                <a:solidFill>
                  <a:srgbClr val="FFFFFF"/>
                </a:solidFill>
              </a:rPr>
              <a:t>„АЛИСА У ЗЕМЉИ ЧУДА“</a:t>
            </a:r>
            <a:br>
              <a:rPr lang="sr-Cyrl-RS" sz="3600" dirty="0" smtClean="0">
                <a:solidFill>
                  <a:srgbClr val="FFFFFF"/>
                </a:solidFill>
              </a:rPr>
            </a:br>
            <a:r>
              <a:rPr lang="sr-Cyrl-RS" sz="3600" dirty="0" smtClean="0">
                <a:solidFill>
                  <a:srgbClr val="FFFFFF"/>
                </a:solidFill>
              </a:rPr>
              <a:t>ЛУИС КЕРОЛ</a:t>
            </a:r>
            <a:br>
              <a:rPr lang="sr-Cyrl-RS" sz="3600" dirty="0" smtClean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57200" y="3810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FF"/>
                </a:solidFill>
              </a:rPr>
              <a:t>СРПСКИ ЈЕЗИК 5. РАЗРЕД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97" y="3140968"/>
            <a:ext cx="60198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2762250"/>
          </a:xfrm>
        </p:spPr>
        <p:txBody>
          <a:bodyPr>
            <a:normAutofit/>
          </a:bodyPr>
          <a:lstStyle/>
          <a:p>
            <a:pPr algn="l"/>
            <a:r>
              <a:rPr lang="sr-Cyrl-RS" sz="2800" u="sng" dirty="0" smtClean="0">
                <a:solidFill>
                  <a:srgbClr val="FFFFFF"/>
                </a:solidFill>
              </a:rPr>
              <a:t>Да поновимо</a:t>
            </a:r>
            <a:r>
              <a:rPr lang="sr-Cyrl-RS" sz="2800" dirty="0" smtClean="0">
                <a:solidFill>
                  <a:srgbClr val="FFFFFF"/>
                </a:solidFill>
              </a:rPr>
              <a:t>:</a:t>
            </a:r>
            <a:br>
              <a:rPr lang="sr-Cyrl-RS" sz="2800" dirty="0" smtClean="0">
                <a:solidFill>
                  <a:srgbClr val="FFFFFF"/>
                </a:solidFill>
              </a:rPr>
            </a:br>
            <a:r>
              <a:rPr lang="sr-Cyrl-RS" sz="2800" dirty="0" smtClean="0">
                <a:solidFill>
                  <a:srgbClr val="FFFFFF"/>
                </a:solidFill>
              </a:rPr>
              <a:t>Роман је дуже књижевно дјело које је најчешће написано у прози и гдје је приказан већи број догађаја и јунака.</a:t>
            </a:r>
            <a:endParaRPr lang="bs-Latn-BA" sz="28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086600" cy="1752600"/>
          </a:xfrm>
        </p:spPr>
        <p:txBody>
          <a:bodyPr>
            <a:noAutofit/>
          </a:bodyPr>
          <a:lstStyle/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>Мјесто радње:на обали, у зечијој јазбини</a:t>
            </a:r>
            <a:r>
              <a:rPr lang="sr-Latn-RS" sz="2400" dirty="0" smtClean="0">
                <a:solidFill>
                  <a:srgbClr val="FFFFFF"/>
                </a:solidFill>
              </a:rPr>
              <a:t>.</a:t>
            </a:r>
            <a:endParaRPr lang="sr-Cyrl-RS" sz="2400" dirty="0" smtClean="0">
              <a:solidFill>
                <a:srgbClr val="FFFFFF"/>
              </a:solidFill>
            </a:endParaRPr>
          </a:p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>Вријеме радње:љето</a:t>
            </a:r>
            <a:r>
              <a:rPr lang="sr-Latn-RS" sz="2400" dirty="0" smtClean="0">
                <a:solidFill>
                  <a:srgbClr val="FFFFFF"/>
                </a:solidFill>
              </a:rPr>
              <a:t>.</a:t>
            </a:r>
            <a:endParaRPr lang="sr-Cyrl-RS" sz="2400" dirty="0" smtClean="0">
              <a:solidFill>
                <a:srgbClr val="FFFFFF"/>
              </a:solidFill>
            </a:endParaRPr>
          </a:p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>Тема:Алиса у сну доспијева у Земљу чуда.</a:t>
            </a:r>
          </a:p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>Главни лик:Алиса </a:t>
            </a:r>
          </a:p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>Споредни ликови:Бијели Зец,</a:t>
            </a:r>
            <a:r>
              <a:rPr lang="sr-Latn-RS" sz="2400" dirty="0" smtClean="0">
                <a:solidFill>
                  <a:srgbClr val="FFFFFF"/>
                </a:solidFill>
              </a:rPr>
              <a:t> </a:t>
            </a:r>
            <a:r>
              <a:rPr lang="sr-Cyrl-RS" sz="2400" dirty="0" smtClean="0">
                <a:solidFill>
                  <a:srgbClr val="FFFFFF"/>
                </a:solidFill>
              </a:rPr>
              <a:t>Миш</a:t>
            </a:r>
            <a:r>
              <a:rPr lang="sr-Latn-RS" sz="2400" dirty="0" smtClean="0">
                <a:solidFill>
                  <a:srgbClr val="FFFFFF"/>
                </a:solidFill>
              </a:rPr>
              <a:t> </a:t>
            </a:r>
            <a:r>
              <a:rPr lang="sr-Cyrl-RS" sz="2400" dirty="0" smtClean="0">
                <a:solidFill>
                  <a:srgbClr val="FFFFFF"/>
                </a:solidFill>
              </a:rPr>
              <a:t>,Мали Бил,Шеширџија,Мартовски Зец,</a:t>
            </a:r>
            <a:r>
              <a:rPr lang="sr-Latn-RS" sz="2400" dirty="0" smtClean="0">
                <a:solidFill>
                  <a:srgbClr val="FFFFFF"/>
                </a:solidFill>
              </a:rPr>
              <a:t> </a:t>
            </a:r>
            <a:r>
              <a:rPr lang="sr-Cyrl-RS" sz="2400" dirty="0" smtClean="0">
                <a:solidFill>
                  <a:srgbClr val="FFFFFF"/>
                </a:solidFill>
              </a:rPr>
              <a:t>Пух, Краљица, Краљ и др.</a:t>
            </a:r>
            <a:endParaRPr lang="bs-Latn-BA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u="sng" dirty="0" smtClean="0">
                <a:solidFill>
                  <a:srgbClr val="FFFFFF"/>
                </a:solidFill>
              </a:rPr>
              <a:t>О дјелу</a:t>
            </a:r>
            <a:r>
              <a:rPr lang="sr-Cyrl-RS" sz="3200" dirty="0" smtClean="0">
                <a:solidFill>
                  <a:srgbClr val="FFFFFF"/>
                </a:solidFill>
              </a:rPr>
              <a:t>:</a:t>
            </a:r>
            <a:endParaRPr lang="bs-Latn-BA" sz="3200" dirty="0">
              <a:solidFill>
                <a:srgbClr val="FFFFFF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129704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Овај роман је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другачији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од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других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бајки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Цијела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ова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бајка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саткана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од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сна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у којем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све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могуће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Нико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не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зна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гдје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у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бајци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крај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сна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почетак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јаве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Догађаји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нижу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сваки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је</a:t>
            </a:r>
            <a:r>
              <a:rPr lang="sr-Cyrl-RS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занимљивији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од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претходног.</a:t>
            </a:r>
          </a:p>
          <a:p>
            <a:pPr marL="0" indent="0">
              <a:buNone/>
            </a:pP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Роман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је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подијељен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по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главама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свака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за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себе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представља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занимљиве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авантуре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чуда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и</a:t>
            </a:r>
            <a:r>
              <a:rPr lang="vi-VN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sr-Latn-RS" sz="28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догађаје</a:t>
            </a:r>
            <a:r>
              <a:rPr lang="vi-VN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.</a:t>
            </a:r>
            <a:endParaRPr lang="sr-Cyrl-RS" altLang="sr-Latn-RS" sz="2800" dirty="0" smtClean="0">
              <a:solidFill>
                <a:srgbClr val="FFFFFF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Писан је у трећем и у</a:t>
            </a:r>
          </a:p>
          <a:p>
            <a:pPr marL="0" indent="0">
              <a:buNone/>
            </a:pPr>
            <a:r>
              <a:rPr lang="sr-Cyrl-RS" altLang="sr-Latn-RS" sz="2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првом лицу.</a:t>
            </a:r>
            <a:endParaRPr lang="en-US" altLang="sr-Latn-RS" sz="280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320067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41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3200" u="sng" dirty="0" smtClean="0">
                <a:solidFill>
                  <a:srgbClr val="FFFFFF"/>
                </a:solidFill>
              </a:rPr>
              <a:t>12 поглавља</a:t>
            </a:r>
            <a:r>
              <a:rPr lang="sr-Cyrl-RS" dirty="0" smtClean="0">
                <a:solidFill>
                  <a:srgbClr val="FFFFFF"/>
                </a:solidFill>
              </a:rPr>
              <a:t>: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У зечијој рупи;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Језеро суза;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Изборна трка и једна дуга прича;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Зец шаље Малог Била;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err="1" smtClean="0">
                <a:solidFill>
                  <a:srgbClr val="FFFFFF"/>
                </a:solidFill>
              </a:rPr>
              <a:t>Гусјеничин</a:t>
            </a:r>
            <a:r>
              <a:rPr lang="sr-Cyrl-RS" dirty="0" smtClean="0">
                <a:solidFill>
                  <a:srgbClr val="FFFFFF"/>
                </a:solidFill>
              </a:rPr>
              <a:t> савјет;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Прасе и бибер;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Луда чајанка;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Краљичино игралиште крокета;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Прича лажне Корњаче;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Кадрил Јастога;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Ко је украо колаче?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FFFFFF"/>
                </a:solidFill>
              </a:rPr>
              <a:t>Алисин исказ</a:t>
            </a:r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776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FF"/>
                </a:solidFill>
              </a:rPr>
              <a:t>Ликови:</a:t>
            </a:r>
            <a:endParaRPr lang="bs-Latn-BA" sz="2800" dirty="0">
              <a:solidFill>
                <a:srgbClr val="FFFFFF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1520" y="2033464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u="sng" dirty="0" smtClean="0">
                <a:solidFill>
                  <a:srgbClr val="FFFFFF"/>
                </a:solidFill>
              </a:rPr>
              <a:t>Алиса</a:t>
            </a:r>
          </a:p>
          <a:p>
            <a:pPr marL="0" indent="0">
              <a:buNone/>
            </a:pPr>
            <a:r>
              <a:rPr lang="ru-RU" altLang="sr-Latn-RS" dirty="0" smtClean="0">
                <a:solidFill>
                  <a:srgbClr val="3AA507"/>
                </a:solidFill>
                <a:latin typeface="Arial" charset="0"/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Алисина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најизраженија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особина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јесте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радозналост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.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Управо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јој она даје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снагу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да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надјача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страх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и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да</a:t>
            </a:r>
            <a:r>
              <a:rPr lang="sr-Cyrl-RS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крене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у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сусрет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непознатоме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.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Та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је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особина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на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сваком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кораку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води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даље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,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из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доживљаја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у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доживљај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,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из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чуда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у</a:t>
            </a:r>
            <a:r>
              <a:rPr lang="hr-HR" altLang="sr-Latn-RS" sz="24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чудо.</a:t>
            </a:r>
          </a:p>
          <a:p>
            <a:pPr marL="0" indent="0">
              <a:buNone/>
            </a:pPr>
            <a:r>
              <a:rPr lang="ru-RU" altLang="sr-Latn-RS" sz="2400" dirty="0" smtClean="0">
                <a:solidFill>
                  <a:srgbClr val="FFFFFF"/>
                </a:solidFill>
                <a:cs typeface="Arial" charset="0"/>
              </a:rPr>
              <a:t>Највише о Алиси сазнајемо од њене сестре</a:t>
            </a:r>
            <a:r>
              <a:rPr lang="sr-Latn-RS" altLang="sr-Latn-RS" sz="2400" dirty="0" smtClean="0">
                <a:solidFill>
                  <a:srgbClr val="FFFFFF"/>
                </a:solidFill>
                <a:cs typeface="Arial" charset="0"/>
              </a:rPr>
              <a:t>. </a:t>
            </a:r>
            <a:endParaRPr lang="sr-Cyrl-RS" altLang="sr-Latn-RS" sz="2400" dirty="0" smtClean="0">
              <a:solidFill>
                <a:srgbClr val="FFFFFF"/>
              </a:solidFill>
              <a:cs typeface="Arial" charset="0"/>
            </a:endParaRPr>
          </a:p>
          <a:p>
            <a:pPr marL="0" indent="0">
              <a:buNone/>
            </a:pPr>
            <a:r>
              <a:rPr lang="sr-Cyrl-RS" altLang="sr-Latn-RS" sz="2400" dirty="0" smtClean="0">
                <a:solidFill>
                  <a:srgbClr val="FFFFFF"/>
                </a:solidFill>
                <a:cs typeface="Arial" charset="0"/>
              </a:rPr>
              <a:t>Сазнајемо да је Алиса добра, брижна, осјећајна и праведна. </a:t>
            </a:r>
          </a:p>
        </p:txBody>
      </p:sp>
      <p:pic>
        <p:nvPicPr>
          <p:cNvPr id="4" name="Picture 2" descr="http://www.moodiranje.com/wp-content/uploads/alisa-u-zemlji-c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2803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217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 smtClean="0">
                <a:solidFill>
                  <a:srgbClr val="FFFFFF"/>
                </a:solidFill>
              </a:rPr>
              <a:t/>
            </a:r>
            <a:br>
              <a:rPr lang="sr-Cyrl-RS" sz="2400" dirty="0" smtClean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4283968" y="260648"/>
            <a:ext cx="4607694" cy="5853113"/>
          </a:xfrm>
        </p:spPr>
        <p:txBody>
          <a:bodyPr/>
          <a:lstStyle/>
          <a:p>
            <a:endParaRPr lang="bs-Latn-BA"/>
          </a:p>
        </p:txBody>
      </p:sp>
      <p:sp>
        <p:nvSpPr>
          <p:cNvPr id="9" name="Čuvar mesta za tekst 8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888432" cy="5865515"/>
          </a:xfrm>
        </p:spPr>
        <p:txBody>
          <a:bodyPr>
            <a:normAutofit/>
          </a:bodyPr>
          <a:lstStyle/>
          <a:p>
            <a:r>
              <a:rPr lang="sr-Cyrl-RS" sz="2800" u="sng" dirty="0" smtClean="0">
                <a:solidFill>
                  <a:srgbClr val="FFFFFF"/>
                </a:solidFill>
              </a:rPr>
              <a:t>Бијели Зец</a:t>
            </a:r>
          </a:p>
          <a:p>
            <a:endParaRPr lang="sr-Cyrl-RS" sz="2800" u="sng" dirty="0">
              <a:solidFill>
                <a:srgbClr val="FFFFFF"/>
              </a:solidFill>
            </a:endParaRPr>
          </a:p>
          <a:p>
            <a:r>
              <a:rPr lang="sr-Cyrl-RS" sz="2800" dirty="0" smtClean="0">
                <a:solidFill>
                  <a:srgbClr val="FFFFFF"/>
                </a:solidFill>
              </a:rPr>
              <a:t>Бијели Зец је споредни лик који нас уводи у авантуру. Он је неко ко помаже Алиси и увијек је у журби. Стално гледа на сат. </a:t>
            </a:r>
            <a:endParaRPr lang="bs-Latn-BA" sz="2800" dirty="0">
              <a:solidFill>
                <a:srgbClr val="FFFFFF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464496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sr-Latn-RS" sz="2800" b="1" dirty="0" smtClean="0">
                <a:solidFill>
                  <a:srgbClr val="FFFFFF"/>
                </a:solidFill>
              </a:rPr>
              <a:t>           </a:t>
            </a:r>
            <a:r>
              <a:rPr lang="sr-Cyrl-RS" sz="2800" b="1" dirty="0" smtClean="0">
                <a:solidFill>
                  <a:srgbClr val="FFFFFF"/>
                </a:solidFill>
              </a:rPr>
              <a:t>Задатак за самосталан рад:</a:t>
            </a:r>
            <a:r>
              <a:rPr lang="sr-Latn-RS" sz="2800" b="1" dirty="0" smtClean="0">
                <a:solidFill>
                  <a:srgbClr val="FFFFFF"/>
                </a:solidFill>
              </a:rPr>
              <a:t/>
            </a:r>
            <a:br>
              <a:rPr lang="sr-Latn-RS" sz="2800" b="1" dirty="0" smtClean="0">
                <a:solidFill>
                  <a:srgbClr val="FFFFFF"/>
                </a:solidFill>
              </a:rPr>
            </a:br>
            <a:r>
              <a:rPr lang="sr-Cyrl-RS" sz="2800" b="1" dirty="0" smtClean="0">
                <a:solidFill>
                  <a:srgbClr val="FFFFFF"/>
                </a:solidFill>
              </a:rPr>
              <a:t>1. </a:t>
            </a:r>
            <a:r>
              <a:rPr lang="sr-Cyrl-RS" sz="2800" i="1" dirty="0" smtClean="0">
                <a:solidFill>
                  <a:srgbClr val="FFFFFF"/>
                </a:solidFill>
              </a:rPr>
              <a:t>Какво је ово дјело по обиму?</a:t>
            </a:r>
            <a:r>
              <a:rPr lang="sr-Latn-RS" sz="2800" i="1" dirty="0" smtClean="0">
                <a:solidFill>
                  <a:srgbClr val="FFFFFF"/>
                </a:solidFill>
              </a:rPr>
              <a:t/>
            </a:r>
            <a:br>
              <a:rPr lang="sr-Latn-RS" sz="2800" i="1" dirty="0" smtClean="0">
                <a:solidFill>
                  <a:srgbClr val="FFFFFF"/>
                </a:solidFill>
              </a:rPr>
            </a:br>
            <a:r>
              <a:rPr lang="sr-Cyrl-RS" sz="2800" b="1" dirty="0" smtClean="0">
                <a:solidFill>
                  <a:srgbClr val="FFFFFF"/>
                </a:solidFill>
              </a:rPr>
              <a:t>2. </a:t>
            </a:r>
            <a:r>
              <a:rPr lang="sr-Cyrl-RS" sz="2800" dirty="0" smtClean="0">
                <a:solidFill>
                  <a:srgbClr val="FFFFFF"/>
                </a:solidFill>
              </a:rPr>
              <a:t>Ово дјело је написано </a:t>
            </a:r>
            <a:r>
              <a:rPr lang="sr-Cyrl-RS" sz="2800" i="1" dirty="0" smtClean="0">
                <a:solidFill>
                  <a:srgbClr val="FFFFFF"/>
                </a:solidFill>
              </a:rPr>
              <a:t>у: </a:t>
            </a:r>
            <a:br>
              <a:rPr lang="sr-Cyrl-RS" sz="2800" i="1" dirty="0" smtClean="0">
                <a:solidFill>
                  <a:srgbClr val="FFFFFF"/>
                </a:solidFill>
              </a:rPr>
            </a:br>
            <a:r>
              <a:rPr lang="sr-Cyrl-RS" sz="2800" i="1" dirty="0" smtClean="0">
                <a:solidFill>
                  <a:srgbClr val="FFFFFF"/>
                </a:solidFill>
              </a:rPr>
              <a:t>а) стиху б) прози в)______?</a:t>
            </a:r>
            <a:br>
              <a:rPr lang="sr-Cyrl-RS" sz="2800" i="1" dirty="0" smtClean="0">
                <a:solidFill>
                  <a:srgbClr val="FFFFFF"/>
                </a:solidFill>
              </a:rPr>
            </a:br>
            <a:r>
              <a:rPr lang="sr-Cyrl-RS" sz="2800" i="1" dirty="0" smtClean="0">
                <a:solidFill>
                  <a:srgbClr val="FFFFFF"/>
                </a:solidFill>
              </a:rPr>
              <a:t>3.Објасни амбијент у којем се радња дешава.</a:t>
            </a:r>
            <a:br>
              <a:rPr lang="sr-Cyrl-RS" sz="2800" i="1" dirty="0" smtClean="0">
                <a:solidFill>
                  <a:srgbClr val="FFFFFF"/>
                </a:solidFill>
              </a:rPr>
            </a:br>
            <a:r>
              <a:rPr lang="sr-Cyrl-RS" sz="2800" b="1" dirty="0">
                <a:solidFill>
                  <a:srgbClr val="FFFFFF"/>
                </a:solidFill>
              </a:rPr>
              <a:t>4</a:t>
            </a:r>
            <a:r>
              <a:rPr lang="sr-Cyrl-RS" sz="2800" b="1" dirty="0" smtClean="0">
                <a:solidFill>
                  <a:srgbClr val="FFFFFF"/>
                </a:solidFill>
              </a:rPr>
              <a:t>. </a:t>
            </a:r>
            <a:r>
              <a:rPr lang="sr-Cyrl-RS" sz="2800" i="1" dirty="0" smtClean="0">
                <a:solidFill>
                  <a:srgbClr val="FFFFFF"/>
                </a:solidFill>
              </a:rPr>
              <a:t>Опиши </a:t>
            </a:r>
            <a:r>
              <a:rPr lang="sr-Cyrl-RS" sz="2800" i="1" dirty="0">
                <a:solidFill>
                  <a:srgbClr val="FFFFFF"/>
                </a:solidFill>
              </a:rPr>
              <a:t>к</a:t>
            </a:r>
            <a:r>
              <a:rPr lang="sr-Cyrl-RS" sz="2800" i="1" dirty="0" smtClean="0">
                <a:solidFill>
                  <a:srgbClr val="FFFFFF"/>
                </a:solidFill>
              </a:rPr>
              <a:t>ако је Алиса доспјела у Земљу чуда?</a:t>
            </a:r>
            <a:br>
              <a:rPr lang="sr-Cyrl-RS" sz="2800" i="1" dirty="0" smtClean="0">
                <a:solidFill>
                  <a:srgbClr val="FFFFFF"/>
                </a:solidFill>
              </a:rPr>
            </a:br>
            <a:r>
              <a:rPr lang="sr-Cyrl-RS" sz="2800" b="1" dirty="0">
                <a:solidFill>
                  <a:srgbClr val="FFFFFF"/>
                </a:solidFill>
              </a:rPr>
              <a:t>5</a:t>
            </a:r>
            <a:r>
              <a:rPr lang="sr-Cyrl-RS" sz="2800" dirty="0" smtClean="0">
                <a:solidFill>
                  <a:srgbClr val="FFFFFF"/>
                </a:solidFill>
              </a:rPr>
              <a:t>. </a:t>
            </a:r>
            <a:r>
              <a:rPr lang="sr-Cyrl-RS" sz="2800" i="1" dirty="0" smtClean="0">
                <a:solidFill>
                  <a:srgbClr val="FFFFFF"/>
                </a:solidFill>
              </a:rPr>
              <a:t>Који су нестварни догађаји у роману?</a:t>
            </a:r>
            <a:br>
              <a:rPr lang="sr-Cyrl-RS" sz="2800" i="1" dirty="0" smtClean="0">
                <a:solidFill>
                  <a:srgbClr val="FFFFFF"/>
                </a:solidFill>
              </a:rPr>
            </a:br>
            <a:r>
              <a:rPr lang="sr-Cyrl-RS" sz="2800" b="1" dirty="0">
                <a:solidFill>
                  <a:srgbClr val="FFFFFF"/>
                </a:solidFill>
              </a:rPr>
              <a:t>6</a:t>
            </a:r>
            <a:r>
              <a:rPr lang="sr-Cyrl-RS" sz="2800" dirty="0" smtClean="0">
                <a:solidFill>
                  <a:srgbClr val="FFFFFF"/>
                </a:solidFill>
              </a:rPr>
              <a:t>.</a:t>
            </a:r>
            <a:r>
              <a:rPr lang="sr-Cyrl-RS" sz="2800" i="1" dirty="0" smtClean="0">
                <a:solidFill>
                  <a:srgbClr val="FFFFFF"/>
                </a:solidFill>
              </a:rPr>
              <a:t> </a:t>
            </a:r>
            <a:r>
              <a:rPr lang="sr-Cyrl-RS" sz="2800" i="1" dirty="0">
                <a:solidFill>
                  <a:srgbClr val="FFFFFF"/>
                </a:solidFill>
              </a:rPr>
              <a:t>Наведи смијешан и тужан догађај!</a:t>
            </a:r>
            <a:r>
              <a:rPr lang="sr-Cyrl-RS" sz="2800" dirty="0" smtClean="0">
                <a:solidFill>
                  <a:srgbClr val="FFFFFF"/>
                </a:solidFill>
              </a:rPr>
              <a:t> </a:t>
            </a:r>
            <a:r>
              <a:rPr lang="sr-Latn-RS" sz="2800" dirty="0" smtClean="0">
                <a:solidFill>
                  <a:srgbClr val="FFFFFF"/>
                </a:solidFill>
              </a:rPr>
              <a:t/>
            </a:r>
            <a:br>
              <a:rPr lang="sr-Latn-RS" sz="2800" dirty="0" smtClean="0">
                <a:solidFill>
                  <a:srgbClr val="FFFFFF"/>
                </a:solidFill>
              </a:rPr>
            </a:br>
            <a:r>
              <a:rPr lang="sr-Cyrl-RS" sz="2800" b="1" dirty="0" smtClean="0">
                <a:solidFill>
                  <a:srgbClr val="FFFFFF"/>
                </a:solidFill>
              </a:rPr>
              <a:t>7</a:t>
            </a:r>
            <a:r>
              <a:rPr lang="sr-Cyrl-RS" sz="2800" dirty="0" smtClean="0">
                <a:solidFill>
                  <a:srgbClr val="FFFFFF"/>
                </a:solidFill>
              </a:rPr>
              <a:t>. </a:t>
            </a:r>
            <a:r>
              <a:rPr lang="sr-Cyrl-RS" sz="2800" i="1" dirty="0">
                <a:solidFill>
                  <a:srgbClr val="FFFFFF"/>
                </a:solidFill>
              </a:rPr>
              <a:t>Објасни разлику између сна и сањарења!</a:t>
            </a:r>
            <a:br>
              <a:rPr lang="sr-Cyrl-RS" sz="2800" i="1" dirty="0">
                <a:solidFill>
                  <a:srgbClr val="FFFFFF"/>
                </a:solidFill>
              </a:rPr>
            </a:br>
            <a:r>
              <a:rPr lang="sr-Cyrl-RS" sz="2800" b="1" dirty="0">
                <a:solidFill>
                  <a:srgbClr val="FFFFFF"/>
                </a:solidFill>
              </a:rPr>
              <a:t>8</a:t>
            </a:r>
            <a:r>
              <a:rPr lang="sr-Cyrl-RS" sz="2800" dirty="0" smtClean="0">
                <a:solidFill>
                  <a:srgbClr val="FFFFFF"/>
                </a:solidFill>
              </a:rPr>
              <a:t>. </a:t>
            </a:r>
            <a:r>
              <a:rPr lang="sr-Cyrl-RS" sz="2800" i="1" dirty="0">
                <a:solidFill>
                  <a:srgbClr val="FFFFFF"/>
                </a:solidFill>
              </a:rPr>
              <a:t>О</a:t>
            </a:r>
            <a:r>
              <a:rPr lang="sr-Cyrl-RS" sz="2800" i="1" dirty="0" smtClean="0">
                <a:solidFill>
                  <a:srgbClr val="FFFFFF"/>
                </a:solidFill>
              </a:rPr>
              <a:t>пиши </a:t>
            </a:r>
            <a:r>
              <a:rPr lang="sr-Cyrl-RS" sz="2800" i="1" dirty="0">
                <a:solidFill>
                  <a:srgbClr val="FFFFFF"/>
                </a:solidFill>
              </a:rPr>
              <a:t>к</a:t>
            </a:r>
            <a:r>
              <a:rPr lang="sr-Cyrl-RS" sz="2800" i="1" dirty="0" smtClean="0">
                <a:solidFill>
                  <a:srgbClr val="FFFFFF"/>
                </a:solidFill>
              </a:rPr>
              <a:t>ако </a:t>
            </a:r>
            <a:r>
              <a:rPr lang="sr-Cyrl-RS" sz="2800" i="1" dirty="0">
                <a:solidFill>
                  <a:srgbClr val="FFFFFF"/>
                </a:solidFill>
              </a:rPr>
              <a:t>се роман завршава</a:t>
            </a:r>
            <a:r>
              <a:rPr lang="sr-Cyrl-RS" sz="2800" i="1" dirty="0" smtClean="0">
                <a:solidFill>
                  <a:srgbClr val="FFFFFF"/>
                </a:solidFill>
              </a:rPr>
              <a:t>?</a:t>
            </a:r>
            <a:r>
              <a:rPr lang="sr-Cyrl-RS" sz="2800" i="1" dirty="0">
                <a:solidFill>
                  <a:srgbClr val="FFFFFF"/>
                </a:solidFill>
              </a:rPr>
              <a:t/>
            </a:r>
            <a:br>
              <a:rPr lang="sr-Cyrl-RS" sz="2800" i="1" dirty="0">
                <a:solidFill>
                  <a:srgbClr val="FFFFFF"/>
                </a:solidFill>
              </a:rPr>
            </a:br>
            <a:endParaRPr lang="bs-Latn-BA" sz="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FF"/>
                </a:solidFill>
              </a:rPr>
              <a:t>Срећно путовање са Алисом!!!</a:t>
            </a:r>
            <a:r>
              <a:rPr lang="sr-Cyrl-RS" dirty="0" smtClean="0"/>
              <a:t>!</a:t>
            </a:r>
            <a:endParaRPr lang="sr-Latn-CS" dirty="0"/>
          </a:p>
        </p:txBody>
      </p:sp>
      <p:pic>
        <p:nvPicPr>
          <p:cNvPr id="4" name="Slik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319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00B050"/>
      </a:dk1>
      <a:lt1>
        <a:srgbClr val="00B050"/>
      </a:lt1>
      <a:dk2>
        <a:srgbClr val="00B050"/>
      </a:dk2>
      <a:lt2>
        <a:srgbClr val="00B050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276</Words>
  <Application>Microsoft Office PowerPoint</Application>
  <PresentationFormat>Projekcija na ekranu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ЛЕКТИРА „АЛИСА У ЗЕМЉИ ЧУДА“ ЛУИС КЕРОЛ </vt:lpstr>
      <vt:lpstr>Да поновимо: Роман је дуже књижевно дјело које је најчешће написано у прози и гдје је приказан већи број догађаја и јунака.</vt:lpstr>
      <vt:lpstr>О дјелу:</vt:lpstr>
      <vt:lpstr>12 поглавља:</vt:lpstr>
      <vt:lpstr>Ликови:</vt:lpstr>
      <vt:lpstr> </vt:lpstr>
      <vt:lpstr>           Задатак за самосталан рад: 1. Какво је ово дјело по обиму? 2. Ово дјело је написано у:  а) стиху б) прози в)______? 3.Објасни амбијент у којем се радња дешава. 4. Опиши како је Алиса доспјела у Земљу чуда? 5. Који су нестварни догађаји у роману? 6. Наведи смијешан и тужан догађај!  7. Објасни разлику између сна и сањарења! 8. Опиши како се роман завршава? </vt:lpstr>
      <vt:lpstr>Срећно путовање са Алисом!!!!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ГЛАГОЛИ прошло, садашње и будуће вријеме -понављање-</dc:title>
  <dc:creator>Toshiba</dc:creator>
  <cp:lastModifiedBy>Windows User</cp:lastModifiedBy>
  <cp:revision>57</cp:revision>
  <dcterms:created xsi:type="dcterms:W3CDTF">2006-08-16T00:00:00Z</dcterms:created>
  <dcterms:modified xsi:type="dcterms:W3CDTF">2020-11-22T06:41:48Z</dcterms:modified>
</cp:coreProperties>
</file>