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koordinatne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404-023D-4B2C-BE7E-CA742A60853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3E83-33C4-41D1-A5F9-70D9092D1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404-023D-4B2C-BE7E-CA742A60853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3E83-33C4-41D1-A5F9-70D9092D1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404-023D-4B2C-BE7E-CA742A60853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3E83-33C4-41D1-A5F9-70D9092D1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404-023D-4B2C-BE7E-CA742A60853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3E83-33C4-41D1-A5F9-70D9092D1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404-023D-4B2C-BE7E-CA742A60853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3E83-33C4-41D1-A5F9-70D9092D1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404-023D-4B2C-BE7E-CA742A60853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3E83-33C4-41D1-A5F9-70D9092D1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404-023D-4B2C-BE7E-CA742A60853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3E83-33C4-41D1-A5F9-70D9092D1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404-023D-4B2C-BE7E-CA742A60853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3E83-33C4-41D1-A5F9-70D9092D1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404-023D-4B2C-BE7E-CA742A60853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3E83-33C4-41D1-A5F9-70D9092D1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404-023D-4B2C-BE7E-CA742A60853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3E83-33C4-41D1-A5F9-70D9092D1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404-023D-4B2C-BE7E-CA742A60853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823E83-33C4-41D1-A5F9-70D9092D1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B71404-023D-4B2C-BE7E-CA742A60853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823E83-33C4-41D1-A5F9-70D9092D1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528" y="692696"/>
            <a:ext cx="5112568" cy="1152127"/>
          </a:xfrm>
        </p:spPr>
        <p:txBody>
          <a:bodyPr>
            <a:normAutofit/>
          </a:bodyPr>
          <a:lstStyle/>
          <a:p>
            <a:r>
              <a:rPr lang="bs-Cyrl-BA" sz="7200" dirty="0" smtClean="0"/>
              <a:t>МОНАШТВО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924944"/>
            <a:ext cx="7854696" cy="20561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Prezentacij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8064896" cy="411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0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- </a:t>
            </a:r>
            <a:r>
              <a:rPr lang="bs-Cyrl-BA" sz="3200" dirty="0" smtClean="0"/>
              <a:t>Ријеч монах је грчког поријекла и значи </a:t>
            </a:r>
            <a:r>
              <a:rPr lang="bs-Cyrl-BA" sz="3200" b="1" dirty="0" smtClean="0"/>
              <a:t>сам, самац</a:t>
            </a:r>
            <a:r>
              <a:rPr lang="bs-Cyrl-BA" sz="3200" dirty="0" smtClean="0"/>
              <a:t>.</a:t>
            </a:r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sr-Latn-RS" sz="3200" dirty="0" smtClean="0"/>
              <a:t>- </a:t>
            </a:r>
            <a:r>
              <a:rPr lang="bs-Cyrl-BA" sz="3200" dirty="0" smtClean="0"/>
              <a:t>Монаси и монахиње свој живот посвећују Богу и духовним вриједностима.</a:t>
            </a:r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sr-Latn-RS" sz="3200" dirty="0" smtClean="0"/>
              <a:t>- </a:t>
            </a:r>
            <a:r>
              <a:rPr lang="bs-Cyrl-BA" sz="3200" dirty="0" smtClean="0"/>
              <a:t>Монаштво се појављује почетком 4. вијека у Египту, Сирији, Палестини, Месопотамији и Малој Азији.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3501008"/>
            <a:ext cx="2880320" cy="2088232"/>
          </a:xfrm>
        </p:spPr>
        <p:txBody>
          <a:bodyPr>
            <a:normAutofit/>
          </a:bodyPr>
          <a:lstStyle/>
          <a:p>
            <a:pPr>
              <a:buNone/>
            </a:pPr>
            <a:endParaRPr lang="bs-Cyrl-BA" sz="1600" dirty="0" smtClean="0"/>
          </a:p>
          <a:p>
            <a:pPr>
              <a:buNone/>
            </a:pPr>
            <a:r>
              <a:rPr lang="bs-Cyrl-BA" sz="1600" dirty="0" smtClean="0"/>
              <a:t>                                                                               </a:t>
            </a:r>
            <a:endParaRPr lang="en-US" sz="1600" dirty="0"/>
          </a:p>
        </p:txBody>
      </p:sp>
      <p:pic>
        <p:nvPicPr>
          <p:cNvPr id="4" name="Picture 3" descr="Prezentacij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77072"/>
            <a:ext cx="3672408" cy="2282378"/>
          </a:xfrm>
          <a:prstGeom prst="rect">
            <a:avLst/>
          </a:prstGeom>
        </p:spPr>
      </p:pic>
      <p:pic>
        <p:nvPicPr>
          <p:cNvPr id="5" name="Picture 4" descr="Prezentacija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05064"/>
            <a:ext cx="3816424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3140968"/>
            <a:ext cx="5544616" cy="2664296"/>
          </a:xfrm>
        </p:spPr>
        <p:txBody>
          <a:bodyPr>
            <a:normAutofit fontScale="90000"/>
          </a:bodyPr>
          <a:lstStyle/>
          <a:p>
            <a:r>
              <a:rPr lang="bs-Cyrl-BA" sz="3200" dirty="0" smtClean="0"/>
              <a:t>- Неки од оснивача монаштва на </a:t>
            </a:r>
            <a:r>
              <a:rPr lang="sr-Cyrl-RS" sz="3200" dirty="0"/>
              <a:t>И</a:t>
            </a:r>
            <a:r>
              <a:rPr lang="bs-Cyrl-BA" sz="3200" dirty="0" smtClean="0"/>
              <a:t>стоку су :</a:t>
            </a:r>
            <a:br>
              <a:rPr lang="bs-Cyrl-BA" sz="3200" dirty="0" smtClean="0"/>
            </a:br>
            <a:r>
              <a:rPr lang="bs-Cyrl-BA" sz="3200" dirty="0" smtClean="0"/>
              <a:t>- </a:t>
            </a:r>
            <a:r>
              <a:rPr lang="bs-Cyrl-BA" sz="3200" b="1" dirty="0" smtClean="0"/>
              <a:t>Свети Павле Тивејски, </a:t>
            </a:r>
            <a:br>
              <a:rPr lang="bs-Cyrl-BA" sz="3200" b="1" dirty="0" smtClean="0"/>
            </a:br>
            <a:r>
              <a:rPr lang="bs-Cyrl-BA" sz="3200" b="1" dirty="0" smtClean="0"/>
              <a:t>- Свети Антоније Велики,</a:t>
            </a:r>
            <a:br>
              <a:rPr lang="bs-Cyrl-BA" sz="3200" b="1" dirty="0" smtClean="0"/>
            </a:br>
            <a:r>
              <a:rPr lang="bs-Cyrl-BA" sz="3200" b="1" dirty="0" smtClean="0"/>
              <a:t>- Свети Пахомије Велики,                       - Свети Макарије Египатски </a:t>
            </a:r>
            <a:r>
              <a:rPr lang="bs-Cyrl-BA" sz="3200" dirty="0" smtClean="0"/>
              <a:t>и др</a:t>
            </a:r>
            <a:r>
              <a:rPr lang="bs-Cyrl-BA" sz="3200" dirty="0" smtClean="0"/>
              <a:t>.</a:t>
            </a:r>
            <a:endParaRPr lang="en-US" sz="3200" dirty="0"/>
          </a:p>
        </p:txBody>
      </p:sp>
      <p:pic>
        <p:nvPicPr>
          <p:cNvPr id="4" name="Content Placeholder 3" descr="Antonije Veli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498984"/>
            <a:ext cx="2520280" cy="19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Pahomije Veli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697930"/>
            <a:ext cx="2304256" cy="2448272"/>
          </a:xfrm>
          <a:prstGeom prst="rect">
            <a:avLst/>
          </a:prstGeom>
        </p:spPr>
      </p:pic>
      <p:pic>
        <p:nvPicPr>
          <p:cNvPr id="6" name="Picture 5" descr="Makarije Egipats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5106" y="4077072"/>
            <a:ext cx="2006476" cy="253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63272" cy="1500776"/>
          </a:xfrm>
        </p:spPr>
        <p:txBody>
          <a:bodyPr>
            <a:normAutofit fontScale="90000"/>
          </a:bodyPr>
          <a:lstStyle/>
          <a:p>
            <a:r>
              <a:rPr lang="bs-Cyrl-BA" sz="3600" dirty="0" smtClean="0"/>
              <a:t>- Монаштво на Западу настаје крајем 5. и почетком 6. вијека,а оснива га </a:t>
            </a:r>
            <a:r>
              <a:rPr lang="bs-Cyrl-BA" sz="3600" b="1" dirty="0" smtClean="0"/>
              <a:t>Свети Бенедикт Нурсијски.</a:t>
            </a:r>
            <a:endParaRPr lang="en-US" sz="3600" b="1" dirty="0"/>
          </a:p>
        </p:txBody>
      </p:sp>
      <p:pic>
        <p:nvPicPr>
          <p:cNvPr id="4" name="Content Placeholder 3" descr="Prezentacija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1250" y="2463006"/>
            <a:ext cx="4381500" cy="3333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4968552" cy="4896544"/>
          </a:xfrm>
        </p:spPr>
        <p:txBody>
          <a:bodyPr>
            <a:noAutofit/>
          </a:bodyPr>
          <a:lstStyle/>
          <a:p>
            <a:r>
              <a:rPr lang="bs-Cyrl-BA" sz="3200" dirty="0" smtClean="0"/>
              <a:t>- Током времена развила су се два вида монашког живота</a:t>
            </a:r>
            <a:r>
              <a:rPr lang="bs-Cyrl-BA" sz="3200" b="1" dirty="0" smtClean="0"/>
              <a:t>: пустињски и општежитељни</a:t>
            </a:r>
            <a:r>
              <a:rPr lang="bs-Cyrl-BA" sz="3200" dirty="0" smtClean="0"/>
              <a:t>.</a:t>
            </a:r>
            <a:br>
              <a:rPr lang="bs-Cyrl-BA" sz="3200" dirty="0" smtClean="0"/>
            </a:br>
            <a:r>
              <a:rPr lang="bs-Cyrl-BA" sz="3200" dirty="0" smtClean="0"/>
              <a:t>- Оснивач пустињског монаштва је Свети Антоније Велики у Египту, а општежитељног  Свети Пахомије Велики такође у Египту.</a:t>
            </a:r>
            <a:endParaRPr lang="en-US" sz="3200" dirty="0"/>
          </a:p>
        </p:txBody>
      </p:sp>
      <p:pic>
        <p:nvPicPr>
          <p:cNvPr id="4" name="Content Placeholder 3" descr="Prezentacija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836712"/>
            <a:ext cx="3456384" cy="2839801"/>
          </a:xfrm>
        </p:spPr>
      </p:pic>
      <p:pic>
        <p:nvPicPr>
          <p:cNvPr id="5" name="Picture 4" descr="Prezentacija 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861048"/>
            <a:ext cx="3456384" cy="2359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nahinj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3168352" cy="215892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7524" y="3573016"/>
            <a:ext cx="8352928" cy="2448272"/>
          </a:xfrm>
        </p:spPr>
        <p:txBody>
          <a:bodyPr>
            <a:normAutofit fontScale="90000"/>
          </a:bodyPr>
          <a:lstStyle/>
          <a:p>
            <a:r>
              <a:rPr lang="bs-Cyrl-BA" sz="2800" dirty="0" smtClean="0"/>
              <a:t/>
            </a:r>
            <a:br>
              <a:rPr lang="bs-Cyrl-BA" sz="2800" dirty="0" smtClean="0"/>
            </a:br>
            <a:r>
              <a:rPr lang="bs-Cyrl-BA" sz="2800" dirty="0" smtClean="0"/>
              <a:t>- </a:t>
            </a:r>
            <a:r>
              <a:rPr lang="bs-Cyrl-BA" sz="3600" dirty="0" smtClean="0"/>
              <a:t>Монаси дају три завјета: </a:t>
            </a:r>
            <a:br>
              <a:rPr lang="bs-Cyrl-BA" sz="3600" dirty="0" smtClean="0"/>
            </a:br>
            <a:r>
              <a:rPr lang="bs-Cyrl-BA" sz="3600" b="1" dirty="0" smtClean="0"/>
              <a:t>послушност, безбрачност и сиромаштво</a:t>
            </a:r>
            <a:r>
              <a:rPr lang="bs-Cyrl-BA" sz="3600" dirty="0" smtClean="0"/>
              <a:t>.        </a:t>
            </a:r>
            <a:br>
              <a:rPr lang="bs-Cyrl-BA" sz="3600" dirty="0" smtClean="0"/>
            </a:br>
            <a:r>
              <a:rPr lang="bs-Cyrl-BA" sz="3600" dirty="0" smtClean="0"/>
              <a:t>- Да би се неко замонашио потребно је да једно вријеме проведе у манастиру и он се назива искушеник.</a:t>
            </a:r>
            <a:endParaRPr lang="en-US" sz="3600" dirty="0"/>
          </a:p>
        </p:txBody>
      </p:sp>
      <p:pic>
        <p:nvPicPr>
          <p:cNvPr id="6" name="Picture 5" descr="monahin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3988" y="332656"/>
            <a:ext cx="365760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2808312"/>
          </a:xfrm>
        </p:spPr>
        <p:txBody>
          <a:bodyPr>
            <a:noAutofit/>
          </a:bodyPr>
          <a:lstStyle/>
          <a:p>
            <a:r>
              <a:rPr lang="bs-Cyrl-BA" sz="3200" dirty="0" smtClean="0"/>
              <a:t>- Постоје мушки и женски манастири, односно манастири у којима живе монаси или монахиње. </a:t>
            </a:r>
            <a:br>
              <a:rPr lang="bs-Cyrl-BA" sz="3200" dirty="0" smtClean="0"/>
            </a:br>
            <a:r>
              <a:rPr lang="bs-Cyrl-BA" sz="3200" dirty="0" smtClean="0"/>
              <a:t>- Сваки манастир има свог старјешину који се назива игуман или игуманија (ако је ријеч о женском манастиру).</a:t>
            </a:r>
            <a:endParaRPr lang="en-US" sz="3200" dirty="0"/>
          </a:p>
        </p:txBody>
      </p:sp>
      <p:pic>
        <p:nvPicPr>
          <p:cNvPr id="4" name="Content Placeholder 3" descr="Manastir Lipl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3501008"/>
            <a:ext cx="3888432" cy="2767806"/>
          </a:xfrm>
        </p:spPr>
      </p:pic>
      <p:pic>
        <p:nvPicPr>
          <p:cNvPr id="5" name="Picture 4" descr="Manastir Tvrdo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429000"/>
            <a:ext cx="4395192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Попуни укрштеницу</a:t>
            </a:r>
            <a:endParaRPr lang="en-US" dirty="0"/>
          </a:p>
        </p:txBody>
      </p:sp>
      <p:pic>
        <p:nvPicPr>
          <p:cNvPr id="5" name="Čuvar mesta za sadržaj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935163"/>
            <a:ext cx="5832648" cy="4804654"/>
          </a:xfrm>
          <a:prstGeom prst="rect">
            <a:avLst/>
          </a:prstGeom>
        </p:spPr>
      </p:pic>
      <p:sp>
        <p:nvSpPr>
          <p:cNvPr id="6" name="Okvir za tekst 5"/>
          <p:cNvSpPr txBox="1"/>
          <p:nvPr/>
        </p:nvSpPr>
        <p:spPr>
          <a:xfrm>
            <a:off x="6071566" y="1679898"/>
            <a:ext cx="28803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Водоравно:</a:t>
            </a:r>
          </a:p>
          <a:p>
            <a:r>
              <a:rPr lang="sr-Cyrl-RS" sz="2000" dirty="0" smtClean="0"/>
              <a:t>2. Едикт после којег Хришћани постају слободни;</a:t>
            </a:r>
          </a:p>
          <a:p>
            <a:r>
              <a:rPr lang="sr-Cyrl-RS" sz="2000" dirty="0" smtClean="0"/>
              <a:t>5. Значење </a:t>
            </a:r>
            <a:r>
              <a:rPr lang="sr-Cyrl-RS" sz="2000" dirty="0" err="1" smtClean="0"/>
              <a:t>ријечи</a:t>
            </a:r>
            <a:r>
              <a:rPr lang="sr-Cyrl-RS" sz="2000" dirty="0" smtClean="0"/>
              <a:t> монах;</a:t>
            </a:r>
          </a:p>
          <a:p>
            <a:r>
              <a:rPr lang="sr-Cyrl-RS" sz="2000" dirty="0" smtClean="0"/>
              <a:t>6. Особа која се спрема за монаштво.</a:t>
            </a:r>
          </a:p>
          <a:p>
            <a:endParaRPr lang="sr-Cyrl-RS" sz="2000" dirty="0" smtClean="0"/>
          </a:p>
          <a:p>
            <a:r>
              <a:rPr lang="sr-Cyrl-RS" sz="2000" b="1" dirty="0" smtClean="0"/>
              <a:t>Усправно:</a:t>
            </a:r>
            <a:endParaRPr lang="sr-Cyrl-RS" sz="2000" dirty="0" smtClean="0"/>
          </a:p>
          <a:p>
            <a:r>
              <a:rPr lang="sr-Cyrl-RS" sz="2000" dirty="0" smtClean="0"/>
              <a:t>1. Усамљеничко или пустињско монаштво;</a:t>
            </a:r>
          </a:p>
          <a:p>
            <a:r>
              <a:rPr lang="sr-Cyrl-RS" sz="2000" dirty="0" smtClean="0"/>
              <a:t>3. Грчки израз за монаха;</a:t>
            </a:r>
          </a:p>
          <a:p>
            <a:r>
              <a:rPr lang="sr-Cyrl-RS" sz="2000" dirty="0" smtClean="0"/>
              <a:t>4. Назив за монаха јер носи црну </a:t>
            </a:r>
            <a:r>
              <a:rPr lang="sr-Cyrl-RS" sz="2000" dirty="0" err="1" smtClean="0"/>
              <a:t>одјећу</a:t>
            </a:r>
            <a:r>
              <a:rPr lang="sr-Cyrl-RS" sz="2000" dirty="0" smtClean="0"/>
              <a:t>.</a:t>
            </a:r>
            <a:endParaRPr lang="bs-Latn-BA" sz="2000" dirty="0"/>
          </a:p>
        </p:txBody>
      </p:sp>
      <p:sp>
        <p:nvSpPr>
          <p:cNvPr id="8" name="Okvir za tekst 7"/>
          <p:cNvSpPr txBox="1"/>
          <p:nvPr/>
        </p:nvSpPr>
        <p:spPr>
          <a:xfrm>
            <a:off x="1979712" y="226322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    И     Л     А     Н    С     К     И</a:t>
            </a:r>
            <a:endParaRPr lang="bs-Latn-BA" dirty="0"/>
          </a:p>
        </p:txBody>
      </p:sp>
      <p:sp>
        <p:nvSpPr>
          <p:cNvPr id="9" name="Okvir za tekst 8"/>
          <p:cNvSpPr txBox="1"/>
          <p:nvPr/>
        </p:nvSpPr>
        <p:spPr>
          <a:xfrm>
            <a:off x="3794078" y="4293096"/>
            <a:ext cx="214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    А     М    А     Ц</a:t>
            </a:r>
            <a:endParaRPr lang="bs-Latn-BA" dirty="0"/>
          </a:p>
        </p:txBody>
      </p:sp>
      <p:sp>
        <p:nvSpPr>
          <p:cNvPr id="10" name="Okvir za tekst 9"/>
          <p:cNvSpPr txBox="1"/>
          <p:nvPr/>
        </p:nvSpPr>
        <p:spPr>
          <a:xfrm>
            <a:off x="251520" y="458548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И</a:t>
            </a:r>
            <a:r>
              <a:rPr lang="sr-Cyrl-RS" dirty="0" smtClean="0"/>
              <a:t>     С     К     У     Ш    Е    Н     И     К</a:t>
            </a:r>
            <a:endParaRPr lang="bs-Latn-BA" dirty="0"/>
          </a:p>
        </p:txBody>
      </p:sp>
      <p:sp>
        <p:nvSpPr>
          <p:cNvPr id="11" name="Okvir za tekst 10"/>
          <p:cNvSpPr txBox="1"/>
          <p:nvPr/>
        </p:nvSpPr>
        <p:spPr>
          <a:xfrm>
            <a:off x="3767310" y="1930480"/>
            <a:ext cx="27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</a:t>
            </a:r>
            <a:endParaRPr lang="bs-Latn-BA" dirty="0"/>
          </a:p>
        </p:txBody>
      </p:sp>
      <p:sp>
        <p:nvSpPr>
          <p:cNvPr id="12" name="Okvir za tekst 11"/>
          <p:cNvSpPr txBox="1"/>
          <p:nvPr/>
        </p:nvSpPr>
        <p:spPr>
          <a:xfrm>
            <a:off x="3776482" y="2564904"/>
            <a:ext cx="27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</a:t>
            </a:r>
            <a:endParaRPr lang="bs-Latn-BA" dirty="0"/>
          </a:p>
        </p:txBody>
      </p:sp>
      <p:sp>
        <p:nvSpPr>
          <p:cNvPr id="13" name="Okvir za tekst 12"/>
          <p:cNvSpPr txBox="1"/>
          <p:nvPr/>
        </p:nvSpPr>
        <p:spPr>
          <a:xfrm>
            <a:off x="3774648" y="2843644"/>
            <a:ext cx="27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Х</a:t>
            </a:r>
            <a:endParaRPr lang="bs-Latn-BA" dirty="0"/>
          </a:p>
        </p:txBody>
      </p:sp>
      <p:sp>
        <p:nvSpPr>
          <p:cNvPr id="14" name="Okvir za tekst 13"/>
          <p:cNvSpPr txBox="1"/>
          <p:nvPr/>
        </p:nvSpPr>
        <p:spPr>
          <a:xfrm>
            <a:off x="3762834" y="3131676"/>
            <a:ext cx="27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</a:t>
            </a:r>
            <a:endParaRPr lang="bs-Latn-BA" dirty="0"/>
          </a:p>
        </p:txBody>
      </p:sp>
      <p:sp>
        <p:nvSpPr>
          <p:cNvPr id="15" name="Okvir za tekst 14"/>
          <p:cNvSpPr txBox="1"/>
          <p:nvPr/>
        </p:nvSpPr>
        <p:spPr>
          <a:xfrm>
            <a:off x="3774648" y="3419708"/>
            <a:ext cx="27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Р</a:t>
            </a:r>
            <a:endParaRPr lang="bs-Latn-BA" dirty="0"/>
          </a:p>
        </p:txBody>
      </p:sp>
      <p:sp>
        <p:nvSpPr>
          <p:cNvPr id="16" name="Okvir za tekst 15"/>
          <p:cNvSpPr txBox="1"/>
          <p:nvPr/>
        </p:nvSpPr>
        <p:spPr>
          <a:xfrm>
            <a:off x="3770055" y="3707740"/>
            <a:ext cx="27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Е</a:t>
            </a:r>
            <a:endParaRPr lang="bs-Latn-BA" dirty="0"/>
          </a:p>
        </p:txBody>
      </p:sp>
      <p:sp>
        <p:nvSpPr>
          <p:cNvPr id="18" name="Okvir za tekst 17"/>
          <p:cNvSpPr txBox="1"/>
          <p:nvPr/>
        </p:nvSpPr>
        <p:spPr>
          <a:xfrm>
            <a:off x="3776482" y="4009420"/>
            <a:ext cx="27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Т</a:t>
            </a:r>
            <a:endParaRPr lang="bs-Latn-BA" dirty="0"/>
          </a:p>
        </p:txBody>
      </p:sp>
      <p:sp>
        <p:nvSpPr>
          <p:cNvPr id="19" name="Okvir za tekst 18"/>
          <p:cNvSpPr txBox="1"/>
          <p:nvPr/>
        </p:nvSpPr>
        <p:spPr>
          <a:xfrm>
            <a:off x="3774648" y="4888921"/>
            <a:ext cx="27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</a:t>
            </a:r>
            <a:endParaRPr lang="bs-Latn-BA" dirty="0"/>
          </a:p>
        </p:txBody>
      </p:sp>
      <p:sp>
        <p:nvSpPr>
          <p:cNvPr id="21" name="Okvir za tekst 20"/>
          <p:cNvSpPr txBox="1"/>
          <p:nvPr/>
        </p:nvSpPr>
        <p:spPr>
          <a:xfrm>
            <a:off x="1588946" y="3717032"/>
            <a:ext cx="27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К</a:t>
            </a:r>
            <a:endParaRPr lang="bs-Latn-BA" dirty="0"/>
          </a:p>
        </p:txBody>
      </p:sp>
      <p:sp>
        <p:nvSpPr>
          <p:cNvPr id="22" name="Okvir za tekst 21"/>
          <p:cNvSpPr txBox="1"/>
          <p:nvPr/>
        </p:nvSpPr>
        <p:spPr>
          <a:xfrm>
            <a:off x="1575298" y="4283804"/>
            <a:ext cx="27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Л</a:t>
            </a:r>
            <a:endParaRPr lang="bs-Latn-BA" dirty="0"/>
          </a:p>
        </p:txBody>
      </p:sp>
      <p:sp>
        <p:nvSpPr>
          <p:cNvPr id="23" name="Okvir za tekst 22"/>
          <p:cNvSpPr txBox="1"/>
          <p:nvPr/>
        </p:nvSpPr>
        <p:spPr>
          <a:xfrm>
            <a:off x="1582519" y="4859868"/>
            <a:ext cx="27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Ђ</a:t>
            </a:r>
            <a:endParaRPr lang="bs-Latn-BA" dirty="0"/>
          </a:p>
        </p:txBody>
      </p:sp>
      <p:sp>
        <p:nvSpPr>
          <p:cNvPr id="24" name="Okvir za tekst 23"/>
          <p:cNvSpPr txBox="1"/>
          <p:nvPr/>
        </p:nvSpPr>
        <p:spPr>
          <a:xfrm>
            <a:off x="1588946" y="5161548"/>
            <a:ext cx="27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Е</a:t>
            </a:r>
            <a:endParaRPr lang="bs-Latn-BA" dirty="0"/>
          </a:p>
        </p:txBody>
      </p:sp>
      <p:sp>
        <p:nvSpPr>
          <p:cNvPr id="25" name="Okvir za tekst 24"/>
          <p:cNvSpPr txBox="1"/>
          <p:nvPr/>
        </p:nvSpPr>
        <p:spPr>
          <a:xfrm>
            <a:off x="1585178" y="4005064"/>
            <a:ext cx="27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</a:t>
            </a:r>
            <a:endParaRPr lang="bs-Latn-BA" dirty="0"/>
          </a:p>
        </p:txBody>
      </p:sp>
      <p:sp>
        <p:nvSpPr>
          <p:cNvPr id="26" name="Okvir za tekst 25"/>
          <p:cNvSpPr txBox="1"/>
          <p:nvPr/>
        </p:nvSpPr>
        <p:spPr>
          <a:xfrm>
            <a:off x="1588946" y="5458872"/>
            <a:ext cx="27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Р</a:t>
            </a:r>
            <a:endParaRPr lang="bs-Latn-BA" dirty="0"/>
          </a:p>
        </p:txBody>
      </p:sp>
      <p:sp>
        <p:nvSpPr>
          <p:cNvPr id="27" name="Okvir za tekst 26"/>
          <p:cNvSpPr txBox="1"/>
          <p:nvPr/>
        </p:nvSpPr>
        <p:spPr>
          <a:xfrm>
            <a:off x="2843808" y="4018712"/>
            <a:ext cx="27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Ц</a:t>
            </a:r>
            <a:endParaRPr lang="bs-Latn-BA" dirty="0"/>
          </a:p>
        </p:txBody>
      </p:sp>
      <p:sp>
        <p:nvSpPr>
          <p:cNvPr id="28" name="Okvir za tekst 27"/>
          <p:cNvSpPr txBox="1"/>
          <p:nvPr/>
        </p:nvSpPr>
        <p:spPr>
          <a:xfrm>
            <a:off x="2869230" y="4297452"/>
            <a:ext cx="33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Р</a:t>
            </a:r>
            <a:endParaRPr lang="bs-Latn-BA" dirty="0"/>
          </a:p>
        </p:txBody>
      </p:sp>
      <p:sp>
        <p:nvSpPr>
          <p:cNvPr id="29" name="Okvir za tekst 28"/>
          <p:cNvSpPr txBox="1"/>
          <p:nvPr/>
        </p:nvSpPr>
        <p:spPr>
          <a:xfrm>
            <a:off x="2854026" y="4855512"/>
            <a:ext cx="27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</a:t>
            </a:r>
            <a:endParaRPr lang="bs-Latn-BA" dirty="0"/>
          </a:p>
        </p:txBody>
      </p:sp>
      <p:sp>
        <p:nvSpPr>
          <p:cNvPr id="30" name="Okvir za tekst 29"/>
          <p:cNvSpPr txBox="1"/>
          <p:nvPr/>
        </p:nvSpPr>
        <p:spPr>
          <a:xfrm>
            <a:off x="2879488" y="5161548"/>
            <a:ext cx="27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Р</a:t>
            </a:r>
            <a:endParaRPr lang="bs-Latn-BA" dirty="0"/>
          </a:p>
        </p:txBody>
      </p:sp>
      <p:sp>
        <p:nvSpPr>
          <p:cNvPr id="31" name="Okvir za tekst 30"/>
          <p:cNvSpPr txBox="1"/>
          <p:nvPr/>
        </p:nvSpPr>
        <p:spPr>
          <a:xfrm>
            <a:off x="2867674" y="5449580"/>
            <a:ext cx="27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И</a:t>
            </a:r>
            <a:endParaRPr lang="bs-Latn-BA" dirty="0"/>
          </a:p>
        </p:txBody>
      </p:sp>
      <p:sp>
        <p:nvSpPr>
          <p:cNvPr id="32" name="Okvir za tekst 31"/>
          <p:cNvSpPr txBox="1"/>
          <p:nvPr/>
        </p:nvSpPr>
        <p:spPr>
          <a:xfrm>
            <a:off x="2879488" y="5737612"/>
            <a:ext cx="27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</a:t>
            </a:r>
            <a:endParaRPr lang="bs-Latn-BA" dirty="0"/>
          </a:p>
        </p:txBody>
      </p:sp>
      <p:sp>
        <p:nvSpPr>
          <p:cNvPr id="33" name="Okvir za tekst 32"/>
          <p:cNvSpPr txBox="1"/>
          <p:nvPr/>
        </p:nvSpPr>
        <p:spPr>
          <a:xfrm>
            <a:off x="2874895" y="6025644"/>
            <a:ext cx="27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</a:t>
            </a:r>
            <a:endParaRPr lang="bs-Latn-BA" dirty="0"/>
          </a:p>
        </p:txBody>
      </p:sp>
      <p:sp>
        <p:nvSpPr>
          <p:cNvPr id="34" name="Okvir za tekst 33"/>
          <p:cNvSpPr txBox="1"/>
          <p:nvPr/>
        </p:nvSpPr>
        <p:spPr>
          <a:xfrm>
            <a:off x="2881322" y="6327324"/>
            <a:ext cx="27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Ц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94449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568" y="1268760"/>
            <a:ext cx="4690864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bs-Cyrl-BA" dirty="0" smtClean="0"/>
              <a:t>ДОМАЋА ЗАДАЋА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1008112"/>
          </a:xfrm>
        </p:spPr>
        <p:txBody>
          <a:bodyPr/>
          <a:lstStyle/>
          <a:p>
            <a:r>
              <a:rPr lang="bs-Cyrl-BA" dirty="0" smtClean="0"/>
              <a:t>Одговори на питања у уџбенику на страни 37 и у радној свесци на странама 27 и 28!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</TotalTime>
  <Words>192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Constantia</vt:lpstr>
      <vt:lpstr>Wingdings 2</vt:lpstr>
      <vt:lpstr>Flow</vt:lpstr>
      <vt:lpstr>МОНАШТВО</vt:lpstr>
      <vt:lpstr>- Ријеч монах је грчког поријекла и значи сам, самац. - Монаси и монахиње свој живот посвећују Богу и духовним вриједностима. - Монаштво се појављује почетком 4. вијека у Египту, Сирији, Палестини, Месопотамији и Малој Азији.</vt:lpstr>
      <vt:lpstr>- Неки од оснивача монаштва на Истоку су : - Свети Павле Тивејски,  - Свети Антоније Велики, - Свети Пахомије Велики,                       - Свети Макарије Египатски и др.</vt:lpstr>
      <vt:lpstr>- Монаштво на Западу настаје крајем 5. и почетком 6. вијека,а оснива га Свети Бенедикт Нурсијски.</vt:lpstr>
      <vt:lpstr>- Током времена развила су се два вида монашког живота: пустињски и општежитељни. - Оснивач пустињског монаштва је Свети Антоније Велики у Египту, а општежитељног  Свети Пахомије Велики такође у Египту.</vt:lpstr>
      <vt:lpstr> - Монаси дају три завјета:  послушност, безбрачност и сиромаштво.         - Да би се неко замонашио потребно је да једно вријеме проведе у манастиру и он се назива искушеник.</vt:lpstr>
      <vt:lpstr>- Постоје мушки и женски манастири, односно манастири у којима живе монаси или монахиње.  - Сваки манастир има свог старјешину који се назива игуман или игуманија (ако је ријеч о женском манастиру).</vt:lpstr>
      <vt:lpstr>Попуни укрштеницу</vt:lpstr>
      <vt:lpstr>ДОМАЋА ЗАДАЋА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МОНАШТВО</dc:title>
  <dc:creator>lenovo</dc:creator>
  <cp:lastModifiedBy>39. Slavoljub Lukic</cp:lastModifiedBy>
  <cp:revision>35</cp:revision>
  <dcterms:created xsi:type="dcterms:W3CDTF">2020-11-10T11:01:49Z</dcterms:created>
  <dcterms:modified xsi:type="dcterms:W3CDTF">2020-11-25T13:52:02Z</dcterms:modified>
</cp:coreProperties>
</file>