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7" r:id="rId3"/>
    <p:sldId id="258" r:id="rId4"/>
    <p:sldId id="261" r:id="rId5"/>
    <p:sldId id="259" r:id="rId6"/>
    <p:sldId id="260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687832" y="4427891"/>
            <a:ext cx="9418320" cy="1691640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bs-Cyrl-BA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Биљана Ђукић,  новембар 2020.</a:t>
            </a:r>
            <a:endParaRPr lang="bs-Cyrl-BA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itle 4"/>
          <p:cNvSpPr/>
          <p:nvPr>
            <p:ph type="ctrTitle"/>
          </p:nvPr>
        </p:nvSpPr>
        <p:spPr>
          <a:xfrm>
            <a:off x="687705" y="2040255"/>
            <a:ext cx="10054590" cy="2387600"/>
          </a:xfrm>
        </p:spPr>
        <p:txBody>
          <a:bodyPr/>
          <a:p>
            <a:pPr algn="l"/>
            <a:r>
              <a:rPr lang="sr-Cyrl-RS" altLang="en-US" sz="5400">
                <a:latin typeface="Times New Roman" panose="02020603050405020304" charset="0"/>
                <a:cs typeface="Times New Roman" panose="02020603050405020304" charset="0"/>
              </a:rPr>
              <a:t>Множење полинома мономом</a:t>
            </a:r>
            <a:endParaRPr lang="sr-Cyrl-RS" altLang="en-US" sz="5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5" name="Subtitle 4"/>
          <p:cNvSpPr/>
          <p:nvPr>
            <p:ph type="subTitle" idx="1"/>
          </p:nvPr>
        </p:nvSpPr>
        <p:spPr>
          <a:xfrm>
            <a:off x="1524000" y="2065655"/>
            <a:ext cx="9144000" cy="687705"/>
          </a:xfrm>
        </p:spPr>
        <p:txBody>
          <a:bodyPr/>
          <a:p>
            <a:r>
              <a:rPr lang="sr-Latn-BA" altLang="sr-Cyrl-RS" sz="2800">
                <a:latin typeface="Times New Roman" panose="02020603050405020304" charset="0"/>
                <a:cs typeface="Times New Roman" panose="02020603050405020304" charset="0"/>
              </a:rPr>
              <a:t>MO</a:t>
            </a: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НОМ · ПОЛИНОМ = ПОЛИНОМ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2381885" y="4125595"/>
            <a:ext cx="5165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9" name="Text Box 8"/>
          <p:cNvSpPr txBox="1"/>
          <p:nvPr/>
        </p:nvSpPr>
        <p:spPr>
          <a:xfrm>
            <a:off x="1911985" y="3464560"/>
            <a:ext cx="89344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Дистрибутивни закон множења у односу на сабирање: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3735070" y="4125595"/>
            <a:ext cx="50653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sz="2800" i="1">
                <a:latin typeface="Times New Roman" panose="02020603050405020304" charset="0"/>
                <a:cs typeface="Times New Roman" panose="02020603050405020304" charset="0"/>
              </a:rPr>
              <a:t>a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·</a:t>
            </a:r>
            <a:r>
              <a:rPr lang="sr-Latn-BA" sz="2800" i="1">
                <a:latin typeface="Times New Roman" panose="02020603050405020304" charset="0"/>
                <a:cs typeface="Times New Roman" panose="02020603050405020304" charset="0"/>
              </a:rPr>
              <a:t> (b + c) = ab + ac </a:t>
            </a:r>
            <a:endParaRPr lang="sr-Latn-BA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5" name="Subtitle 4"/>
          <p:cNvSpPr/>
          <p:nvPr>
            <p:ph type="subTitle" idx="1"/>
          </p:nvPr>
        </p:nvSpPr>
        <p:spPr>
          <a:xfrm>
            <a:off x="1644650" y="1957388"/>
            <a:ext cx="9144000" cy="1655762"/>
          </a:xfrm>
        </p:spPr>
        <p:txBody>
          <a:bodyPr/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Производ монома и полинома једнак је збиру производа тог монома са сваким чланом полинома.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637"/>
            <a:ext cx="12191980" cy="6858000"/>
          </a:xfrm>
          <a:prstGeom prst="rect">
            <a:avLst/>
          </a:prstGeom>
        </p:spPr>
      </p:pic>
      <p:sp>
        <p:nvSpPr>
          <p:cNvPr id="5" name="Subtitle 4"/>
          <p:cNvSpPr/>
          <p:nvPr>
            <p:ph type="subTitle" idx="1"/>
          </p:nvPr>
        </p:nvSpPr>
        <p:spPr>
          <a:xfrm>
            <a:off x="135255" y="611505"/>
            <a:ext cx="11075670" cy="645160"/>
          </a:xfrm>
        </p:spPr>
        <p:txBody>
          <a:bodyPr>
            <a:noAutofit/>
          </a:bodyPr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Примјер 1:   Израчунајмо производ монома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5ах</a:t>
            </a: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 и полинома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3а+2х-1</a:t>
            </a: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385445" y="1653540"/>
            <a:ext cx="17348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Рјешење</a:t>
            </a:r>
            <a:r>
              <a:rPr lang="sr-Cyrl-RS" altLang="en-US" sz="2000">
                <a:latin typeface="Times New Roman" panose="02020603050405020304" charset="0"/>
                <a:cs typeface="Times New Roman" panose="02020603050405020304" charset="0"/>
              </a:rPr>
              <a:t>:    </a:t>
            </a:r>
            <a:endParaRPr lang="sr-Cyrl-RS" alt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120265" y="1653540"/>
            <a:ext cx="32626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5ах (3а + 2х - 1) = </a:t>
            </a:r>
            <a:endParaRPr lang="sr-Cyrl-RS" alt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5039360" y="1626235"/>
            <a:ext cx="17659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5ax · 3a</a:t>
            </a:r>
            <a:endParaRPr 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6374765" y="1656715"/>
            <a:ext cx="20821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+ 5ax · 2x </a:t>
            </a:r>
            <a:endParaRPr 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8057515" y="1656715"/>
            <a:ext cx="22028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+ 5ax ·(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1) =</a:t>
            </a:r>
            <a:endParaRPr 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920365" y="2117090"/>
            <a:ext cx="3797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084445" y="2113915"/>
            <a:ext cx="1177290" cy="317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51860" y="2117090"/>
            <a:ext cx="56705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555105" y="2117090"/>
            <a:ext cx="1433195" cy="31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8314055" y="2120265"/>
            <a:ext cx="1429385" cy="3175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26230" y="2117090"/>
            <a:ext cx="37401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0"/>
          <p:cNvSpPr txBox="1"/>
          <p:nvPr/>
        </p:nvSpPr>
        <p:spPr>
          <a:xfrm>
            <a:off x="4617085" y="2733675"/>
            <a:ext cx="16440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= 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15a</a:t>
            </a:r>
            <a:r>
              <a:rPr lang="en-US" sz="2800" i="1" baseline="30000"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x </a:t>
            </a:r>
            <a:endParaRPr 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2" name="Text Box 21"/>
          <p:cNvSpPr txBox="1"/>
          <p:nvPr/>
        </p:nvSpPr>
        <p:spPr>
          <a:xfrm>
            <a:off x="6096000" y="2764155"/>
            <a:ext cx="15722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+ 10ax</a:t>
            </a:r>
            <a:r>
              <a:rPr lang="en-US" sz="2800" i="1" baseline="30000">
                <a:latin typeface="Times New Roman" panose="02020603050405020304" charset="0"/>
                <a:cs typeface="Times New Roman" panose="02020603050405020304" charset="0"/>
              </a:rPr>
              <a:t>2 </a:t>
            </a:r>
            <a:endParaRPr lang="en-US" sz="2800" i="1" baseline="30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3" name="Text Box 22"/>
          <p:cNvSpPr txBox="1"/>
          <p:nvPr/>
        </p:nvSpPr>
        <p:spPr>
          <a:xfrm>
            <a:off x="7484110" y="2730500"/>
            <a:ext cx="11842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i="1">
                <a:latin typeface="Times New Roman" panose="02020603050405020304" charset="0"/>
                <a:cs typeface="Times New Roman" panose="02020603050405020304" charset="0"/>
              </a:rPr>
              <a:t>- 5ax</a:t>
            </a:r>
            <a:endParaRPr 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5039360" y="3252470"/>
            <a:ext cx="1177290" cy="317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417945" y="3251200"/>
            <a:ext cx="807085" cy="571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484110" y="3248025"/>
            <a:ext cx="875030" cy="3175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0" grpId="0"/>
      <p:bldP spid="10" grpId="1"/>
      <p:bldP spid="12" grpId="0"/>
      <p:bldP spid="12" grpId="1"/>
      <p:bldP spid="13" grpId="0"/>
      <p:bldP spid="13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5" name="Subtitle 4"/>
          <p:cNvSpPr/>
          <p:nvPr>
            <p:ph type="subTitle" idx="1"/>
          </p:nvPr>
        </p:nvSpPr>
        <p:spPr>
          <a:xfrm>
            <a:off x="905510" y="494030"/>
            <a:ext cx="9808210" cy="1338580"/>
          </a:xfrm>
        </p:spPr>
        <p:txBody>
          <a:bodyPr>
            <a:noAutofit/>
          </a:bodyPr>
          <a:p>
            <a:pPr algn="l"/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Примјер 2:     Докажимо да вриједност израза  </a:t>
            </a:r>
            <a:b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                      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х(1 + 2х) - 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</a:rPr>
              <a:t>2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(2 + х) + (3 - х + 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</a:rPr>
              <a:t>3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) </a:t>
            </a:r>
            <a:b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                       не зависи од промјенљиве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х.</a:t>
            </a:r>
            <a:endParaRPr lang="sr-Cyrl-RS" alt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905510" y="1949450"/>
            <a:ext cx="17049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Рјешење: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2610485" y="1949450"/>
            <a:ext cx="56426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х(1 + 2х) - 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2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(2 + х) + (3 - х + 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3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) =</a:t>
            </a:r>
            <a:endParaRPr lang="en-US" sz="2800"/>
          </a:p>
        </p:txBody>
      </p:sp>
      <p:sp>
        <p:nvSpPr>
          <p:cNvPr id="9" name="Text Box 8"/>
          <p:cNvSpPr txBox="1"/>
          <p:nvPr/>
        </p:nvSpPr>
        <p:spPr>
          <a:xfrm>
            <a:off x="2700655" y="2794635"/>
            <a:ext cx="17043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= х + 2х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</a:rPr>
              <a:t>2 </a:t>
            </a:r>
            <a:endParaRPr lang="sr-Cyrl-RS" altLang="en-US" sz="2800" i="1" baseline="30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4193540" y="2794635"/>
            <a:ext cx="15697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- 2х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</a:rPr>
              <a:t>2 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- 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</a:rPr>
              <a:t>3 </a:t>
            </a:r>
            <a:endParaRPr lang="sr-Cyrl-RS" altLang="en-US" sz="2800" i="1" baseline="30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5628005" y="2794635"/>
            <a:ext cx="30029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+ 3  - х + х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3 </a:t>
            </a:r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=</a:t>
            </a:r>
            <a:endParaRPr lang="sr-Cyrl-RS" altLang="en-US" sz="2800" i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2700655" y="3715385"/>
            <a:ext cx="16744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=  3</a:t>
            </a:r>
            <a:endParaRPr lang="sr-Cyrl-RS" altLang="en-US" sz="2800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894330" y="2920365"/>
            <a:ext cx="518795" cy="3803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410960" y="2860675"/>
            <a:ext cx="454025" cy="3898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535680" y="2895600"/>
            <a:ext cx="535940" cy="405765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325620" y="2887980"/>
            <a:ext cx="523875" cy="41275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936490" y="2896235"/>
            <a:ext cx="516255" cy="4210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849745" y="2941320"/>
            <a:ext cx="405130" cy="3600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s 18"/>
          <p:cNvSpPr/>
          <p:nvPr/>
        </p:nvSpPr>
        <p:spPr>
          <a:xfrm>
            <a:off x="5627370" y="2777490"/>
            <a:ext cx="690880" cy="610870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  <p:bldP spid="10" grpId="0"/>
      <p:bldP spid="10" grpId="1"/>
      <p:bldP spid="11" grpId="0"/>
      <p:bldP spid="11" grpId="1"/>
      <p:bldP spid="19" grpId="0" animBg="1"/>
      <p:bldP spid="19" grpId="1" animBg="1"/>
      <p:bldP spid="12" grpId="0"/>
      <p:bldP spid="1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2" name="Title 1"/>
          <p:cNvSpPr/>
          <p:nvPr>
            <p:ph type="ctrTitle"/>
          </p:nvPr>
        </p:nvSpPr>
        <p:spPr>
          <a:xfrm>
            <a:off x="1513205" y="1682750"/>
            <a:ext cx="4255770" cy="2188845"/>
          </a:xfrm>
        </p:spPr>
        <p:txBody>
          <a:bodyPr>
            <a:noAutofit/>
          </a:bodyPr>
          <a:p>
            <a:pPr algn="l"/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Домаћа задаћа:</a:t>
            </a:r>
            <a:b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</a:br>
            <a:b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Збирка, </a:t>
            </a:r>
            <a:b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страница број 49,</a:t>
            </a:r>
            <a:b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задатак 81.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2" name="Title 1"/>
          <p:cNvSpPr/>
          <p:nvPr>
            <p:ph type="ctrTitle"/>
          </p:nvPr>
        </p:nvSpPr>
        <p:spPr>
          <a:xfrm>
            <a:off x="2378710" y="1932940"/>
            <a:ext cx="7028815" cy="1676400"/>
          </a:xfrm>
        </p:spPr>
        <p:txBody>
          <a:bodyPr>
            <a:normAutofit/>
          </a:bodyPr>
          <a:p>
            <a:r>
              <a:rPr lang="sr-Cyrl-RS" altLang="en-US" sz="5400">
                <a:latin typeface="Times New Roman" panose="02020603050405020304" charset="0"/>
                <a:cs typeface="Times New Roman" panose="02020603050405020304" charset="0"/>
              </a:rPr>
              <a:t>Хвала на пажњи!</a:t>
            </a:r>
            <a:endParaRPr lang="sr-Cyrl-RS" altLang="en-US" sz="5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706</Words>
  <Application>WPS Presentation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Calibri</vt:lpstr>
      <vt:lpstr>Microsoft YaHei</vt:lpstr>
      <vt:lpstr/>
      <vt:lpstr>Arial Unicode MS</vt:lpstr>
      <vt:lpstr>Calibri Light</vt:lpstr>
      <vt:lpstr>Segoe Print</vt:lpstr>
      <vt:lpstr>Office Theme</vt:lpstr>
      <vt:lpstr>Множење полинома мономом</vt:lpstr>
      <vt:lpstr>PowerPoint 演示文稿</vt:lpstr>
      <vt:lpstr>PowerPoint 演示文稿</vt:lpstr>
      <vt:lpstr>PowerPoint 演示文稿</vt:lpstr>
      <vt:lpstr>PowerPoint 演示文稿</vt:lpstr>
      <vt:lpstr>Домаћа задаћа:  Збирка,  страница број 49, задатак 81.</vt:lpstr>
      <vt:lpstr>Хвала на пажњи!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полинома мономом</dc:title>
  <dc:creator/>
  <cp:lastModifiedBy>Biljana</cp:lastModifiedBy>
  <cp:revision>5</cp:revision>
  <dcterms:created xsi:type="dcterms:W3CDTF">2020-11-19T18:15:00Z</dcterms:created>
  <dcterms:modified xsi:type="dcterms:W3CDTF">2020-11-22T10:20:59Z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1033-11.2.0.9747</vt:lpwstr>
  </property>
</Properties>
</file>