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80" r:id="rId3"/>
    <p:sldId id="271" r:id="rId4"/>
    <p:sldId id="270" r:id="rId5"/>
    <p:sldId id="272" r:id="rId6"/>
    <p:sldId id="273" r:id="rId7"/>
    <p:sldId id="276" r:id="rId8"/>
    <p:sldId id="277" r:id="rId9"/>
    <p:sldId id="274" r:id="rId10"/>
    <p:sldId id="275" r:id="rId11"/>
    <p:sldId id="278" r:id="rId12"/>
    <p:sldId id="27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50A5-AFBC-4FCE-A819-01997B2A6820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BA4F-CD73-41F5-82CE-459F06B05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50A5-AFBC-4FCE-A819-01997B2A6820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BA4F-CD73-41F5-82CE-459F06B05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50A5-AFBC-4FCE-A819-01997B2A6820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BA4F-CD73-41F5-82CE-459F06B05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50A5-AFBC-4FCE-A819-01997B2A6820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BA4F-CD73-41F5-82CE-459F06B05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50A5-AFBC-4FCE-A819-01997B2A6820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BA4F-CD73-41F5-82CE-459F06B05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50A5-AFBC-4FCE-A819-01997B2A6820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BA4F-CD73-41F5-82CE-459F06B05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50A5-AFBC-4FCE-A819-01997B2A6820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BA4F-CD73-41F5-82CE-459F06B05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50A5-AFBC-4FCE-A819-01997B2A6820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BA4F-CD73-41F5-82CE-459F06B05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50A5-AFBC-4FCE-A819-01997B2A6820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BA4F-CD73-41F5-82CE-459F06B05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50A5-AFBC-4FCE-A819-01997B2A6820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BA4F-CD73-41F5-82CE-459F06B05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50A5-AFBC-4FCE-A819-01997B2A6820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0BFBA4F-CD73-41F5-82CE-459F06B050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5250A5-AFBC-4FCE-A819-01997B2A6820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BFBA4F-CD73-41F5-82CE-459F06B050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3105835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КОНТРАСТ</a:t>
            </a:r>
            <a:r>
              <a:rPr lang="sr-Cyrl-BA" sz="3200" b="1" dirty="0" smtClean="0">
                <a:solidFill>
                  <a:srgbClr val="000066"/>
                </a:solidFill>
              </a:rPr>
              <a:t> </a:t>
            </a:r>
          </a:p>
          <a:p>
            <a:pPr algn="ctr"/>
            <a:endParaRPr lang="sr-Cyrl-BA" sz="3200" dirty="0" smtClean="0">
              <a:solidFill>
                <a:srgbClr val="000066"/>
              </a:solidFill>
            </a:endParaRPr>
          </a:p>
          <a:p>
            <a:pPr algn="ctr"/>
            <a:r>
              <a:rPr lang="sr-Cyrl-BA" sz="3200" dirty="0" smtClean="0">
                <a:solidFill>
                  <a:srgbClr val="000066"/>
                </a:solidFill>
              </a:rPr>
              <a:t>СВЈЕТЛОСТ И </a:t>
            </a:r>
            <a:r>
              <a:rPr lang="sr-Cyrl-BA" sz="3200" dirty="0" smtClean="0">
                <a:solidFill>
                  <a:srgbClr val="000066"/>
                </a:solidFill>
              </a:rPr>
              <a:t>СЈЕНКА</a:t>
            </a:r>
            <a:endParaRPr lang="en-US" sz="32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07904" y="18864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i="1" dirty="0" smtClean="0"/>
              <a:t>Ноар филм</a:t>
            </a:r>
            <a:r>
              <a:rPr lang="sr-Cyrl-BA" dirty="0" smtClean="0"/>
              <a:t>, (црни филм)</a:t>
            </a:r>
            <a:endParaRPr lang="en-US" dirty="0"/>
          </a:p>
        </p:txBody>
      </p:sp>
      <p:pic>
        <p:nvPicPr>
          <p:cNvPr id="7" name="Picture 6" descr="film-no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7894" y="764704"/>
            <a:ext cx="5120570" cy="2880320"/>
          </a:xfrm>
          <a:prstGeom prst="rect">
            <a:avLst/>
          </a:prstGeom>
        </p:spPr>
      </p:pic>
      <p:pic>
        <p:nvPicPr>
          <p:cNvPr id="8" name="Picture 7" descr="BigComboTrail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77072"/>
            <a:ext cx="3989777" cy="2448272"/>
          </a:xfrm>
          <a:prstGeom prst="rect">
            <a:avLst/>
          </a:prstGeom>
        </p:spPr>
      </p:pic>
      <p:pic>
        <p:nvPicPr>
          <p:cNvPr id="10" name="Picture 9" descr="vlcsnap-2013-02-24-12h25m19s2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005064"/>
            <a:ext cx="3285744" cy="2464308"/>
          </a:xfrm>
          <a:prstGeom prst="rect">
            <a:avLst/>
          </a:prstGeom>
        </p:spPr>
      </p:pic>
      <p:pic>
        <p:nvPicPr>
          <p:cNvPr id="11" name="Picture 10" descr="c63184d782d92b8bdb87671b78ad6bb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60648"/>
            <a:ext cx="2406316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0"/>
            <a:ext cx="1581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i="1" dirty="0" smtClean="0"/>
              <a:t>Фотографија</a:t>
            </a:r>
            <a:endParaRPr lang="en-US" i="1" dirty="0"/>
          </a:p>
        </p:txBody>
      </p:sp>
      <p:pic>
        <p:nvPicPr>
          <p:cNvPr id="3" name="Picture 2" descr="58fd4602bded9e75627e5b8f1c37e74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79119"/>
            <a:ext cx="2044463" cy="3363642"/>
          </a:xfrm>
          <a:prstGeom prst="rect">
            <a:avLst/>
          </a:prstGeom>
        </p:spPr>
      </p:pic>
      <p:pic>
        <p:nvPicPr>
          <p:cNvPr id="4" name="Picture 3" descr="shad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148740"/>
            <a:ext cx="3816424" cy="2544283"/>
          </a:xfrm>
          <a:prstGeom prst="rect">
            <a:avLst/>
          </a:prstGeom>
        </p:spPr>
      </p:pic>
      <p:pic>
        <p:nvPicPr>
          <p:cNvPr id="6" name="Picture 5" descr="side light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3" y="4149080"/>
            <a:ext cx="3833125" cy="2520280"/>
          </a:xfrm>
          <a:prstGeom prst="rect">
            <a:avLst/>
          </a:prstGeom>
        </p:spPr>
      </p:pic>
      <p:pic>
        <p:nvPicPr>
          <p:cNvPr id="10" name="Picture 9" descr="aa73ea417f4be27f6c879e9cbf07db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80179" y="476672"/>
            <a:ext cx="2160240" cy="3240360"/>
          </a:xfrm>
          <a:prstGeom prst="rect">
            <a:avLst/>
          </a:prstGeom>
        </p:spPr>
      </p:pic>
      <p:pic>
        <p:nvPicPr>
          <p:cNvPr id="11" name="Picture 10" descr="foto-svet-i-ten-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4153" y="548680"/>
            <a:ext cx="2213420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764704"/>
            <a:ext cx="66247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ЗАДАТАК :</a:t>
            </a:r>
          </a:p>
          <a:p>
            <a:endParaRPr lang="sr-Cyrl-BA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sr-Cyrl-BA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sr-Cyrl-B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Урадите фотографију у којој ћете приказати игру свијетлог и тамног, односно свјетлости и сјене. </a:t>
            </a:r>
          </a:p>
          <a:p>
            <a:r>
              <a:rPr lang="sr-Cyrl-B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Мотиве сами изаберите...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260648"/>
            <a:ext cx="89644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У</a:t>
            </a:r>
            <a:r>
              <a:rPr lang="en-US" dirty="0" smtClean="0"/>
              <a:t> </a:t>
            </a:r>
            <a:r>
              <a:rPr lang="ru-RU" dirty="0" smtClean="0"/>
              <a:t>остваривању јединственог израза и смисла уметничког дјела важну  улогу  имају </a:t>
            </a:r>
            <a:r>
              <a:rPr lang="ru-RU" b="1" dirty="0" smtClean="0"/>
              <a:t>ПРИЦИПИ КОМПОНОВАЊА</a:t>
            </a:r>
            <a:r>
              <a:rPr lang="ru-RU" dirty="0" smtClean="0"/>
              <a:t> : 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равнотежа, ритам, доминанта, хармонија, јединство и контраст</a:t>
            </a:r>
            <a:r>
              <a:rPr lang="ru-RU" b="1" dirty="0" smtClean="0"/>
              <a:t>. </a:t>
            </a:r>
            <a:r>
              <a:rPr lang="ru-RU" dirty="0" smtClean="0"/>
              <a:t>Примјеном ових принципа умјетник повезује ликовне елементе у композицију и тиме исказује своју идеју .</a:t>
            </a:r>
          </a:p>
          <a:p>
            <a:r>
              <a:rPr lang="ru-RU" sz="2000" b="1" dirty="0" smtClean="0"/>
              <a:t>Ликовни елементи </a:t>
            </a:r>
            <a:r>
              <a:rPr lang="ru-RU" dirty="0" smtClean="0"/>
              <a:t>су:  </a:t>
            </a:r>
            <a:r>
              <a:rPr lang="ru-RU" dirty="0" smtClean="0">
                <a:solidFill>
                  <a:srgbClr val="0070C0"/>
                </a:solidFill>
              </a:rPr>
              <a:t>линија, боја, облик, свјетлина, текстура, величина и смијер</a:t>
            </a:r>
            <a:r>
              <a:rPr lang="ru-RU" dirty="0" smtClean="0"/>
              <a:t>.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212976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Kонтрастом </a:t>
            </a:r>
            <a:r>
              <a:rPr lang="ru-RU" dirty="0" smtClean="0"/>
              <a:t>свијетлог и тамног постиже се јачи израз и драматичност у композицији.</a:t>
            </a:r>
            <a:endParaRPr lang="sr-Cyrl-BA" dirty="0" smtClean="0"/>
          </a:p>
          <a:p>
            <a:endParaRPr lang="sr-Cyrl-BA" dirty="0" smtClean="0"/>
          </a:p>
        </p:txBody>
      </p:sp>
      <p:sp>
        <p:nvSpPr>
          <p:cNvPr id="10" name="Rectangle 9"/>
          <p:cNvSpPr/>
          <p:nvPr/>
        </p:nvSpPr>
        <p:spPr>
          <a:xfrm>
            <a:off x="0" y="3068960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BA" dirty="0" smtClean="0"/>
          </a:p>
          <a:p>
            <a:r>
              <a:rPr lang="sr-Cyrl-BA" dirty="0" smtClean="0"/>
              <a:t>   Свјетлост </a:t>
            </a:r>
            <a:r>
              <a:rPr lang="sr-Cyrl-BA" dirty="0" smtClean="0"/>
              <a:t>као појава без обзира на извор увијек је предмет интересовања </a:t>
            </a:r>
            <a:r>
              <a:rPr lang="sr-Cyrl-BA" dirty="0" smtClean="0"/>
              <a:t>      умјетника </a:t>
            </a:r>
            <a:r>
              <a:rPr lang="sr-Cyrl-BA" dirty="0" smtClean="0"/>
              <a:t>и саставни  је дио његовог дјела.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2204864"/>
            <a:ext cx="961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BA" dirty="0" smtClean="0"/>
          </a:p>
          <a:p>
            <a:r>
              <a:rPr lang="sr-Cyrl-BA" dirty="0" smtClean="0"/>
              <a:t>   Свјетлост </a:t>
            </a:r>
            <a:r>
              <a:rPr lang="sr-Cyrl-BA" dirty="0" smtClean="0"/>
              <a:t>је феномен који је одувек изазивао дивљење човјека. </a:t>
            </a:r>
          </a:p>
          <a:p>
            <a:r>
              <a:rPr lang="sr-Cyrl-BA" dirty="0" smtClean="0"/>
              <a:t>   Сматрано  </a:t>
            </a:r>
            <a:r>
              <a:rPr lang="sr-Cyrl-BA" dirty="0" smtClean="0"/>
              <a:t>је божанством.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717032"/>
            <a:ext cx="9396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BA" dirty="0" smtClean="0"/>
          </a:p>
          <a:p>
            <a:endParaRPr lang="sr-Cyrl-BA" dirty="0" smtClean="0"/>
          </a:p>
          <a:p>
            <a:r>
              <a:rPr lang="sr-Cyrl-BA" dirty="0" smtClean="0"/>
              <a:t>   Контраст </a:t>
            </a:r>
            <a:r>
              <a:rPr lang="sr-Cyrl-BA" dirty="0" smtClean="0"/>
              <a:t>је однос између два или више елемената који су у било ком виду међусобно    </a:t>
            </a:r>
          </a:p>
          <a:p>
            <a:r>
              <a:rPr lang="sr-Cyrl-BA" dirty="0" smtClean="0"/>
              <a:t>супротни.</a:t>
            </a:r>
          </a:p>
          <a:p>
            <a:endParaRPr lang="sr-Cyrl-BA" dirty="0" smtClean="0"/>
          </a:p>
          <a:p>
            <a:r>
              <a:rPr lang="sr-Cyrl-BA" dirty="0" smtClean="0"/>
              <a:t>  Један </a:t>
            </a:r>
            <a:r>
              <a:rPr lang="sr-Cyrl-BA" dirty="0" smtClean="0"/>
              <a:t>од најважнијих контраста чине свјетлост и </a:t>
            </a:r>
            <a:r>
              <a:rPr lang="sr-Cyrl-BA" dirty="0" smtClean="0"/>
              <a:t>сјенка</a:t>
            </a:r>
            <a:r>
              <a:rPr lang="sr-Cyrl-BA" dirty="0" smtClean="0"/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Leonardo_da_Vinci_-_Virgin_and_Child_with_St_Anne_C2RMF_retouch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412776"/>
            <a:ext cx="3816424" cy="5118779"/>
          </a:xfrm>
          <a:prstGeom prst="rect">
            <a:avLst/>
          </a:prstGeom>
        </p:spPr>
      </p:pic>
      <p:pic>
        <p:nvPicPr>
          <p:cNvPr id="3" name="Picture 2" descr="mona-li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12776"/>
            <a:ext cx="3456384" cy="5153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3848" y="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i="1" dirty="0" smtClean="0"/>
              <a:t>Леонардо да Винчи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8864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BA" sz="1600" dirty="0" smtClean="0">
              <a:solidFill>
                <a:srgbClr val="002060"/>
              </a:solidFill>
            </a:endParaRPr>
          </a:p>
          <a:p>
            <a:r>
              <a:rPr lang="sr-Cyrl-BA" sz="1600" dirty="0" smtClean="0">
                <a:solidFill>
                  <a:srgbClr val="002060"/>
                </a:solidFill>
              </a:rPr>
              <a:t>Сфумато-начин сликања, замућеност</a:t>
            </a:r>
          </a:p>
          <a:p>
            <a:r>
              <a:rPr lang="sr-Cyrl-BA" sz="1600" dirty="0" smtClean="0">
                <a:solidFill>
                  <a:srgbClr val="002060"/>
                </a:solidFill>
              </a:rPr>
              <a:t>Индиректна, дифузна свјетлост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_Calling_of_Saint_Matthew_by_Carvagg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38068"/>
            <a:ext cx="3311061" cy="3174300"/>
          </a:xfrm>
          <a:prstGeom prst="rect">
            <a:avLst/>
          </a:prstGeom>
        </p:spPr>
      </p:pic>
      <p:pic>
        <p:nvPicPr>
          <p:cNvPr id="3" name="Picture 2" descr="karavadjo-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654" y="3645024"/>
            <a:ext cx="4045393" cy="2880320"/>
          </a:xfrm>
          <a:prstGeom prst="rect">
            <a:avLst/>
          </a:prstGeom>
        </p:spPr>
      </p:pic>
      <p:pic>
        <p:nvPicPr>
          <p:cNvPr id="4" name="Picture 3" descr="800px-La_ronda_de_noche,_por_Rembrandt_van_Rij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46965"/>
            <a:ext cx="3888432" cy="3164212"/>
          </a:xfrm>
          <a:prstGeom prst="rect">
            <a:avLst/>
          </a:prstGeom>
        </p:spPr>
      </p:pic>
      <p:pic>
        <p:nvPicPr>
          <p:cNvPr id="5" name="Picture 4" descr="Rembrandt_-_The_Blinding_of_Samson_-_WGA190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80045" y="3645024"/>
            <a:ext cx="3840427" cy="2880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3284984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i="1" dirty="0" smtClean="0"/>
              <a:t>Позивање св. Матеја</a:t>
            </a:r>
            <a:endParaRPr lang="en-US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771800" y="6519446"/>
            <a:ext cx="1656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1600" i="1" dirty="0" smtClean="0"/>
              <a:t>Вечера у Емаусу</a:t>
            </a:r>
            <a:endParaRPr lang="en-US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444208" y="6519446"/>
            <a:ext cx="2362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1600" i="1" dirty="0" smtClean="0">
                <a:solidFill>
                  <a:srgbClr val="002060"/>
                </a:solidFill>
              </a:rPr>
              <a:t>Осљепљивање Самсона</a:t>
            </a:r>
            <a:endParaRPr lang="en-US" sz="1600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0312" y="3284984"/>
            <a:ext cx="1597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1600" i="1" dirty="0" smtClean="0">
                <a:solidFill>
                  <a:srgbClr val="002060"/>
                </a:solidFill>
              </a:rPr>
              <a:t>Ноћна стража</a:t>
            </a:r>
            <a:endParaRPr lang="en-US" sz="16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ude_monet_-_rouen_cathedral_facade_suns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5" y="1092786"/>
            <a:ext cx="3528392" cy="5504565"/>
          </a:xfrm>
          <a:prstGeom prst="rect">
            <a:avLst/>
          </a:prstGeom>
        </p:spPr>
      </p:pic>
      <p:pic>
        <p:nvPicPr>
          <p:cNvPr id="4" name="Picture 3" descr="klod-mone-ruanska-katedral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000102"/>
            <a:ext cx="3672408" cy="5614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7824" y="18864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i="1" dirty="0" smtClean="0"/>
              <a:t>Клод Моне</a:t>
            </a:r>
            <a:r>
              <a:rPr lang="sr-Cyrl-BA" sz="1600" i="1" dirty="0" smtClean="0"/>
              <a:t>,  Катедрала у Руану</a:t>
            </a:r>
            <a:endParaRPr lang="en-US" sz="16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22958224b4c7d4581d83072393073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4032448" cy="4973352"/>
          </a:xfrm>
          <a:prstGeom prst="rect">
            <a:avLst/>
          </a:prstGeom>
        </p:spPr>
      </p:pic>
      <p:pic>
        <p:nvPicPr>
          <p:cNvPr id="4" name="Picture 3" descr="2016_RMA_01506_0029_000(giorgio_de_chirico_piazza_ditalia_con_uomo_politico12173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410962"/>
            <a:ext cx="4104456" cy="50149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26064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i="1" dirty="0" smtClean="0"/>
              <a:t>Ђорђо де Кирико</a:t>
            </a:r>
            <a:endParaRPr lang="en-US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Monument_to_Balz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620688"/>
            <a:ext cx="2268804" cy="5837572"/>
          </a:xfrm>
          <a:prstGeom prst="rect">
            <a:avLst/>
          </a:prstGeom>
        </p:spPr>
      </p:pic>
      <p:pic>
        <p:nvPicPr>
          <p:cNvPr id="3" name="Picture 2" descr="Auguste_Rodin-Burghers_of_Calais_London_(photo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573016"/>
            <a:ext cx="3528392" cy="3111560"/>
          </a:xfrm>
          <a:prstGeom prst="rect">
            <a:avLst/>
          </a:prstGeom>
        </p:spPr>
      </p:pic>
      <p:pic>
        <p:nvPicPr>
          <p:cNvPr id="4" name="Picture 3" descr="CIDLEnsUcAA7yW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60649"/>
            <a:ext cx="2448272" cy="32272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1196752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i="1" dirty="0" smtClean="0"/>
              <a:t>Огист Роден</a:t>
            </a:r>
            <a:endParaRPr lang="en-US" sz="16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Ле Корбизје</a:t>
            </a:r>
            <a:endParaRPr lang="en-US" dirty="0"/>
          </a:p>
        </p:txBody>
      </p:sp>
      <p:pic>
        <p:nvPicPr>
          <p:cNvPr id="3" name="Picture 2" descr="Kapela Notr Dam - unutrašnjo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777103"/>
            <a:ext cx="5663952" cy="3725818"/>
          </a:xfrm>
          <a:prstGeom prst="rect">
            <a:avLst/>
          </a:prstGeom>
        </p:spPr>
      </p:pic>
      <p:pic>
        <p:nvPicPr>
          <p:cNvPr id="4" name="Picture 3" descr="Kapela Nort Dam, Ronchamp, Francuska  1950 - 19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88640"/>
            <a:ext cx="3409358" cy="2088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908720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i="1" dirty="0" smtClean="0"/>
              <a:t>Капела у Роншану</a:t>
            </a:r>
            <a:endParaRPr lang="en-US" sz="16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933056"/>
            <a:ext cx="3784204" cy="2520280"/>
          </a:xfrm>
          <a:prstGeom prst="rect">
            <a:avLst/>
          </a:prstGeom>
        </p:spPr>
      </p:pic>
      <p:pic>
        <p:nvPicPr>
          <p:cNvPr id="3" name="Picture 2" descr="lutkarsko_pozoriste_photo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728762"/>
            <a:ext cx="3751228" cy="2811834"/>
          </a:xfrm>
          <a:prstGeom prst="rect">
            <a:avLst/>
          </a:prstGeom>
        </p:spPr>
      </p:pic>
      <p:pic>
        <p:nvPicPr>
          <p:cNvPr id="4" name="Picture 3" descr="NDHPF2IP7FBWFBD2R7JRS47OZ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933056"/>
            <a:ext cx="4563571" cy="2567009"/>
          </a:xfrm>
          <a:prstGeom prst="rect">
            <a:avLst/>
          </a:prstGeom>
        </p:spPr>
      </p:pic>
      <p:pic>
        <p:nvPicPr>
          <p:cNvPr id="5" name="Picture 4" descr="unnam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737702"/>
            <a:ext cx="4104456" cy="2821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3848" y="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i="1" dirty="0" smtClean="0"/>
              <a:t>Позориште сијенки</a:t>
            </a:r>
            <a:endParaRPr lang="en-US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070C0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963</TotalTime>
  <Words>211</Words>
  <Application>Microsoft Office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Utilisateur Windows</dc:creator>
  <cp:lastModifiedBy>Utilisateur Windows</cp:lastModifiedBy>
  <cp:revision>85</cp:revision>
  <dcterms:created xsi:type="dcterms:W3CDTF">2020-11-24T21:16:33Z</dcterms:created>
  <dcterms:modified xsi:type="dcterms:W3CDTF">2020-12-02T18:45:26Z</dcterms:modified>
</cp:coreProperties>
</file>