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86" y="6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r-Latn-R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EC69CD-1CEE-49A9-A15F-3262CA5A3985}" type="datetimeFigureOut">
              <a:rPr lang="sr-Latn-RS" smtClean="0"/>
              <a:t>15.12.2020.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CD3AAB-9702-4527-8471-41A19145D4A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Систематизација градива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СИНТАГМА</a:t>
            </a:r>
            <a:br>
              <a:rPr lang="sr-Cyrl-RS" dirty="0" smtClean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499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У оквиру једне синтагме често се може наћи ужа синтагма.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Римско царство је имало </a:t>
            </a:r>
            <a:r>
              <a:rPr lang="sr-Cyrl-RS" i="1" dirty="0" smtClean="0">
                <a:solidFill>
                  <a:srgbClr val="FF0000"/>
                </a:solidFill>
              </a:rPr>
              <a:t>веома организовану војску.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dirty="0" smtClean="0"/>
              <a:t>Шира синтагма је </a:t>
            </a:r>
            <a:r>
              <a:rPr lang="sr-Cyrl-RS" i="1" dirty="0" smtClean="0">
                <a:solidFill>
                  <a:srgbClr val="FF0000"/>
                </a:solidFill>
              </a:rPr>
              <a:t>веома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организовану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војску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(именичка синтагма).</a:t>
            </a:r>
          </a:p>
          <a:p>
            <a:pPr marL="0" indent="0">
              <a:buNone/>
            </a:pPr>
            <a:r>
              <a:rPr lang="sr-Cyrl-RS" dirty="0" smtClean="0"/>
              <a:t>У оквиру те синтагме налази се ужа придјевска синтагма </a:t>
            </a:r>
            <a:r>
              <a:rPr lang="sr-Cyrl-RS" i="1" dirty="0" smtClean="0">
                <a:solidFill>
                  <a:srgbClr val="FF0000"/>
                </a:solidFill>
              </a:rPr>
              <a:t>веома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организовану</a:t>
            </a:r>
            <a:r>
              <a:rPr lang="sr-Cyrl-R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309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Одреди </a:t>
            </a:r>
            <a:r>
              <a:rPr lang="sr-Cyrl-RS" dirty="0" smtClean="0"/>
              <a:t>врст</a:t>
            </a:r>
            <a:r>
              <a:rPr lang="en-US" smtClean="0"/>
              <a:t>e</a:t>
            </a:r>
            <a:r>
              <a:rPr lang="sr-Cyrl-RS" smtClean="0"/>
              <a:t> </a:t>
            </a:r>
            <a:r>
              <a:rPr lang="sr-Cyrl-RS" dirty="0" smtClean="0"/>
              <a:t>синтагми:</a:t>
            </a:r>
          </a:p>
          <a:p>
            <a:r>
              <a:rPr lang="sr-Cyrl-RS" dirty="0"/>
              <a:t>н</a:t>
            </a:r>
            <a:r>
              <a:rPr lang="sr-Cyrl-RS" dirty="0" smtClean="0"/>
              <a:t>еобично брзо</a:t>
            </a:r>
          </a:p>
          <a:p>
            <a:r>
              <a:rPr lang="sr-Cyrl-RS" dirty="0"/>
              <a:t>в</a:t>
            </a:r>
            <a:r>
              <a:rPr lang="sr-Cyrl-RS" dirty="0" smtClean="0"/>
              <a:t>еома модеран</a:t>
            </a:r>
          </a:p>
          <a:p>
            <a:r>
              <a:rPr lang="sr-Cyrl-RS" dirty="0"/>
              <a:t>у</a:t>
            </a:r>
            <a:r>
              <a:rPr lang="sr-Cyrl-RS" dirty="0" smtClean="0"/>
              <a:t>порно учење</a:t>
            </a:r>
          </a:p>
          <a:p>
            <a:r>
              <a:rPr lang="sr-Cyrl-RS" dirty="0"/>
              <a:t>с</a:t>
            </a:r>
            <a:r>
              <a:rPr lang="sr-Cyrl-RS" dirty="0" smtClean="0"/>
              <a:t>поро возити.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475674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sr-Cyrl-RS" dirty="0" smtClean="0"/>
              <a:t>Скуп најмање двије пунозначне ријечи од којих свака може сама вршити реченичну функцију назива се синтагма.</a:t>
            </a:r>
          </a:p>
          <a:p>
            <a:pPr marL="68580" indent="0">
              <a:buNone/>
            </a:pPr>
            <a:endParaRPr lang="sr-Cyrl-RS" dirty="0" smtClean="0"/>
          </a:p>
          <a:p>
            <a:pPr marL="68580" indent="0">
              <a:buNone/>
            </a:pPr>
            <a:r>
              <a:rPr lang="sr-Cyrl-RS" dirty="0" smtClean="0"/>
              <a:t>књига- ријеч</a:t>
            </a:r>
          </a:p>
          <a:p>
            <a:pPr marL="68580" indent="0">
              <a:buNone/>
            </a:pPr>
            <a:r>
              <a:rPr lang="sr-Cyrl-RS" dirty="0"/>
              <a:t>з</a:t>
            </a:r>
            <a:r>
              <a:rPr lang="sr-Cyrl-RS" dirty="0" smtClean="0"/>
              <a:t>анимљива књига – синтагма</a:t>
            </a:r>
          </a:p>
          <a:p>
            <a:pPr marL="68580" indent="0">
              <a:buNone/>
            </a:pPr>
            <a:r>
              <a:rPr lang="sr-Cyrl-RS" dirty="0"/>
              <a:t>Ч</a:t>
            </a:r>
            <a:r>
              <a:rPr lang="sr-Cyrl-RS" dirty="0" smtClean="0"/>
              <a:t>итам занимљиву књигу. – реченица</a:t>
            </a:r>
          </a:p>
          <a:p>
            <a:pPr marL="68580" indent="0">
              <a:buNone/>
            </a:pP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075" y="4750507"/>
            <a:ext cx="2024077" cy="134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001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Независне синтагме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7936" cy="4710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Синтагме чији су чланови обједињени истом реченичном функцијом (службом) називају се </a:t>
            </a:r>
            <a:r>
              <a:rPr lang="sr-Cyrl-RS" i="1" dirty="0" smtClean="0"/>
              <a:t>независне</a:t>
            </a:r>
            <a:r>
              <a:rPr lang="sr-Cyrl-RS" dirty="0" smtClean="0"/>
              <a:t> или </a:t>
            </a:r>
            <a:r>
              <a:rPr lang="sr-Cyrl-RS" i="1" dirty="0" smtClean="0"/>
              <a:t>напоредне</a:t>
            </a:r>
            <a:r>
              <a:rPr lang="sr-Cyrl-RS" dirty="0" smtClean="0"/>
              <a:t> </a:t>
            </a:r>
            <a:r>
              <a:rPr lang="sr-Cyrl-RS" i="1" dirty="0" smtClean="0"/>
              <a:t>синтагме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i="1" u="sng" dirty="0" smtClean="0"/>
              <a:t>Отац</a:t>
            </a:r>
            <a:r>
              <a:rPr lang="sr-Cyrl-RS" u="sng" dirty="0" smtClean="0"/>
              <a:t> </a:t>
            </a:r>
            <a:r>
              <a:rPr lang="sr-Cyrl-RS" i="1" u="sng" dirty="0" smtClean="0"/>
              <a:t>и</a:t>
            </a:r>
            <a:r>
              <a:rPr lang="sr-Cyrl-RS" u="sng" dirty="0" smtClean="0"/>
              <a:t> </a:t>
            </a:r>
            <a:r>
              <a:rPr lang="sr-Cyrl-RS" i="1" u="sng" dirty="0" smtClean="0"/>
              <a:t>мајка</a:t>
            </a:r>
            <a:r>
              <a:rPr lang="sr-Cyrl-RS" u="sng" dirty="0" smtClean="0"/>
              <a:t> </a:t>
            </a:r>
            <a:r>
              <a:rPr lang="sr-Cyrl-RS" dirty="0" smtClean="0"/>
              <a:t>су ушли у кућу.</a:t>
            </a:r>
            <a:endParaRPr lang="sr-Latn-RS" dirty="0" smtClean="0"/>
          </a:p>
          <a:p>
            <a:pPr marL="0" indent="0">
              <a:buNone/>
            </a:pPr>
            <a:r>
              <a:rPr lang="sr-Cyrl-RS" sz="1800" dirty="0">
                <a:solidFill>
                  <a:srgbClr val="002060"/>
                </a:solidFill>
              </a:rPr>
              <a:t>с</a:t>
            </a:r>
            <a:r>
              <a:rPr lang="sr-Cyrl-RS" sz="1800" dirty="0" smtClean="0">
                <a:solidFill>
                  <a:srgbClr val="002060"/>
                </a:solidFill>
              </a:rPr>
              <a:t>убјекатска независна синтагма</a:t>
            </a:r>
          </a:p>
          <a:p>
            <a:pPr marL="0" indent="0">
              <a:buNone/>
            </a:pPr>
            <a:r>
              <a:rPr lang="sr-Cyrl-RS" dirty="0" smtClean="0"/>
              <a:t>Мој отац је живио </a:t>
            </a:r>
            <a:r>
              <a:rPr lang="sr-Cyrl-RS" i="1" u="sng" dirty="0" smtClean="0"/>
              <a:t>у Београду и у Бањалуци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                                  </a:t>
            </a:r>
            <a:r>
              <a:rPr lang="sr-Cyrl-RS" sz="1800" dirty="0" smtClean="0">
                <a:solidFill>
                  <a:srgbClr val="002060"/>
                </a:solidFill>
              </a:rPr>
              <a:t>независна прилошкоодредбена синтагма</a:t>
            </a:r>
            <a:endParaRPr lang="sr-Cyrl-R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r-Cyrl-RS" dirty="0" smtClean="0"/>
              <a:t>Волим читати </a:t>
            </a:r>
            <a:r>
              <a:rPr lang="sr-Cyrl-RS" i="1" u="sng" dirty="0" smtClean="0"/>
              <a:t>пјесме и приче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r>
              <a:rPr lang="sr-Cyrl-RS" dirty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rgbClr val="002060"/>
                </a:solidFill>
              </a:rPr>
              <a:t>                          </a:t>
            </a:r>
            <a:r>
              <a:rPr lang="sr-Cyrl-RS" sz="1800" dirty="0" smtClean="0">
                <a:solidFill>
                  <a:srgbClr val="002060"/>
                </a:solidFill>
              </a:rPr>
              <a:t>независна објекатска синтагма</a:t>
            </a:r>
            <a:endParaRPr lang="sr-Latn-R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88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Зависне синтагме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1296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Синтагме међу чијим члановима влада однос неравноправности, па је један члан главни (надређен) а други зависан (подређен) називају се зависне синтагме.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>
                <a:solidFill>
                  <a:srgbClr val="FF0000"/>
                </a:solidFill>
              </a:rPr>
              <a:t>г</a:t>
            </a:r>
            <a:r>
              <a:rPr lang="sr-Cyrl-RS" dirty="0" smtClean="0">
                <a:solidFill>
                  <a:srgbClr val="FF0000"/>
                </a:solidFill>
              </a:rPr>
              <a:t>лавни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град                                 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ознати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пјевачи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лава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јакна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0000"/>
                </a:solidFill>
              </a:rPr>
              <a:t>ц</a:t>
            </a:r>
            <a:r>
              <a:rPr lang="sr-Cyrl-RS" dirty="0" smtClean="0">
                <a:solidFill>
                  <a:srgbClr val="FF0000"/>
                </a:solidFill>
              </a:rPr>
              <a:t>рна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мачка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07967"/>
            <a:ext cx="245630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69160"/>
            <a:ext cx="24563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18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Зависне синтагме се дијеле  према врсти главног члана на:</a:t>
            </a:r>
          </a:p>
          <a:p>
            <a:pPr marL="0" indent="0">
              <a:buNone/>
            </a:pPr>
            <a:r>
              <a:rPr lang="sr-Cyrl-RS" dirty="0" smtClean="0"/>
              <a:t>-именичке</a:t>
            </a:r>
          </a:p>
          <a:p>
            <a:pPr marL="0" indent="0">
              <a:buNone/>
            </a:pPr>
            <a:r>
              <a:rPr lang="sr-Cyrl-RS" dirty="0" smtClean="0"/>
              <a:t>-глаголске</a:t>
            </a:r>
          </a:p>
          <a:p>
            <a:pPr marL="0" indent="0">
              <a:buNone/>
            </a:pPr>
            <a:r>
              <a:rPr lang="sr-Cyrl-RS" dirty="0" smtClean="0"/>
              <a:t>-придјевске и</a:t>
            </a:r>
          </a:p>
          <a:p>
            <a:pPr marL="0" indent="0">
              <a:buNone/>
            </a:pPr>
            <a:r>
              <a:rPr lang="sr-Cyrl-RS" dirty="0" smtClean="0"/>
              <a:t>-прилошке синтагме.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794680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Именичка синтагма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Именичка синтагма је она у којој је главни члан именица.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Маја је направила </a:t>
            </a:r>
            <a:r>
              <a:rPr lang="sr-Cyrl-RS" i="1" dirty="0" smtClean="0">
                <a:solidFill>
                  <a:srgbClr val="FF0000"/>
                </a:solidFill>
              </a:rPr>
              <a:t>торту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од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чоколаде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Именичка синтагма у реченици може имати службу субјекта, објекта, именског дијела предиката и прилошке одредбе.</a:t>
            </a:r>
            <a:endParaRPr lang="sr-Latn-RS" dirty="0"/>
          </a:p>
        </p:txBody>
      </p:sp>
      <p:pic>
        <p:nvPicPr>
          <p:cNvPr id="1026" name="Picture 2" descr="C:\Users\Bojan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23476"/>
            <a:ext cx="1999109" cy="199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861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Глаголска синтагма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Глаголска синтагма  је она у којој је главна ријеч глагол.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Растужила се </a:t>
            </a:r>
            <a:r>
              <a:rPr lang="sr-Cyrl-RS" i="1" dirty="0" smtClean="0">
                <a:solidFill>
                  <a:srgbClr val="FF0000"/>
                </a:solidFill>
              </a:rPr>
              <a:t>читајући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књигу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Глаголске синтагме имају функцију прилошке одредбе за вријеме и прилошке одредбе за начин.</a:t>
            </a:r>
            <a:endParaRPr lang="sr-Latn-RS" dirty="0"/>
          </a:p>
        </p:txBody>
      </p:sp>
      <p:pic>
        <p:nvPicPr>
          <p:cNvPr id="5122" name="Picture 2" descr="C:\Users\Bojan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77896"/>
            <a:ext cx="2143125" cy="195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7784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Придјевска синтагма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Придјевске синтагме су оне у којима је главна ријеч придјев.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Дјевојка је </a:t>
            </a:r>
            <a:r>
              <a:rPr lang="sr-Cyrl-RS" i="1" dirty="0" smtClean="0">
                <a:solidFill>
                  <a:srgbClr val="FF0000"/>
                </a:solidFill>
              </a:rPr>
              <a:t>веома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лијепа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Придјевске синтагме у реченици могу имати службу атрибута, прилошке одредбе и именског дијела предиката.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662" y="2127902"/>
            <a:ext cx="1059720" cy="189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5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Прилошка синтагма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Прилошка синтагма је она синтагма у којој је главна ријеч прилог.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Осјећам се </a:t>
            </a:r>
            <a:r>
              <a:rPr lang="sr-Cyrl-RS" i="1" dirty="0" smtClean="0">
                <a:solidFill>
                  <a:srgbClr val="FF0000"/>
                </a:solidFill>
              </a:rPr>
              <a:t>веома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i="1" dirty="0" smtClean="0">
                <a:solidFill>
                  <a:srgbClr val="FF0000"/>
                </a:solidFill>
              </a:rPr>
              <a:t>лоше</a:t>
            </a:r>
            <a:r>
              <a:rPr lang="sr-Cyrl-RS" dirty="0" smtClean="0"/>
              <a:t>.</a:t>
            </a:r>
          </a:p>
          <a:p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Прилошке синтагме имају службу прилошке одредбе.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712" y="221215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8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333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Civic</vt:lpstr>
      <vt:lpstr>СИНТАГМА </vt:lpstr>
      <vt:lpstr>PowerPoint Presentation</vt:lpstr>
      <vt:lpstr>Независне синтагме</vt:lpstr>
      <vt:lpstr>Зависне синтагме</vt:lpstr>
      <vt:lpstr>PowerPoint Presentation</vt:lpstr>
      <vt:lpstr>Именичка синтагма</vt:lpstr>
      <vt:lpstr>Глаголска синтагма</vt:lpstr>
      <vt:lpstr>Придјевска синтагма</vt:lpstr>
      <vt:lpstr>Прилошка синтагма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СИНТАГМА</dc:title>
  <dc:creator>Milan Maric</dc:creator>
  <cp:lastModifiedBy>Milan Maric</cp:lastModifiedBy>
  <cp:revision>5</cp:revision>
  <dcterms:modified xsi:type="dcterms:W3CDTF">2020-12-15T20:37:59Z</dcterms:modified>
</cp:coreProperties>
</file>