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5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334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99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496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330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36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461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132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74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39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3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07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46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36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46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71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859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06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11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mtClean="0"/>
              <a:t>Меморисање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smtClean="0"/>
              <a:t>Борка</a:t>
            </a:r>
            <a:r>
              <a:rPr lang="sr-Latn-RS" smtClean="0"/>
              <a:t> </a:t>
            </a:r>
            <a:r>
              <a:rPr lang="sr-Cyrl-BA" smtClean="0"/>
              <a:t>Павловић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5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067" y="3496605"/>
            <a:ext cx="5413738" cy="2504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8208"/>
            <a:ext cx="8610600" cy="1293028"/>
          </a:xfrm>
        </p:spPr>
        <p:txBody>
          <a:bodyPr/>
          <a:lstStyle/>
          <a:p>
            <a:r>
              <a:rPr lang="sr-Cyrl-BA" smtClean="0"/>
              <a:t>Дигитално</a:t>
            </a:r>
            <a:r>
              <a:rPr lang="sr-Latn-RS" smtClean="0"/>
              <a:t> </a:t>
            </a:r>
            <a:r>
              <a:rPr lang="sr-Cyrl-BA" smtClean="0"/>
              <a:t>записивање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3" y="1115818"/>
            <a:ext cx="10820400" cy="2164095"/>
          </a:xfrm>
        </p:spPr>
        <p:txBody>
          <a:bodyPr>
            <a:normAutofit fontScale="92500" lnSpcReduction="10000"/>
          </a:bodyPr>
          <a:lstStyle/>
          <a:p>
            <a:r>
              <a:rPr lang="sr-Cyrl-BA" smtClean="0"/>
              <a:t>Рачунар</a:t>
            </a:r>
            <a:r>
              <a:rPr lang="sr-Latn-RS" smtClean="0"/>
              <a:t> </a:t>
            </a:r>
            <a:r>
              <a:rPr lang="sr-Cyrl-BA" smtClean="0"/>
              <a:t>је</a:t>
            </a:r>
            <a:r>
              <a:rPr lang="sr-Latn-RS" smtClean="0"/>
              <a:t> </a:t>
            </a:r>
            <a:r>
              <a:rPr lang="sr-Cyrl-BA" smtClean="0"/>
              <a:t>дигитални</a:t>
            </a:r>
            <a:r>
              <a:rPr lang="sr-Latn-RS" smtClean="0"/>
              <a:t> </a:t>
            </a:r>
            <a:r>
              <a:rPr lang="sr-Cyrl-BA" smtClean="0"/>
              <a:t>уређај</a:t>
            </a:r>
            <a:endParaRPr lang="sr-Latn-RS" smtClean="0"/>
          </a:p>
          <a:p>
            <a:r>
              <a:rPr lang="sr-Cyrl-BA" b="1" smtClean="0">
                <a:solidFill>
                  <a:srgbClr val="FF0000"/>
                </a:solidFill>
              </a:rPr>
              <a:t>Дигитализација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је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процес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претварања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неких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других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сигнала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у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дигитални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сигнал</a:t>
            </a:r>
            <a:endParaRPr lang="sr-Latn-RS" b="1" smtClean="0">
              <a:solidFill>
                <a:srgbClr val="FF0000"/>
              </a:solidFill>
            </a:endParaRPr>
          </a:p>
          <a:p>
            <a:r>
              <a:rPr lang="sr-Cyrl-BA" smtClean="0"/>
              <a:t>Нпр</a:t>
            </a:r>
            <a:r>
              <a:rPr lang="en-US" smtClean="0"/>
              <a:t>. </a:t>
            </a:r>
            <a:r>
              <a:rPr lang="sr-Cyrl-BA" smtClean="0"/>
              <a:t>звук</a:t>
            </a:r>
            <a:r>
              <a:rPr lang="en-US" smtClean="0"/>
              <a:t> </a:t>
            </a:r>
            <a:r>
              <a:rPr lang="sr-Cyrl-BA" smtClean="0"/>
              <a:t>је</a:t>
            </a:r>
            <a:r>
              <a:rPr lang="en-US" smtClean="0"/>
              <a:t> </a:t>
            </a:r>
            <a:r>
              <a:rPr lang="sr-Cyrl-BA" smtClean="0"/>
              <a:t>природни</a:t>
            </a:r>
            <a:r>
              <a:rPr lang="en-US" smtClean="0"/>
              <a:t> </a:t>
            </a:r>
            <a:r>
              <a:rPr lang="sr-Cyrl-BA" smtClean="0"/>
              <a:t>сигнал</a:t>
            </a:r>
            <a:r>
              <a:rPr lang="en-US" smtClean="0"/>
              <a:t> </a:t>
            </a:r>
            <a:r>
              <a:rPr lang="sr-Cyrl-BA" smtClean="0"/>
              <a:t>који</a:t>
            </a:r>
            <a:r>
              <a:rPr lang="en-US" smtClean="0"/>
              <a:t> </a:t>
            </a:r>
            <a:r>
              <a:rPr lang="sr-Cyrl-BA" smtClean="0"/>
              <a:t>у</a:t>
            </a:r>
            <a:r>
              <a:rPr lang="en-US" smtClean="0"/>
              <a:t> </a:t>
            </a:r>
            <a:r>
              <a:rPr lang="sr-Cyrl-BA" smtClean="0"/>
              <a:t>одређеним</a:t>
            </a:r>
            <a:r>
              <a:rPr lang="en-US" smtClean="0"/>
              <a:t> </a:t>
            </a:r>
            <a:r>
              <a:rPr lang="sr-Cyrl-BA" smtClean="0"/>
              <a:t>моментима</a:t>
            </a:r>
            <a:r>
              <a:rPr lang="en-US" smtClean="0"/>
              <a:t> </a:t>
            </a:r>
            <a:r>
              <a:rPr lang="sr-Cyrl-BA" smtClean="0"/>
              <a:t>може</a:t>
            </a:r>
            <a:r>
              <a:rPr lang="en-US" smtClean="0"/>
              <a:t> </a:t>
            </a:r>
            <a:r>
              <a:rPr lang="sr-Cyrl-BA" smtClean="0"/>
              <a:t>да</a:t>
            </a:r>
            <a:r>
              <a:rPr lang="en-US" smtClean="0"/>
              <a:t> </a:t>
            </a:r>
            <a:r>
              <a:rPr lang="sr-Cyrl-BA" smtClean="0"/>
              <a:t>буде</a:t>
            </a:r>
            <a:r>
              <a:rPr lang="en-US" smtClean="0"/>
              <a:t> </a:t>
            </a:r>
            <a:r>
              <a:rPr lang="sr-Cyrl-BA" smtClean="0"/>
              <a:t>јачег</a:t>
            </a:r>
            <a:r>
              <a:rPr lang="en-US" smtClean="0"/>
              <a:t> </a:t>
            </a:r>
            <a:r>
              <a:rPr lang="sr-Cyrl-BA" smtClean="0"/>
              <a:t>или</a:t>
            </a:r>
            <a:r>
              <a:rPr lang="en-US" smtClean="0"/>
              <a:t> </a:t>
            </a:r>
            <a:r>
              <a:rPr lang="sr-Cyrl-BA" smtClean="0"/>
              <a:t>слабијег</a:t>
            </a:r>
            <a:r>
              <a:rPr lang="en-US" smtClean="0"/>
              <a:t> </a:t>
            </a:r>
            <a:r>
              <a:rPr lang="sr-Cyrl-BA" smtClean="0"/>
              <a:t>интензитета</a:t>
            </a:r>
            <a:r>
              <a:rPr lang="en-US" smtClean="0"/>
              <a:t>, </a:t>
            </a:r>
            <a:r>
              <a:rPr lang="sr-Cyrl-BA" smtClean="0"/>
              <a:t>али</a:t>
            </a:r>
            <a:r>
              <a:rPr lang="en-US" smtClean="0"/>
              <a:t> </a:t>
            </a:r>
            <a:r>
              <a:rPr lang="sr-Cyrl-BA" smtClean="0"/>
              <a:t>је</a:t>
            </a:r>
            <a:r>
              <a:rPr lang="en-US" smtClean="0"/>
              <a:t> </a:t>
            </a:r>
            <a:r>
              <a:rPr lang="sr-Cyrl-BA" smtClean="0"/>
              <a:t>стално</a:t>
            </a:r>
            <a:r>
              <a:rPr lang="en-US" smtClean="0"/>
              <a:t>, </a:t>
            </a:r>
            <a:r>
              <a:rPr lang="sr-Cyrl-BA" smtClean="0"/>
              <a:t>у</a:t>
            </a:r>
            <a:r>
              <a:rPr lang="en-US" smtClean="0"/>
              <a:t> </a:t>
            </a:r>
            <a:r>
              <a:rPr lang="sr-Cyrl-BA" smtClean="0"/>
              <a:t>континуитету</a:t>
            </a:r>
            <a:r>
              <a:rPr lang="en-US" smtClean="0"/>
              <a:t>, </a:t>
            </a:r>
            <a:r>
              <a:rPr lang="sr-Cyrl-BA" smtClean="0"/>
              <a:t>присутан</a:t>
            </a:r>
            <a:r>
              <a:rPr lang="en-US" smtClean="0"/>
              <a:t>, </a:t>
            </a:r>
            <a:r>
              <a:rPr lang="sr-Cyrl-BA" smtClean="0"/>
              <a:t>односно</a:t>
            </a:r>
            <a:r>
              <a:rPr lang="en-US" smtClean="0"/>
              <a:t> </a:t>
            </a:r>
            <a:r>
              <a:rPr lang="sr-Cyrl-BA" smtClean="0"/>
              <a:t>има</a:t>
            </a:r>
            <a:r>
              <a:rPr lang="en-US" smtClean="0"/>
              <a:t> </a:t>
            </a:r>
            <a:r>
              <a:rPr lang="sr-Cyrl-BA" smtClean="0"/>
              <a:t>неку</a:t>
            </a:r>
            <a:r>
              <a:rPr lang="en-US" smtClean="0"/>
              <a:t> </a:t>
            </a:r>
            <a:r>
              <a:rPr lang="sr-Cyrl-BA" smtClean="0"/>
              <a:t>мјерљиву</a:t>
            </a:r>
            <a:r>
              <a:rPr lang="en-US" smtClean="0"/>
              <a:t> </a:t>
            </a:r>
            <a:r>
              <a:rPr lang="sr-Cyrl-BA" smtClean="0"/>
              <a:t>вриједност</a:t>
            </a:r>
            <a:r>
              <a:rPr lang="en-US" smtClean="0"/>
              <a:t> </a:t>
            </a:r>
            <a:r>
              <a:rPr lang="sr-Cyrl-BA" smtClean="0"/>
              <a:t>у</a:t>
            </a:r>
            <a:r>
              <a:rPr lang="en-US" smtClean="0"/>
              <a:t> </a:t>
            </a:r>
            <a:r>
              <a:rPr lang="sr-Cyrl-BA" smtClean="0"/>
              <a:t>јединици</a:t>
            </a:r>
            <a:r>
              <a:rPr lang="en-US" smtClean="0"/>
              <a:t> </a:t>
            </a:r>
            <a:r>
              <a:rPr lang="sr-Cyrl-BA" smtClean="0"/>
              <a:t>времена</a:t>
            </a:r>
            <a:r>
              <a:rPr lang="en-US" smtClean="0"/>
              <a:t> </a:t>
            </a:r>
            <a:r>
              <a:rPr lang="sr-Cyrl-BA" smtClean="0"/>
              <a:t>и</a:t>
            </a:r>
            <a:r>
              <a:rPr lang="en-US" smtClean="0"/>
              <a:t> </a:t>
            </a:r>
            <a:r>
              <a:rPr lang="sr-Cyrl-BA" smtClean="0"/>
              <a:t>када</a:t>
            </a:r>
            <a:r>
              <a:rPr lang="en-US" smtClean="0"/>
              <a:t> </a:t>
            </a:r>
            <a:r>
              <a:rPr lang="sr-Cyrl-BA" smtClean="0"/>
              <a:t>би</a:t>
            </a:r>
            <a:r>
              <a:rPr lang="en-US" smtClean="0"/>
              <a:t> </a:t>
            </a:r>
            <a:r>
              <a:rPr lang="sr-Cyrl-BA" smtClean="0"/>
              <a:t>се</a:t>
            </a:r>
            <a:r>
              <a:rPr lang="en-US" smtClean="0"/>
              <a:t> </a:t>
            </a:r>
            <a:r>
              <a:rPr lang="sr-Cyrl-BA" smtClean="0"/>
              <a:t>графички</a:t>
            </a:r>
            <a:r>
              <a:rPr lang="en-US" smtClean="0"/>
              <a:t> </a:t>
            </a:r>
            <a:r>
              <a:rPr lang="sr-Cyrl-BA" smtClean="0"/>
              <a:t>приказивао</a:t>
            </a:r>
            <a:r>
              <a:rPr lang="en-US" smtClean="0"/>
              <a:t> </a:t>
            </a:r>
            <a:r>
              <a:rPr lang="sr-Cyrl-BA" smtClean="0"/>
              <a:t>изгледао</a:t>
            </a:r>
            <a:r>
              <a:rPr lang="en-US" smtClean="0"/>
              <a:t> </a:t>
            </a:r>
            <a:r>
              <a:rPr lang="sr-Cyrl-BA" smtClean="0"/>
              <a:t>би</a:t>
            </a:r>
            <a:r>
              <a:rPr lang="en-US" smtClean="0"/>
              <a:t> </a:t>
            </a:r>
            <a:r>
              <a:rPr lang="sr-Cyrl-BA" smtClean="0"/>
              <a:t>овако</a:t>
            </a:r>
            <a:r>
              <a:rPr lang="en-US" smtClean="0"/>
              <a:t>:</a:t>
            </a:r>
            <a:endParaRPr lang="en-US"/>
          </a:p>
          <a:p>
            <a:pPr marL="0" indent="0">
              <a:buNone/>
            </a:pPr>
            <a:endParaRPr lang="sr-Latn-R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0805" y="3996926"/>
            <a:ext cx="4807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smtClean="0">
                <a:solidFill>
                  <a:srgbClr val="FF0000"/>
                </a:solidFill>
              </a:rPr>
              <a:t>АНАЛОГНИ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СИГНАЛ</a:t>
            </a:r>
            <a:r>
              <a:rPr lang="sr-Latn-RS" b="1" smtClean="0">
                <a:solidFill>
                  <a:srgbClr val="FF0000"/>
                </a:solidFill>
              </a:rPr>
              <a:t>:</a:t>
            </a:r>
            <a:endParaRPr lang="sr-Latn-RS" b="1" smtClean="0">
              <a:solidFill>
                <a:srgbClr val="FF0000"/>
              </a:solidFill>
            </a:endParaRPr>
          </a:p>
          <a:p>
            <a:endParaRPr lang="sr-Latn-RS" smtClean="0"/>
          </a:p>
          <a:p>
            <a:r>
              <a:rPr lang="sr-Latn-RS" smtClean="0"/>
              <a:t>-</a:t>
            </a:r>
            <a:r>
              <a:rPr lang="sr-Cyrl-BA" smtClean="0"/>
              <a:t>није</a:t>
            </a:r>
            <a:r>
              <a:rPr lang="sr-Latn-RS" smtClean="0"/>
              <a:t> </a:t>
            </a:r>
            <a:r>
              <a:rPr lang="sr-Cyrl-BA" smtClean="0"/>
              <a:t>разумљив</a:t>
            </a:r>
            <a:r>
              <a:rPr lang="sr-Latn-RS" smtClean="0"/>
              <a:t> </a:t>
            </a:r>
            <a:r>
              <a:rPr lang="sr-Cyrl-BA" smtClean="0"/>
              <a:t>рачунару</a:t>
            </a:r>
            <a:endParaRPr lang="sr-Latn-RS" smtClean="0"/>
          </a:p>
          <a:p>
            <a:r>
              <a:rPr lang="sr-Latn-RS" smtClean="0"/>
              <a:t>-</a:t>
            </a:r>
            <a:r>
              <a:rPr lang="sr-Cyrl-BA" smtClean="0"/>
              <a:t>непоуздан</a:t>
            </a:r>
            <a:r>
              <a:rPr lang="sr-Latn-RS" smtClean="0"/>
              <a:t> </a:t>
            </a:r>
            <a:r>
              <a:rPr lang="sr-Cyrl-BA" smtClean="0"/>
              <a:t>за</a:t>
            </a:r>
            <a:r>
              <a:rPr lang="sr-Latn-RS" smtClean="0"/>
              <a:t> </a:t>
            </a:r>
            <a:r>
              <a:rPr lang="sr-Cyrl-BA" smtClean="0"/>
              <a:t>чување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r>
              <a:rPr lang="sr-Latn-RS" smtClean="0"/>
              <a:t> </a:t>
            </a:r>
            <a:r>
              <a:rPr lang="sr-Cyrl-BA" smtClean="0"/>
              <a:t>јер</a:t>
            </a:r>
            <a:r>
              <a:rPr lang="sr-Latn-RS" smtClean="0"/>
              <a:t> </a:t>
            </a:r>
            <a:r>
              <a:rPr lang="sr-Cyrl-BA" smtClean="0"/>
              <a:t>губи</a:t>
            </a:r>
            <a:r>
              <a:rPr lang="sr-Latn-RS" smtClean="0"/>
              <a:t> </a:t>
            </a:r>
            <a:r>
              <a:rPr lang="sr-Cyrl-BA" smtClean="0"/>
              <a:t>квалитет</a:t>
            </a:r>
            <a:r>
              <a:rPr lang="sr-Latn-RS" smtClean="0"/>
              <a:t> </a:t>
            </a:r>
            <a:r>
              <a:rPr lang="sr-Cyrl-BA" smtClean="0"/>
              <a:t>копирањем</a:t>
            </a:r>
            <a:endParaRPr lang="sr-Latn-RS" smtClean="0"/>
          </a:p>
          <a:p>
            <a:r>
              <a:rPr lang="sr-Latn-RS" smtClean="0"/>
              <a:t>-</a:t>
            </a:r>
            <a:r>
              <a:rPr lang="sr-Cyrl-BA" smtClean="0"/>
              <a:t>подложан</a:t>
            </a:r>
            <a:r>
              <a:rPr lang="sr-Latn-RS" smtClean="0"/>
              <a:t> </a:t>
            </a:r>
            <a:r>
              <a:rPr lang="sr-Cyrl-BA" smtClean="0"/>
              <a:t>шумовим</a:t>
            </a:r>
            <a:r>
              <a:rPr lang="sr-Latn-RS" smtClean="0"/>
              <a:t> </a:t>
            </a:r>
            <a:r>
              <a:rPr lang="sr-Cyrl-BA" smtClean="0"/>
              <a:t>аи</a:t>
            </a:r>
            <a:r>
              <a:rPr lang="sr-Latn-RS" smtClean="0"/>
              <a:t> </a:t>
            </a:r>
            <a:r>
              <a:rPr lang="sr-Cyrl-BA" smtClean="0"/>
              <a:t>вањским</a:t>
            </a:r>
            <a:r>
              <a:rPr lang="sr-Latn-RS" smtClean="0"/>
              <a:t> </a:t>
            </a:r>
            <a:r>
              <a:rPr lang="sr-Cyrl-BA" smtClean="0"/>
              <a:t>утицајима</a:t>
            </a:r>
            <a:endParaRPr lang="sr-Latn-RS" smtClean="0"/>
          </a:p>
        </p:txBody>
      </p:sp>
      <p:sp>
        <p:nvSpPr>
          <p:cNvPr id="8" name="TextBox 7"/>
          <p:cNvSpPr txBox="1"/>
          <p:nvPr/>
        </p:nvSpPr>
        <p:spPr>
          <a:xfrm>
            <a:off x="2048876" y="5816912"/>
            <a:ext cx="39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Сл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.1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график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аналогног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сигнала</a:t>
            </a:r>
            <a:endParaRPr lang="en-US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1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866" y="250798"/>
            <a:ext cx="6005881" cy="3097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08" y="877355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Сл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.2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график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дигиталног</a:t>
            </a:r>
            <a:r>
              <a:rPr lang="sr-Latn-RS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Cyrl-BA" smtClean="0">
                <a:solidFill>
                  <a:schemeClr val="tx1">
                    <a:lumMod val="95000"/>
                  </a:schemeClr>
                </a:solidFill>
              </a:rPr>
              <a:t>сигнала</a:t>
            </a:r>
            <a:endParaRPr lang="en-US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501" y="3713657"/>
            <a:ext cx="9237386" cy="2948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264" y="5496340"/>
            <a:ext cx="2184090" cy="10550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2301" y="3976668"/>
            <a:ext cx="556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mtClean="0"/>
              <a:t>Сл</a:t>
            </a:r>
            <a:r>
              <a:rPr lang="sr-Latn-RS" smtClean="0"/>
              <a:t>.3</a:t>
            </a:r>
            <a:r>
              <a:rPr lang="sr-Latn-RS" smtClean="0"/>
              <a:t>. </a:t>
            </a:r>
            <a:r>
              <a:rPr lang="sr-Cyrl-BA" smtClean="0"/>
              <a:t>конвертор</a:t>
            </a:r>
            <a:r>
              <a:rPr lang="sr-Latn-RS" smtClean="0"/>
              <a:t> </a:t>
            </a:r>
            <a:r>
              <a:rPr lang="sr-Cyrl-BA" smtClean="0"/>
              <a:t>аналогног</a:t>
            </a:r>
            <a:r>
              <a:rPr lang="sr-Latn-RS" smtClean="0"/>
              <a:t> </a:t>
            </a:r>
            <a:r>
              <a:rPr lang="sr-Cyrl-BA" smtClean="0"/>
              <a:t>у</a:t>
            </a:r>
            <a:r>
              <a:rPr lang="sr-Latn-RS" smtClean="0"/>
              <a:t> </a:t>
            </a:r>
            <a:r>
              <a:rPr lang="sr-Cyrl-BA" smtClean="0"/>
              <a:t>дигитални</a:t>
            </a:r>
            <a:r>
              <a:rPr lang="sr-Latn-RS" smtClean="0"/>
              <a:t> </a:t>
            </a:r>
            <a:r>
              <a:rPr lang="sr-Cyrl-BA" smtClean="0"/>
              <a:t>сигнал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642" y="785315"/>
            <a:ext cx="5644522" cy="3108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b="1" smtClean="0">
                <a:solidFill>
                  <a:srgbClr val="FF0000"/>
                </a:solidFill>
              </a:rPr>
              <a:t>                                     </a:t>
            </a:r>
            <a:r>
              <a:rPr lang="sr-Cyrl-BA" b="1" smtClean="0">
                <a:solidFill>
                  <a:srgbClr val="FF0000"/>
                </a:solidFill>
              </a:rPr>
              <a:t>ДИГИТАЛНИ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СИГНАЛ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mtClean="0"/>
              <a:t>-</a:t>
            </a:r>
            <a:r>
              <a:rPr lang="sr-Cyrl-BA" smtClean="0"/>
              <a:t>Има</a:t>
            </a:r>
            <a:r>
              <a:rPr lang="sr-Latn-RS" smtClean="0"/>
              <a:t> </a:t>
            </a:r>
            <a:r>
              <a:rPr lang="sr-Cyrl-BA" smtClean="0"/>
              <a:t>тачно</a:t>
            </a:r>
            <a:r>
              <a:rPr lang="sr-Latn-RS" smtClean="0"/>
              <a:t> </a:t>
            </a:r>
            <a:r>
              <a:rPr lang="sr-Cyrl-BA" smtClean="0"/>
              <a:t>одређене</a:t>
            </a:r>
            <a:r>
              <a:rPr lang="sr-Latn-RS" smtClean="0"/>
              <a:t> </a:t>
            </a:r>
            <a:r>
              <a:rPr lang="sr-Cyrl-BA" smtClean="0"/>
              <a:t>вриједности</a:t>
            </a:r>
            <a:r>
              <a:rPr lang="sr-Latn-RS" smtClean="0"/>
              <a:t> </a:t>
            </a:r>
            <a:r>
              <a:rPr lang="sr-Cyrl-BA" smtClean="0"/>
              <a:t>у</a:t>
            </a:r>
            <a:r>
              <a:rPr lang="sr-Latn-RS" smtClean="0"/>
              <a:t> </a:t>
            </a:r>
            <a:r>
              <a:rPr lang="sr-Cyrl-BA" smtClean="0"/>
              <a:t>датом</a:t>
            </a:r>
            <a:r>
              <a:rPr lang="sr-Latn-RS" smtClean="0"/>
              <a:t> </a:t>
            </a:r>
            <a:r>
              <a:rPr lang="sr-Cyrl-BA" smtClean="0"/>
              <a:t>временском</a:t>
            </a:r>
            <a:r>
              <a:rPr lang="sr-Latn-RS" smtClean="0"/>
              <a:t> </a:t>
            </a:r>
            <a:r>
              <a:rPr lang="sr-Cyrl-BA" smtClean="0"/>
              <a:t>моменту</a:t>
            </a:r>
            <a:endParaRPr lang="sr-Latn-RS" dirty="0" smtClean="0"/>
          </a:p>
          <a:p>
            <a:pPr marL="0" indent="0">
              <a:buNone/>
            </a:pPr>
            <a:r>
              <a:rPr lang="sr-Latn-RS" smtClean="0"/>
              <a:t>-</a:t>
            </a:r>
            <a:r>
              <a:rPr lang="sr-Cyrl-BA" b="1" smtClean="0">
                <a:solidFill>
                  <a:srgbClr val="FF0000"/>
                </a:solidFill>
              </a:rPr>
              <a:t>Вриједности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могу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бити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записане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на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нивоу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цифара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Cyrl-BA" b="1" smtClean="0">
                <a:solidFill>
                  <a:srgbClr val="FF0000"/>
                </a:solidFill>
              </a:rPr>
              <a:t>или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Latn-RS" b="1" smtClean="0">
                <a:solidFill>
                  <a:srgbClr val="FF0000"/>
                </a:solidFill>
              </a:rPr>
              <a:t>0 </a:t>
            </a:r>
            <a:r>
              <a:rPr lang="sr-Cyrl-BA" b="1" smtClean="0">
                <a:solidFill>
                  <a:srgbClr val="FF0000"/>
                </a:solidFill>
              </a:rPr>
              <a:t>или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Latn-RS" b="1" dirty="0" smtClean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sr-Latn-RS" smtClean="0"/>
              <a:t>-</a:t>
            </a:r>
            <a:r>
              <a:rPr lang="sr-Cyrl-BA" smtClean="0"/>
              <a:t>разумљив</a:t>
            </a:r>
            <a:r>
              <a:rPr lang="sr-Latn-RS" smtClean="0"/>
              <a:t> </a:t>
            </a:r>
            <a:r>
              <a:rPr lang="sr-Cyrl-BA" smtClean="0"/>
              <a:t>рачунару</a:t>
            </a:r>
            <a:endParaRPr lang="sr-Latn-RS" dirty="0" smtClean="0"/>
          </a:p>
          <a:p>
            <a:pPr marL="0" indent="0">
              <a:buNone/>
            </a:pPr>
            <a:r>
              <a:rPr lang="sr-Latn-RS" smtClean="0"/>
              <a:t>-</a:t>
            </a:r>
            <a:r>
              <a:rPr lang="sr-Cyrl-BA" smtClean="0"/>
              <a:t>постојан</a:t>
            </a:r>
            <a:r>
              <a:rPr lang="sr-Latn-RS" smtClean="0"/>
              <a:t> </a:t>
            </a:r>
            <a:r>
              <a:rPr lang="sr-Cyrl-BA" smtClean="0"/>
              <a:t>приликом</a:t>
            </a:r>
            <a:r>
              <a:rPr lang="sr-Latn-RS" smtClean="0"/>
              <a:t> </a:t>
            </a:r>
            <a:r>
              <a:rPr lang="sr-Cyrl-BA" smtClean="0"/>
              <a:t>копирања</a:t>
            </a:r>
            <a:r>
              <a:rPr lang="sr-Latn-RS" smtClean="0"/>
              <a:t> </a:t>
            </a:r>
            <a:r>
              <a:rPr lang="sr-Cyrl-BA" smtClean="0"/>
              <a:t>и</a:t>
            </a:r>
            <a:r>
              <a:rPr lang="sr-Latn-RS" smtClean="0"/>
              <a:t> </a:t>
            </a:r>
            <a:r>
              <a:rPr lang="sr-Cyrl-BA" smtClean="0"/>
              <a:t>као</a:t>
            </a:r>
            <a:r>
              <a:rPr lang="sr-Latn-RS" smtClean="0"/>
              <a:t> </a:t>
            </a:r>
            <a:r>
              <a:rPr lang="sr-Cyrl-BA" smtClean="0"/>
              <a:t>такав</a:t>
            </a:r>
            <a:r>
              <a:rPr lang="sr-Latn-RS" smtClean="0"/>
              <a:t> </a:t>
            </a:r>
            <a:r>
              <a:rPr lang="sr-Cyrl-BA" smtClean="0"/>
              <a:t>поуздан</a:t>
            </a:r>
            <a:r>
              <a:rPr lang="sr-Latn-RS" smtClean="0"/>
              <a:t> </a:t>
            </a:r>
            <a:r>
              <a:rPr lang="sr-Cyrl-BA" smtClean="0"/>
              <a:t>је</a:t>
            </a:r>
            <a:r>
              <a:rPr lang="sr-Latn-RS" smtClean="0"/>
              <a:t> </a:t>
            </a:r>
            <a:r>
              <a:rPr lang="sr-Cyrl-BA" smtClean="0"/>
              <a:t>за</a:t>
            </a:r>
            <a:r>
              <a:rPr lang="sr-Latn-RS" smtClean="0"/>
              <a:t> </a:t>
            </a:r>
            <a:r>
              <a:rPr lang="sr-Cyrl-BA" smtClean="0"/>
              <a:t>чување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r>
              <a:rPr lang="sr-Latn-RS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8610600" cy="881743"/>
          </a:xfrm>
        </p:spPr>
        <p:txBody>
          <a:bodyPr/>
          <a:lstStyle/>
          <a:p>
            <a:r>
              <a:rPr lang="sr-Cyrl-BA" dirty="0" smtClean="0"/>
              <a:t>Бинарне</a:t>
            </a:r>
            <a:r>
              <a:rPr lang="sr-Latn-RS" dirty="0" smtClean="0"/>
              <a:t> </a:t>
            </a:r>
            <a:r>
              <a:rPr lang="sr-Cyrl-BA" dirty="0" smtClean="0"/>
              <a:t>цифре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2438" y="4844133"/>
            <a:ext cx="5105400" cy="3371871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sr-Cyrl-BA" sz="2400" dirty="0" smtClean="0"/>
              <a:t>Дигитални</a:t>
            </a:r>
            <a:r>
              <a:rPr lang="sr-Latn-RS" sz="2400" dirty="0" smtClean="0"/>
              <a:t> </a:t>
            </a:r>
            <a:r>
              <a:rPr lang="sr-Cyrl-BA" sz="2400" dirty="0" smtClean="0"/>
              <a:t>сигнали</a:t>
            </a:r>
            <a:r>
              <a:rPr lang="sr-Latn-RS" sz="2400" dirty="0" smtClean="0"/>
              <a:t> </a:t>
            </a:r>
            <a:r>
              <a:rPr lang="sr-Cyrl-BA" sz="2400" dirty="0" smtClean="0"/>
              <a:t>представљени</a:t>
            </a:r>
            <a:r>
              <a:rPr lang="sr-Latn-RS" sz="2400" dirty="0" smtClean="0"/>
              <a:t> </a:t>
            </a:r>
            <a:r>
              <a:rPr lang="sr-Cyrl-BA" sz="2400" dirty="0" smtClean="0"/>
              <a:t>су</a:t>
            </a:r>
            <a:r>
              <a:rPr lang="sr-Latn-RS" sz="2400" dirty="0" smtClean="0"/>
              <a:t> </a:t>
            </a:r>
            <a:r>
              <a:rPr lang="sr-Cyrl-BA" sz="2400" dirty="0" smtClean="0"/>
              <a:t>цифрама</a:t>
            </a:r>
            <a:r>
              <a:rPr lang="sr-Latn-RS" sz="2400" dirty="0" smtClean="0"/>
              <a:t> </a:t>
            </a:r>
            <a:r>
              <a:rPr lang="sr-Latn-RS" sz="2400" b="1" dirty="0" smtClean="0">
                <a:solidFill>
                  <a:srgbClr val="FF0000"/>
                </a:solidFill>
              </a:rPr>
              <a:t>0 </a:t>
            </a:r>
            <a:r>
              <a:rPr lang="sr-Cyrl-BA" sz="2400" b="1" dirty="0" smtClean="0">
                <a:solidFill>
                  <a:srgbClr val="FF0000"/>
                </a:solidFill>
              </a:rPr>
              <a:t>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Latn-RS" sz="2400" b="1" dirty="0" smtClean="0">
                <a:solidFill>
                  <a:srgbClr val="FF0000"/>
                </a:solidFill>
              </a:rPr>
              <a:t>1</a:t>
            </a:r>
          </a:p>
          <a:p>
            <a:pPr marL="457200" indent="-457200">
              <a:buFontTx/>
              <a:buChar char="-"/>
            </a:pPr>
            <a:r>
              <a:rPr lang="sr-Cyrl-BA" sz="2400" dirty="0" smtClean="0"/>
              <a:t>Цифре</a:t>
            </a:r>
            <a:r>
              <a:rPr lang="sr-Latn-RS" sz="2400" dirty="0" smtClean="0"/>
              <a:t> </a:t>
            </a:r>
            <a:r>
              <a:rPr lang="sr-Latn-RS" sz="2400" dirty="0" smtClean="0"/>
              <a:t>0 </a:t>
            </a:r>
            <a:r>
              <a:rPr lang="sr-Cyrl-BA" sz="2400" dirty="0" smtClean="0"/>
              <a:t>и</a:t>
            </a:r>
            <a:r>
              <a:rPr lang="sr-Latn-RS" sz="2400" dirty="0" smtClean="0"/>
              <a:t> </a:t>
            </a:r>
            <a:r>
              <a:rPr lang="sr-Latn-RS" sz="2400" dirty="0" smtClean="0"/>
              <a:t>1 </a:t>
            </a:r>
            <a:r>
              <a:rPr lang="sr-Cyrl-BA" sz="2400" dirty="0" smtClean="0"/>
              <a:t>називамо</a:t>
            </a:r>
            <a:r>
              <a:rPr lang="sr-Latn-RS" sz="2400" dirty="0" smtClean="0"/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БИНАРНЕ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ЦИФРЕ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BA" sz="2400" dirty="0" smtClean="0"/>
              <a:t>Језик</a:t>
            </a:r>
            <a:r>
              <a:rPr lang="sr-Latn-RS" sz="2400" dirty="0" smtClean="0"/>
              <a:t> </a:t>
            </a:r>
            <a:r>
              <a:rPr lang="sr-Cyrl-BA" sz="2400" dirty="0" smtClean="0"/>
              <a:t>рачунара</a:t>
            </a:r>
            <a:r>
              <a:rPr lang="sr-Latn-RS" sz="2400" dirty="0" smtClean="0"/>
              <a:t> </a:t>
            </a:r>
            <a:r>
              <a:rPr lang="sr-Cyrl-BA" sz="2400" dirty="0" smtClean="0"/>
              <a:t>назива</a:t>
            </a:r>
            <a:r>
              <a:rPr lang="sr-Latn-RS" sz="2400" dirty="0" smtClean="0"/>
              <a:t> </a:t>
            </a:r>
            <a:r>
              <a:rPr lang="sr-Cyrl-BA" sz="2400" dirty="0" smtClean="0"/>
              <a:t>се</a:t>
            </a:r>
            <a:r>
              <a:rPr lang="sr-Latn-RS" sz="2400" dirty="0" smtClean="0"/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МАШИНСКИ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ИЛИ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БИНАРНИ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ЈЕЗИК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BA" sz="2400" dirty="0" smtClean="0"/>
              <a:t>Људи</a:t>
            </a:r>
            <a:r>
              <a:rPr lang="sr-Latn-RS" sz="2400" dirty="0" smtClean="0"/>
              <a:t> </a:t>
            </a:r>
            <a:r>
              <a:rPr lang="sr-Cyrl-BA" sz="2400" dirty="0" smtClean="0"/>
              <a:t>у</a:t>
            </a:r>
            <a:r>
              <a:rPr lang="sr-Latn-RS" sz="2400" dirty="0" smtClean="0"/>
              <a:t> </a:t>
            </a:r>
            <a:r>
              <a:rPr lang="sr-Cyrl-BA" sz="2400" dirty="0" smtClean="0"/>
              <a:t>математици</a:t>
            </a:r>
            <a:r>
              <a:rPr lang="sr-Latn-RS" sz="2400" dirty="0" smtClean="0"/>
              <a:t> </a:t>
            </a:r>
            <a:r>
              <a:rPr lang="sr-Cyrl-BA" sz="2400" dirty="0" smtClean="0"/>
              <a:t>користе</a:t>
            </a:r>
            <a:r>
              <a:rPr lang="sr-Latn-RS" sz="2400" dirty="0" smtClean="0"/>
              <a:t> </a:t>
            </a:r>
            <a:r>
              <a:rPr lang="sr-Cyrl-BA" sz="2400" dirty="0" smtClean="0"/>
              <a:t>декадни</a:t>
            </a:r>
            <a:r>
              <a:rPr lang="sr-Latn-RS" sz="2400" dirty="0" smtClean="0"/>
              <a:t> </a:t>
            </a:r>
            <a:r>
              <a:rPr lang="sr-Cyrl-BA" sz="2400" dirty="0" smtClean="0"/>
              <a:t>бројни</a:t>
            </a:r>
            <a:r>
              <a:rPr lang="sr-Latn-RS" sz="2400" dirty="0" smtClean="0"/>
              <a:t> </a:t>
            </a:r>
            <a:r>
              <a:rPr lang="sr-Cyrl-BA" sz="2400" dirty="0" smtClean="0"/>
              <a:t>систем</a:t>
            </a:r>
            <a:r>
              <a:rPr lang="sr-Latn-RS" sz="2400" dirty="0" smtClean="0"/>
              <a:t> </a:t>
            </a:r>
            <a:r>
              <a:rPr lang="sr-Cyrl-BA" sz="2400" dirty="0" smtClean="0"/>
              <a:t>за</a:t>
            </a:r>
            <a:r>
              <a:rPr lang="sr-Latn-RS" sz="2400" dirty="0" smtClean="0"/>
              <a:t> </a:t>
            </a:r>
            <a:r>
              <a:rPr lang="sr-Cyrl-BA" sz="2400" dirty="0" smtClean="0"/>
              <a:t>писање</a:t>
            </a:r>
            <a:r>
              <a:rPr lang="sr-Latn-RS" sz="2400" dirty="0" smtClean="0"/>
              <a:t> </a:t>
            </a:r>
            <a:r>
              <a:rPr lang="sr-Cyrl-BA" sz="2400" dirty="0" smtClean="0"/>
              <a:t>бројева</a:t>
            </a:r>
            <a:r>
              <a:rPr lang="sr-Latn-RS" sz="2400" dirty="0" smtClean="0"/>
              <a:t>,</a:t>
            </a:r>
            <a:endParaRPr lang="sr-Latn-RS" sz="2400" dirty="0" smtClean="0"/>
          </a:p>
          <a:p>
            <a:pPr marL="457200" indent="-457200">
              <a:buFontTx/>
              <a:buChar char="-"/>
            </a:pPr>
            <a:r>
              <a:rPr lang="sr-Latn-RS" sz="2400" dirty="0" smtClean="0"/>
              <a:t> </a:t>
            </a:r>
            <a:r>
              <a:rPr lang="sr-Cyrl-BA" sz="2400" dirty="0" smtClean="0"/>
              <a:t>рачунарски</a:t>
            </a:r>
            <a:r>
              <a:rPr lang="sr-Latn-RS" sz="2400" dirty="0" smtClean="0"/>
              <a:t> </a:t>
            </a:r>
            <a:r>
              <a:rPr lang="sr-Cyrl-BA" sz="2400" dirty="0" smtClean="0"/>
              <a:t>бројни</a:t>
            </a:r>
            <a:r>
              <a:rPr lang="sr-Latn-RS" sz="2400" dirty="0" smtClean="0"/>
              <a:t> </a:t>
            </a:r>
            <a:r>
              <a:rPr lang="sr-Cyrl-BA" sz="2400" dirty="0" smtClean="0"/>
              <a:t>систем</a:t>
            </a:r>
            <a:r>
              <a:rPr lang="sr-Latn-RS" sz="2400" dirty="0" smtClean="0"/>
              <a:t> </a:t>
            </a:r>
            <a:r>
              <a:rPr lang="sr-Cyrl-BA" sz="2400" dirty="0" smtClean="0"/>
              <a:t>користи</a:t>
            </a:r>
            <a:r>
              <a:rPr lang="sr-Latn-RS" sz="2400" dirty="0" smtClean="0"/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бинарне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цифе</a:t>
            </a:r>
            <a:r>
              <a:rPr lang="sr-Latn-RS" sz="2400" dirty="0" smtClean="0"/>
              <a:t> </a:t>
            </a:r>
            <a:r>
              <a:rPr lang="sr-Cyrl-BA" sz="2400" dirty="0" smtClean="0"/>
              <a:t>и</a:t>
            </a:r>
            <a:r>
              <a:rPr lang="sr-Latn-RS" sz="2400" dirty="0" smtClean="0"/>
              <a:t> </a:t>
            </a:r>
            <a:r>
              <a:rPr lang="sr-Cyrl-BA" sz="2400" dirty="0" smtClean="0"/>
              <a:t>назива</a:t>
            </a:r>
            <a:r>
              <a:rPr lang="sr-Latn-RS" sz="2400" dirty="0" smtClean="0"/>
              <a:t> </a:t>
            </a:r>
            <a:r>
              <a:rPr lang="sr-Cyrl-BA" sz="2400" dirty="0" smtClean="0"/>
              <a:t>се</a:t>
            </a:r>
            <a:r>
              <a:rPr lang="sr-Latn-RS" sz="2400" dirty="0" smtClean="0"/>
              <a:t>  </a:t>
            </a:r>
            <a:r>
              <a:rPr lang="sr-Cyrl-BA" sz="2400" b="1" dirty="0" smtClean="0">
                <a:solidFill>
                  <a:srgbClr val="FF0000"/>
                </a:solidFill>
              </a:rPr>
              <a:t>БИНАРНИ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БРОЈНИ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</a:rPr>
              <a:t>СИСТЕМ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sr-Latn-RS" sz="2400" dirty="0" smtClean="0"/>
          </a:p>
          <a:p>
            <a:pPr marL="457200" indent="-457200">
              <a:buFontTx/>
              <a:buChar char="-"/>
            </a:pPr>
            <a:endParaRPr lang="sr-Latn-RS" sz="2400" dirty="0" smtClean="0"/>
          </a:p>
          <a:p>
            <a:pPr marL="457200" indent="-457200">
              <a:buFontTx/>
              <a:buChar char="-"/>
            </a:pPr>
            <a:endParaRPr lang="sr-Latn-RS" sz="2400" dirty="0" smtClean="0"/>
          </a:p>
          <a:p>
            <a:pPr marL="457200" indent="-457200">
              <a:buFontTx/>
              <a:buChar char="-"/>
            </a:pPr>
            <a:endParaRPr lang="en-US" sz="24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17" y="1565564"/>
            <a:ext cx="6118830" cy="4821639"/>
          </a:xfrm>
        </p:spPr>
      </p:pic>
    </p:spTree>
    <p:extLst>
      <p:ext uri="{BB962C8B-B14F-4D97-AF65-F5344CB8AC3E}">
        <p14:creationId xmlns:p14="http://schemas.microsoft.com/office/powerpoint/2010/main" xmlns="" val="4580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856" y="12532"/>
            <a:ext cx="8610600" cy="1295400"/>
          </a:xfrm>
        </p:spPr>
        <p:txBody>
          <a:bodyPr/>
          <a:lstStyle/>
          <a:p>
            <a:r>
              <a:rPr lang="sr-Cyrl-BA" dirty="0" smtClean="0"/>
              <a:t>Појам</a:t>
            </a:r>
            <a:r>
              <a:rPr lang="sr-Latn-RS" dirty="0" smtClean="0"/>
              <a:t> </a:t>
            </a:r>
            <a:r>
              <a:rPr lang="sr-Cyrl-BA" dirty="0" smtClean="0"/>
              <a:t>бит</a:t>
            </a:r>
            <a:r>
              <a:rPr lang="sr-Latn-RS" dirty="0" smtClean="0"/>
              <a:t> </a:t>
            </a:r>
            <a:r>
              <a:rPr lang="sr-Cyrl-BA" dirty="0" smtClean="0"/>
              <a:t>и</a:t>
            </a:r>
            <a:r>
              <a:rPr lang="sr-Latn-RS" dirty="0" smtClean="0"/>
              <a:t> </a:t>
            </a:r>
            <a:r>
              <a:rPr lang="en-US" dirty="0" smtClean="0"/>
              <a:t>BYTE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4165" y="1081417"/>
            <a:ext cx="5334000" cy="4819843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Најмања</a:t>
            </a:r>
            <a:r>
              <a:rPr lang="sr-Latn-RS" dirty="0" smtClean="0"/>
              <a:t> </a:t>
            </a:r>
            <a:r>
              <a:rPr lang="sr-Cyrl-BA" dirty="0" smtClean="0"/>
              <a:t>количина</a:t>
            </a:r>
            <a:r>
              <a:rPr lang="sr-Latn-RS" dirty="0" smtClean="0"/>
              <a:t> </a:t>
            </a:r>
            <a:r>
              <a:rPr lang="sr-Cyrl-BA" dirty="0" smtClean="0"/>
              <a:t>податка</a:t>
            </a:r>
            <a:r>
              <a:rPr lang="sr-Latn-RS" dirty="0" smtClean="0"/>
              <a:t> </a:t>
            </a:r>
            <a:r>
              <a:rPr lang="sr-Cyrl-BA" dirty="0" smtClean="0"/>
              <a:t>коју</a:t>
            </a:r>
            <a:r>
              <a:rPr lang="sr-Latn-RS" dirty="0" smtClean="0"/>
              <a:t> </a:t>
            </a:r>
            <a:r>
              <a:rPr lang="sr-Cyrl-BA" dirty="0" smtClean="0"/>
              <a:t>меморија</a:t>
            </a:r>
            <a:r>
              <a:rPr lang="sr-Latn-RS" dirty="0" smtClean="0"/>
              <a:t> </a:t>
            </a:r>
            <a:r>
              <a:rPr lang="sr-Cyrl-BA" dirty="0" smtClean="0"/>
              <a:t>може</a:t>
            </a:r>
            <a:r>
              <a:rPr lang="sr-Latn-RS" dirty="0" smtClean="0"/>
              <a:t> </a:t>
            </a:r>
            <a:r>
              <a:rPr lang="sr-Cyrl-BA" dirty="0" smtClean="0"/>
              <a:t>да</a:t>
            </a:r>
            <a:r>
              <a:rPr lang="sr-Latn-RS" dirty="0" smtClean="0"/>
              <a:t> </a:t>
            </a:r>
            <a:r>
              <a:rPr lang="sr-Cyrl-BA" dirty="0" smtClean="0"/>
              <a:t>прихвати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један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БИТ</a:t>
            </a:r>
            <a:r>
              <a:rPr lang="sr-Latn-RS" dirty="0" smtClean="0"/>
              <a:t>, </a:t>
            </a:r>
            <a:r>
              <a:rPr lang="sr-Cyrl-BA" dirty="0" smtClean="0"/>
              <a:t>односно</a:t>
            </a:r>
            <a:r>
              <a:rPr lang="sr-Latn-RS" dirty="0" smtClean="0"/>
              <a:t> </a:t>
            </a:r>
            <a:r>
              <a:rPr lang="sr-Cyrl-BA" dirty="0" smtClean="0"/>
              <a:t>једна</a:t>
            </a:r>
            <a:r>
              <a:rPr lang="sr-Latn-RS" dirty="0" smtClean="0"/>
              <a:t> </a:t>
            </a:r>
            <a:r>
              <a:rPr lang="sr-Cyrl-BA" dirty="0" smtClean="0"/>
              <a:t>нула</a:t>
            </a:r>
            <a:r>
              <a:rPr lang="sr-Latn-RS" dirty="0" smtClean="0"/>
              <a:t> </a:t>
            </a:r>
            <a:r>
              <a:rPr lang="sr-Cyrl-BA" dirty="0" smtClean="0"/>
              <a:t>или</a:t>
            </a:r>
            <a:r>
              <a:rPr lang="sr-Latn-RS" dirty="0" smtClean="0"/>
              <a:t> </a:t>
            </a:r>
            <a:r>
              <a:rPr lang="sr-Cyrl-BA" dirty="0" smtClean="0"/>
              <a:t>једна</a:t>
            </a:r>
            <a:r>
              <a:rPr lang="sr-Latn-RS" dirty="0" smtClean="0"/>
              <a:t> </a:t>
            </a:r>
            <a:r>
              <a:rPr lang="sr-Cyrl-BA" dirty="0" smtClean="0"/>
              <a:t>јединица</a:t>
            </a:r>
            <a:endParaRPr lang="sr-Latn-RS" dirty="0" smtClean="0"/>
          </a:p>
          <a:p>
            <a:r>
              <a:rPr lang="sr-Latn-RS" dirty="0" smtClean="0"/>
              <a:t>8 </a:t>
            </a:r>
            <a:r>
              <a:rPr lang="sr-Cyrl-BA" dirty="0" smtClean="0"/>
              <a:t>бита</a:t>
            </a:r>
            <a:r>
              <a:rPr lang="sr-Latn-RS" dirty="0" smtClean="0"/>
              <a:t> </a:t>
            </a:r>
            <a:r>
              <a:rPr lang="sr-Cyrl-BA" dirty="0" smtClean="0"/>
              <a:t>чини</a:t>
            </a:r>
            <a:r>
              <a:rPr lang="sr-Latn-RS" dirty="0" smtClean="0"/>
              <a:t> </a:t>
            </a:r>
            <a:r>
              <a:rPr lang="sr-Latn-RS" b="1" dirty="0" smtClean="0">
                <a:solidFill>
                  <a:srgbClr val="FF0000"/>
                </a:solidFill>
              </a:rPr>
              <a:t>1 </a:t>
            </a:r>
            <a:r>
              <a:rPr lang="sr-Cyrl-BA" b="1" dirty="0" smtClean="0">
                <a:solidFill>
                  <a:srgbClr val="FF0000"/>
                </a:solidFill>
              </a:rPr>
              <a:t>бајт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Latn-RS" dirty="0" smtClean="0"/>
              <a:t>(</a:t>
            </a:r>
            <a:r>
              <a:rPr lang="en-US" dirty="0" smtClean="0"/>
              <a:t>Byte</a:t>
            </a:r>
            <a:r>
              <a:rPr lang="sr-Latn-RS" dirty="0" smtClean="0"/>
              <a:t>)</a:t>
            </a:r>
            <a:endParaRPr lang="sr-Latn-RS" dirty="0" smtClean="0"/>
          </a:p>
          <a:p>
            <a:r>
              <a:rPr lang="sr-Cyrl-BA" dirty="0" smtClean="0"/>
              <a:t>Меморија</a:t>
            </a:r>
            <a:r>
              <a:rPr lang="sr-Latn-RS" dirty="0" smtClean="0"/>
              <a:t> </a:t>
            </a:r>
            <a:r>
              <a:rPr lang="sr-Cyrl-BA" dirty="0" smtClean="0"/>
              <a:t>је</a:t>
            </a:r>
            <a:r>
              <a:rPr lang="sr-Latn-RS" dirty="0" smtClean="0"/>
              <a:t> </a:t>
            </a:r>
            <a:r>
              <a:rPr lang="sr-Cyrl-BA" dirty="0" smtClean="0"/>
              <a:t>подијељена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меморијске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ћелије</a:t>
            </a:r>
            <a:endParaRPr lang="sr-Latn-RS" b="1" dirty="0" smtClean="0">
              <a:solidFill>
                <a:srgbClr val="FF0000"/>
              </a:solidFill>
            </a:endParaRPr>
          </a:p>
          <a:p>
            <a:r>
              <a:rPr lang="sr-Cyrl-BA" dirty="0" smtClean="0"/>
              <a:t>Меморијске</a:t>
            </a:r>
            <a:r>
              <a:rPr lang="sr-Latn-RS" dirty="0" smtClean="0"/>
              <a:t> </a:t>
            </a:r>
            <a:r>
              <a:rPr lang="sr-Cyrl-BA" dirty="0" smtClean="0"/>
              <a:t>ћелије</a:t>
            </a:r>
            <a:r>
              <a:rPr lang="sr-Latn-RS" dirty="0" smtClean="0"/>
              <a:t> </a:t>
            </a:r>
            <a:r>
              <a:rPr lang="sr-Cyrl-BA" dirty="0" smtClean="0"/>
              <a:t>имају</a:t>
            </a:r>
            <a:r>
              <a:rPr lang="sr-Latn-RS" dirty="0" smtClean="0"/>
              <a:t> </a:t>
            </a:r>
            <a:r>
              <a:rPr lang="sr-Cyrl-BA" dirty="0" smtClean="0"/>
              <a:t>своје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јединствене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нумеричке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адресе</a:t>
            </a:r>
            <a:endParaRPr lang="sr-Latn-RS" b="1" dirty="0" smtClean="0">
              <a:solidFill>
                <a:srgbClr val="FF0000"/>
              </a:solidFill>
            </a:endParaRPr>
          </a:p>
          <a:p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једну</a:t>
            </a:r>
            <a:r>
              <a:rPr lang="sr-Latn-RS" dirty="0" smtClean="0"/>
              <a:t> </a:t>
            </a:r>
            <a:r>
              <a:rPr lang="sr-Cyrl-BA" dirty="0" smtClean="0"/>
              <a:t>ћелију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смјешта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један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Byte</a:t>
            </a:r>
            <a:endParaRPr lang="sr-Latn-RS" b="1" dirty="0" smtClean="0">
              <a:solidFill>
                <a:srgbClr val="FF0000"/>
              </a:solidFill>
            </a:endParaRPr>
          </a:p>
          <a:p>
            <a:r>
              <a:rPr lang="sr-Cyrl-BA" dirty="0" smtClean="0"/>
              <a:t>Низ</a:t>
            </a:r>
            <a:r>
              <a:rPr lang="sr-Latn-RS" dirty="0" smtClean="0"/>
              <a:t> </a:t>
            </a:r>
            <a:r>
              <a:rPr lang="sr-Cyrl-BA" dirty="0" smtClean="0"/>
              <a:t>меморијских</a:t>
            </a:r>
            <a:r>
              <a:rPr lang="sr-Latn-RS" dirty="0" smtClean="0"/>
              <a:t> </a:t>
            </a:r>
            <a:r>
              <a:rPr lang="sr-Cyrl-BA" dirty="0" smtClean="0"/>
              <a:t>ћелија</a:t>
            </a:r>
            <a:r>
              <a:rPr lang="sr-Latn-RS" dirty="0" smtClean="0"/>
              <a:t> </a:t>
            </a:r>
            <a:r>
              <a:rPr lang="sr-Cyrl-BA" dirty="0" smtClean="0"/>
              <a:t>организованих</a:t>
            </a:r>
            <a:r>
              <a:rPr lang="sr-Latn-RS" dirty="0" smtClean="0"/>
              <a:t> </a:t>
            </a:r>
            <a:r>
              <a:rPr lang="sr-Cyrl-BA" dirty="0" smtClean="0"/>
              <a:t>у</a:t>
            </a:r>
            <a:r>
              <a:rPr lang="sr-Latn-RS" dirty="0" smtClean="0"/>
              <a:t> </a:t>
            </a:r>
            <a:r>
              <a:rPr lang="sr-Cyrl-BA" dirty="0" smtClean="0"/>
              <a:t>једну</a:t>
            </a:r>
            <a:r>
              <a:rPr lang="sr-Latn-RS" dirty="0" smtClean="0"/>
              <a:t> </a:t>
            </a:r>
            <a:r>
              <a:rPr lang="sr-Cyrl-BA" dirty="0" smtClean="0"/>
              <a:t>физичку</a:t>
            </a:r>
            <a:r>
              <a:rPr lang="sr-Latn-RS" dirty="0" smtClean="0"/>
              <a:t> </a:t>
            </a:r>
            <a:r>
              <a:rPr lang="sr-Cyrl-BA" dirty="0" smtClean="0"/>
              <a:t>цјелину</a:t>
            </a:r>
            <a:r>
              <a:rPr lang="sr-Latn-RS" dirty="0" smtClean="0"/>
              <a:t>, </a:t>
            </a:r>
            <a:r>
              <a:rPr lang="sr-Cyrl-BA" dirty="0" smtClean="0"/>
              <a:t>назива</a:t>
            </a:r>
            <a:r>
              <a:rPr lang="sr-Latn-RS" dirty="0" smtClean="0"/>
              <a:t> </a:t>
            </a:r>
            <a:r>
              <a:rPr lang="sr-Cyrl-BA" dirty="0" smtClean="0"/>
              <a:t>се</a:t>
            </a:r>
            <a:r>
              <a:rPr lang="sr-Latn-RS" dirty="0" smtClean="0"/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регистар</a:t>
            </a: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460" y="1423552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b="1" smtClean="0"/>
              <a:t>0</a:t>
            </a:r>
            <a:endParaRPr lang="en-US" sz="2400" b="1"/>
          </a:p>
        </p:txBody>
      </p:sp>
      <p:sp>
        <p:nvSpPr>
          <p:cNvPr id="8" name="TextBox 7"/>
          <p:cNvSpPr txBox="1"/>
          <p:nvPr/>
        </p:nvSpPr>
        <p:spPr>
          <a:xfrm>
            <a:off x="787460" y="2015834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b="1"/>
              <a:t>1</a:t>
            </a:r>
            <a:endParaRPr lang="en-US" sz="2400" b="1"/>
          </a:p>
        </p:txBody>
      </p:sp>
      <p:sp>
        <p:nvSpPr>
          <p:cNvPr id="9" name="Right Brace 8"/>
          <p:cNvSpPr/>
          <p:nvPr/>
        </p:nvSpPr>
        <p:spPr>
          <a:xfrm>
            <a:off x="1302327" y="1409700"/>
            <a:ext cx="124691" cy="10677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7018" y="1712766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1 </a:t>
            </a:r>
            <a:r>
              <a:rPr lang="sr-Latn-RS" sz="2400" b="1" dirty="0" smtClean="0">
                <a:solidFill>
                  <a:srgbClr val="FF0000"/>
                </a:solidFill>
              </a:rPr>
              <a:t>bit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460" y="2685309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smtClean="0"/>
              <a:t>0</a:t>
            </a: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1185777" y="2685308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b="1"/>
              <a:t>1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1595699" y="2685308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smtClean="0"/>
              <a:t>0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2005621" y="2685308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smtClean="0"/>
              <a:t>0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2415543" y="2685308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smtClean="0"/>
              <a:t>0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2835856" y="2685308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smtClean="0"/>
              <a:t>0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3256169" y="2685307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smtClean="0"/>
              <a:t>0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3654486" y="2685307"/>
            <a:ext cx="3577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b="1"/>
              <a:t>1</a:t>
            </a:r>
            <a:endParaRPr lang="en-US" sz="2400" b="1"/>
          </a:p>
        </p:txBody>
      </p:sp>
      <p:sp>
        <p:nvSpPr>
          <p:cNvPr id="20" name="TextBox 19"/>
          <p:cNvSpPr txBox="1"/>
          <p:nvPr/>
        </p:nvSpPr>
        <p:spPr>
          <a:xfrm>
            <a:off x="4097063" y="2685307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/>
              <a:t>=A</a:t>
            </a:r>
            <a:endParaRPr lang="en-US" sz="2400"/>
          </a:p>
        </p:txBody>
      </p:sp>
      <p:sp>
        <p:nvSpPr>
          <p:cNvPr id="21" name="Right Brace 20"/>
          <p:cNvSpPr/>
          <p:nvPr/>
        </p:nvSpPr>
        <p:spPr>
          <a:xfrm rot="5400000">
            <a:off x="2233441" y="1684794"/>
            <a:ext cx="309997" cy="33030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99976" y="3380499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smtClean="0">
                <a:solidFill>
                  <a:srgbClr val="FF0000"/>
                </a:solidFill>
              </a:rPr>
              <a:t>1  Byte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87457" y="4114802"/>
            <a:ext cx="4011799" cy="2675284"/>
            <a:chOff x="787457" y="4114802"/>
            <a:chExt cx="4011799" cy="2675284"/>
          </a:xfrm>
        </p:grpSpPr>
        <p:sp>
          <p:nvSpPr>
            <p:cNvPr id="23" name="Rectangle 22"/>
            <p:cNvSpPr/>
            <p:nvPr/>
          </p:nvSpPr>
          <p:spPr>
            <a:xfrm>
              <a:off x="787460" y="4114802"/>
              <a:ext cx="3309603" cy="5126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4386" y="4633077"/>
              <a:ext cx="3309603" cy="5126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400" smtClean="0"/>
                <a:t>01010101                </a:t>
              </a:r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7457" y="5138037"/>
              <a:ext cx="3309603" cy="5126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400" smtClean="0"/>
                <a:t>01010100</a:t>
              </a:r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4383" y="5656312"/>
              <a:ext cx="3309603" cy="5126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400" smtClean="0"/>
                <a:t>01001111</a:t>
              </a:r>
              <a:endParaRPr lang="en-US" sz="2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84764" y="6351504"/>
              <a:ext cx="269626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sr-Latn-RS" sz="2400" smtClean="0"/>
                <a:t>.</a:t>
              </a:r>
            </a:p>
            <a:p>
              <a:pPr>
                <a:lnSpc>
                  <a:spcPts val="900"/>
                </a:lnSpc>
              </a:pPr>
              <a:r>
                <a:rPr lang="sr-Latn-RS" sz="2400" smtClean="0"/>
                <a:t>.</a:t>
              </a:r>
            </a:p>
            <a:p>
              <a:pPr>
                <a:lnSpc>
                  <a:spcPts val="900"/>
                </a:lnSpc>
              </a:pPr>
              <a:r>
                <a:rPr lang="sr-Latn-RS" sz="2400" smtClean="0"/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72906" y="426091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mtClean="0"/>
                <a:t>7246</a:t>
              </a:r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01629" y="4704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mtClean="0"/>
                <a:t>7247</a:t>
              </a:r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01628" y="528132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mtClean="0"/>
                <a:t>7248</a:t>
              </a:r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97060" y="578628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mtClean="0"/>
                <a:t>7249</a:t>
              </a:r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3613959" y="3336341"/>
            <a:ext cx="3202477" cy="10894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95304" y="4110146"/>
            <a:ext cx="2148631" cy="779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2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350" y="244829"/>
            <a:ext cx="6320785" cy="1293028"/>
          </a:xfrm>
        </p:spPr>
        <p:txBody>
          <a:bodyPr/>
          <a:lstStyle/>
          <a:p>
            <a:r>
              <a:rPr lang="sr-Cyrl-BA" smtClean="0"/>
              <a:t>Комбинације</a:t>
            </a:r>
            <a:r>
              <a:rPr lang="sr-Latn-RS" smtClean="0"/>
              <a:t> </a:t>
            </a:r>
            <a:r>
              <a:rPr lang="sr-Cyrl-BA" smtClean="0"/>
              <a:t>битова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5060" y="1537857"/>
            <a:ext cx="1386968" cy="1187642"/>
            <a:chOff x="635060" y="1537857"/>
            <a:chExt cx="1386968" cy="1187642"/>
          </a:xfrm>
        </p:grpSpPr>
        <p:sp>
          <p:nvSpPr>
            <p:cNvPr id="5" name="TextBox 4"/>
            <p:cNvSpPr txBox="1"/>
            <p:nvPr/>
          </p:nvSpPr>
          <p:spPr>
            <a:xfrm>
              <a:off x="635060" y="1592270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 smtClean="0"/>
                <a:t>0</a:t>
              </a:r>
              <a:endParaRPr lang="en-US" sz="2400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060" y="2194559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 smtClean="0"/>
                <a:t>1</a:t>
              </a:r>
              <a:endParaRPr lang="en-US" sz="2400" b="1"/>
            </a:p>
          </p:txBody>
        </p:sp>
        <p:sp>
          <p:nvSpPr>
            <p:cNvPr id="7" name="Right Brace 6"/>
            <p:cNvSpPr/>
            <p:nvPr/>
          </p:nvSpPr>
          <p:spPr>
            <a:xfrm>
              <a:off x="992850" y="1537857"/>
              <a:ext cx="267914" cy="118764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6617" y="1940320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/>
                <a:t>2 =2</a:t>
              </a:r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5829" y="191756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200" smtClean="0"/>
                <a:t>1</a:t>
              </a:r>
              <a:endParaRPr lang="en-US" sz="12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8783" y="1410887"/>
            <a:ext cx="2017643" cy="14515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352800" y="1410887"/>
            <a:ext cx="2844800" cy="4350284"/>
            <a:chOff x="3464560" y="1349476"/>
            <a:chExt cx="2844800" cy="4350284"/>
          </a:xfrm>
        </p:grpSpPr>
        <p:grpSp>
          <p:nvGrpSpPr>
            <p:cNvPr id="36" name="Group 35"/>
            <p:cNvGrpSpPr/>
            <p:nvPr/>
          </p:nvGrpSpPr>
          <p:grpSpPr>
            <a:xfrm>
              <a:off x="3855992" y="1570597"/>
              <a:ext cx="1148403" cy="3843134"/>
              <a:chOff x="3337832" y="1537857"/>
              <a:chExt cx="1148403" cy="384313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337832" y="1537857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31481" y="1537857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25130" y="1537857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41147" y="2028190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34796" y="2028190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28445" y="2028190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41147" y="2505268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34796" y="2505268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28445" y="2505268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37832" y="2982346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31481" y="2982346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25130" y="2982346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37832" y="3474837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31481" y="3474837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25130" y="3474837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341147" y="3965170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34796" y="3965170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28445" y="3965170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41147" y="4442248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smtClean="0"/>
                  <a:t>0</a:t>
                </a:r>
                <a:endParaRPr lang="en-US" sz="2400" b="1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34796" y="4442248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28445" y="4442248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37832" y="4919326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731481" y="4919326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5130" y="4919326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/>
                  <a:t>1</a:t>
                </a:r>
                <a:endParaRPr lang="en-US" sz="2400" b="1"/>
              </a:p>
            </p:txBody>
          </p:sp>
        </p:grpSp>
        <p:sp>
          <p:nvSpPr>
            <p:cNvPr id="37" name="Right Brace 36"/>
            <p:cNvSpPr/>
            <p:nvPr/>
          </p:nvSpPr>
          <p:spPr>
            <a:xfrm>
              <a:off x="5001080" y="1410887"/>
              <a:ext cx="292280" cy="412631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19110" y="3279217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/>
                <a:t>2 = 8</a:t>
              </a:r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9668" y="319704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200" smtClean="0"/>
                <a:t>3</a:t>
              </a:r>
              <a:endParaRPr lang="en-US" sz="12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64560" y="1349476"/>
              <a:ext cx="2844800" cy="4350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9263" y="3258455"/>
            <a:ext cx="2104431" cy="2502716"/>
            <a:chOff x="229263" y="3258455"/>
            <a:chExt cx="2104431" cy="2502716"/>
          </a:xfrm>
        </p:grpSpPr>
        <p:sp>
          <p:nvSpPr>
            <p:cNvPr id="42" name="TextBox 41"/>
            <p:cNvSpPr txBox="1"/>
            <p:nvPr/>
          </p:nvSpPr>
          <p:spPr>
            <a:xfrm>
              <a:off x="635060" y="3571460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 smtClean="0"/>
                <a:t>0</a:t>
              </a:r>
              <a:endParaRPr lang="en-US" sz="2400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8869" y="3571460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 smtClean="0"/>
                <a:t>0</a:t>
              </a:r>
              <a:endParaRPr lang="en-US" sz="2400" b="1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8375" y="4061793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 smtClean="0"/>
                <a:t>0</a:t>
              </a:r>
              <a:endParaRPr lang="en-US" sz="2400" b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2024" y="4061793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 smtClean="0"/>
                <a:t>1</a:t>
              </a:r>
              <a:endParaRPr lang="en-US" sz="2400" b="1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8375" y="4538871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/>
                <a:t>1</a:t>
              </a:r>
              <a:endParaRPr lang="en-US" sz="2400" b="1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32024" y="4538871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 smtClean="0"/>
                <a:t>0</a:t>
              </a:r>
              <a:endParaRPr lang="en-US" sz="2400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5060" y="5015949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/>
                <a:t>1</a:t>
              </a:r>
              <a:endParaRPr lang="en-US" sz="2400" b="1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38869" y="5015949"/>
              <a:ext cx="35779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r-Latn-RS" sz="2400" b="1"/>
                <a:t>1</a:t>
              </a:r>
              <a:endParaRPr lang="en-US" sz="2400" b="1"/>
            </a:p>
          </p:txBody>
        </p:sp>
        <p:sp>
          <p:nvSpPr>
            <p:cNvPr id="54" name="Right Brace 53"/>
            <p:cNvSpPr/>
            <p:nvPr/>
          </p:nvSpPr>
          <p:spPr>
            <a:xfrm>
              <a:off x="1395669" y="3474494"/>
              <a:ext cx="171548" cy="21241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38283" y="4290153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/>
                <a:t>2 =4</a:t>
              </a:r>
              <a:endParaRPr lang="en-US" sz="2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07255" y="421350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200" smtClean="0"/>
                <a:t>2</a:t>
              </a:r>
              <a:endParaRPr lang="en-US" sz="12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9263" y="3258455"/>
              <a:ext cx="2017643" cy="250271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94715" y="1493508"/>
            <a:ext cx="4833420" cy="4900076"/>
            <a:chOff x="6694715" y="1493508"/>
            <a:chExt cx="4833420" cy="4900076"/>
          </a:xfrm>
        </p:grpSpPr>
        <p:grpSp>
          <p:nvGrpSpPr>
            <p:cNvPr id="62" name="Group 61"/>
            <p:cNvGrpSpPr/>
            <p:nvPr/>
          </p:nvGrpSpPr>
          <p:grpSpPr>
            <a:xfrm>
              <a:off x="6694715" y="1493508"/>
              <a:ext cx="4833420" cy="4900076"/>
              <a:chOff x="6694715" y="1493508"/>
              <a:chExt cx="4833420" cy="4900076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94715" y="1592270"/>
                <a:ext cx="4833420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sr-Latn-RS" dirty="0" smtClean="0"/>
                  <a:t>2 =2x2x2x2=16 </a:t>
                </a:r>
                <a:r>
                  <a:rPr lang="sr-Cyrl-RS" dirty="0" smtClean="0"/>
                  <a:t> комбинација</a:t>
                </a:r>
                <a:r>
                  <a:rPr lang="sr-Latn-RS" dirty="0" smtClean="0"/>
                  <a:t/>
                </a:r>
                <a:br>
                  <a:rPr lang="sr-Latn-RS" dirty="0" smtClean="0"/>
                </a:br>
                <a:r>
                  <a:rPr lang="sr-Latn-RS" dirty="0" smtClean="0"/>
                  <a:t>.</a:t>
                </a:r>
              </a:p>
              <a:p>
                <a:r>
                  <a:rPr lang="sr-Latn-RS" dirty="0" smtClean="0"/>
                  <a:t>     .</a:t>
                </a:r>
              </a:p>
              <a:p>
                <a:r>
                  <a:rPr lang="sr-Latn-RS" dirty="0" smtClean="0"/>
                  <a:t>     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sr-Latn-RS" dirty="0" smtClean="0"/>
                  <a:t>2 = 265 </a:t>
                </a:r>
                <a:r>
                  <a:rPr lang="sr-Cyrl-RS" dirty="0" smtClean="0"/>
                  <a:t>комбинација и највећи број у тој коминацији је</a:t>
                </a:r>
                <a:r>
                  <a:rPr lang="sr-Latn-RS" dirty="0" smtClean="0">
                    <a:solidFill>
                      <a:srgbClr val="C00000"/>
                    </a:solidFill>
                  </a:rPr>
                  <a:t>11111111</a:t>
                </a:r>
                <a:r>
                  <a:rPr lang="sr-Latn-RS" dirty="0" smtClean="0"/>
                  <a:t> </a:t>
                </a:r>
                <a:r>
                  <a:rPr lang="sr-Cyrl-RS" dirty="0" smtClean="0"/>
                  <a:t>бинарно</a:t>
                </a:r>
                <a:r>
                  <a:rPr lang="sr-Latn-RS" dirty="0" smtClean="0"/>
                  <a:t>, </a:t>
                </a:r>
                <a:r>
                  <a:rPr lang="sr-Cyrl-RS" dirty="0" smtClean="0"/>
                  <a:t>односно</a:t>
                </a:r>
                <a:r>
                  <a:rPr lang="sr-Latn-RS" dirty="0" smtClean="0"/>
                  <a:t> </a:t>
                </a:r>
                <a:r>
                  <a:rPr lang="sr-Latn-RS" dirty="0" smtClean="0">
                    <a:solidFill>
                      <a:srgbClr val="C00000"/>
                    </a:solidFill>
                  </a:rPr>
                  <a:t>255 </a:t>
                </a:r>
                <a:r>
                  <a:rPr lang="sr-Cyrl-RS" dirty="0" smtClean="0"/>
                  <a:t>декадно</a:t>
                </a:r>
                <a:r>
                  <a:rPr lang="sr-Latn-RS" dirty="0" smtClean="0"/>
                  <a:t>, </a:t>
                </a:r>
                <a:r>
                  <a:rPr lang="sr-Cyrl-RS" dirty="0" smtClean="0"/>
                  <a:t>па је за веће бројеве потребнакомбинација више бајтова</a:t>
                </a:r>
                <a:r>
                  <a:rPr lang="sr-Latn-RS" dirty="0" smtClean="0"/>
                  <a:t>.</a:t>
                </a:r>
                <a:endParaRPr lang="sr-Latn-RS" dirty="0" smtClean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sr-Cyrl-RS" dirty="0" smtClean="0"/>
                  <a:t>Комбинација два бајта </a:t>
                </a:r>
                <a:r>
                  <a:rPr lang="sr-Latn-RS" b="1" dirty="0" smtClean="0"/>
                  <a:t>(2   </a:t>
                </a:r>
                <a:r>
                  <a:rPr lang="sr-Latn-RS" b="1" dirty="0" smtClean="0"/>
                  <a:t>)</a:t>
                </a:r>
                <a:r>
                  <a:rPr lang="sr-Latn-RS" dirty="0" smtClean="0"/>
                  <a:t> </a:t>
                </a:r>
                <a:r>
                  <a:rPr lang="sr-Cyrl-RS" dirty="0" smtClean="0"/>
                  <a:t>чини једну рачунарску </a:t>
                </a:r>
                <a:r>
                  <a:rPr lang="sr-Cyrl-RS" dirty="0" smtClean="0">
                    <a:solidFill>
                      <a:srgbClr val="FF0000"/>
                    </a:solidFill>
                  </a:rPr>
                  <a:t>полуријеч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sr-Cyrl-RS" dirty="0" smtClean="0"/>
                  <a:t>Комбинација од</a:t>
                </a:r>
                <a:r>
                  <a:rPr lang="sr-Latn-RS" dirty="0" smtClean="0"/>
                  <a:t> </a:t>
                </a:r>
                <a:r>
                  <a:rPr lang="sr-Latn-RS" b="1" dirty="0" smtClean="0"/>
                  <a:t>4 </a:t>
                </a:r>
                <a:r>
                  <a:rPr lang="sr-Cyrl-RS" b="1" dirty="0" smtClean="0"/>
                  <a:t>бајта   </a:t>
                </a:r>
                <a:r>
                  <a:rPr lang="sr-Latn-RS" b="1" dirty="0" smtClean="0"/>
                  <a:t>(2  </a:t>
                </a:r>
                <a:r>
                  <a:rPr lang="sr-Latn-RS" b="1" dirty="0" smtClean="0"/>
                  <a:t>)</a:t>
                </a:r>
                <a:r>
                  <a:rPr lang="sr-Latn-RS" dirty="0" smtClean="0"/>
                  <a:t> </a:t>
                </a:r>
                <a:r>
                  <a:rPr lang="sr-Cyrl-RS" dirty="0" smtClean="0"/>
                  <a:t>чини једну рачунарску </a:t>
                </a:r>
                <a:r>
                  <a:rPr lang="sr-Cyrl-RS" dirty="0" smtClean="0">
                    <a:solidFill>
                      <a:srgbClr val="FF0000"/>
                    </a:solidFill>
                  </a:rPr>
                  <a:t>ријеч </a:t>
                </a:r>
                <a:endParaRPr lang="sr-Latn-RS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sr-Cyrl-RS" dirty="0" smtClean="0"/>
                  <a:t>Комбинација од </a:t>
                </a:r>
                <a:r>
                  <a:rPr lang="sr-Latn-RS" b="1" dirty="0" smtClean="0"/>
                  <a:t>8 </a:t>
                </a:r>
                <a:r>
                  <a:rPr lang="sr-Cyrl-RS" b="1" dirty="0" smtClean="0"/>
                  <a:t>бајта    </a:t>
                </a:r>
                <a:r>
                  <a:rPr lang="sr-Latn-RS" b="1" dirty="0" smtClean="0"/>
                  <a:t>(2   </a:t>
                </a:r>
                <a:r>
                  <a:rPr lang="sr-Latn-RS" b="1" dirty="0" smtClean="0"/>
                  <a:t>)</a:t>
                </a:r>
                <a:r>
                  <a:rPr lang="sr-Latn-RS" dirty="0" smtClean="0"/>
                  <a:t> </a:t>
                </a:r>
                <a:r>
                  <a:rPr lang="sr-Cyrl-RS" dirty="0" smtClean="0"/>
                  <a:t>чини </a:t>
                </a:r>
                <a:r>
                  <a:rPr lang="sr-Cyrl-RS" b="1" dirty="0" smtClean="0">
                    <a:solidFill>
                      <a:srgbClr val="C00000"/>
                    </a:solidFill>
                  </a:rPr>
                  <a:t>дуплу ријеч.</a:t>
                </a:r>
                <a:endParaRPr lang="sr-Latn-RS" b="1" dirty="0" smtClean="0">
                  <a:solidFill>
                    <a:srgbClr val="C00000"/>
                  </a:solidFill>
                </a:endParaRPr>
              </a:p>
              <a:p>
                <a:endParaRPr lang="sr-Latn-RS" dirty="0"/>
              </a:p>
              <a:p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446534" y="149350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1200" smtClean="0"/>
                  <a:t>4</a:t>
                </a:r>
                <a:endParaRPr lang="en-US" sz="120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464494" y="2599419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1200" smtClean="0"/>
                  <a:t>8</a:t>
                </a:r>
                <a:endParaRPr lang="en-US" sz="120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9949277" y="396537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200" dirty="0" smtClean="0"/>
                <a:t>16</a:t>
              </a:r>
              <a:endParaRPr 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170151" y="454851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200" smtClean="0"/>
                <a:t>32</a:t>
              </a:r>
              <a:endParaRPr lang="en-US" sz="12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213302" y="509358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200" smtClean="0"/>
                <a:t>64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9563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56454" y="2588913"/>
            <a:ext cx="3737573" cy="3737573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1769706" y="2057400"/>
            <a:ext cx="6515312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smtClean="0"/>
              <a:t>0 </a:t>
            </a:r>
            <a:r>
              <a:rPr lang="sr-Cyrl-BA" sz="2400" smtClean="0"/>
              <a:t>или</a:t>
            </a:r>
            <a:r>
              <a:rPr lang="sr-Latn-RS" sz="2400" smtClean="0"/>
              <a:t> </a:t>
            </a:r>
            <a:r>
              <a:rPr lang="sr-Latn-RS" sz="2400" dirty="0" smtClean="0"/>
              <a:t>1 = </a:t>
            </a:r>
            <a:r>
              <a:rPr lang="sr-Latn-RS" sz="2400" smtClean="0"/>
              <a:t>1 </a:t>
            </a:r>
            <a:r>
              <a:rPr lang="sr-Cyrl-BA" sz="2400" smtClean="0"/>
              <a:t>бит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smtClean="0"/>
              <a:t>8 </a:t>
            </a:r>
            <a:r>
              <a:rPr lang="sr-Cyrl-BA" sz="2400" smtClean="0"/>
              <a:t>бита</a:t>
            </a:r>
            <a:r>
              <a:rPr lang="sr-Latn-RS" sz="2400" smtClean="0"/>
              <a:t> </a:t>
            </a:r>
            <a:r>
              <a:rPr lang="sr-Latn-RS" sz="2400" dirty="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Б</a:t>
            </a:r>
            <a:r>
              <a:rPr lang="sr-Latn-RS" sz="2400" smtClean="0"/>
              <a:t>y</a:t>
            </a:r>
            <a:r>
              <a:rPr lang="sr-Cyrl-BA" sz="2400" smtClean="0"/>
              <a:t>те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smtClean="0"/>
              <a:t>1024 </a:t>
            </a:r>
            <a:r>
              <a:rPr lang="sr-Cyrl-BA" sz="2400" smtClean="0"/>
              <a:t>Б</a:t>
            </a:r>
            <a:r>
              <a:rPr lang="sr-Latn-RS" sz="240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КБ</a:t>
            </a:r>
            <a:r>
              <a:rPr lang="sr-Latn-RS" sz="2400" smtClean="0"/>
              <a:t> (</a:t>
            </a:r>
            <a:r>
              <a:rPr lang="sr-Cyrl-BA" sz="2400" smtClean="0"/>
              <a:t>килобајт</a:t>
            </a:r>
            <a:r>
              <a:rPr lang="sr-Latn-RS" sz="2400" smtClean="0"/>
              <a:t>)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smtClean="0"/>
              <a:t>1024 </a:t>
            </a:r>
            <a:r>
              <a:rPr lang="sr-Cyrl-BA" sz="2400" smtClean="0"/>
              <a:t>КБ</a:t>
            </a:r>
            <a:r>
              <a:rPr lang="sr-Latn-RS" sz="2400" smtClean="0"/>
              <a:t> </a:t>
            </a:r>
            <a:r>
              <a:rPr lang="sr-Latn-RS" sz="2400" dirty="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МБ</a:t>
            </a:r>
            <a:r>
              <a:rPr lang="sr-Latn-RS" sz="2400" smtClean="0"/>
              <a:t> (</a:t>
            </a:r>
            <a:r>
              <a:rPr lang="sr-Cyrl-BA" sz="2400" smtClean="0"/>
              <a:t>мегабајт</a:t>
            </a:r>
            <a:r>
              <a:rPr lang="sr-Latn-RS" sz="2400" smtClean="0"/>
              <a:t>)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smtClean="0"/>
              <a:t>1024 </a:t>
            </a:r>
            <a:r>
              <a:rPr lang="sr-Cyrl-BA" sz="2400" smtClean="0"/>
              <a:t>МБ</a:t>
            </a:r>
            <a:r>
              <a:rPr lang="sr-Latn-RS" sz="2400" smtClean="0"/>
              <a:t> </a:t>
            </a:r>
            <a:r>
              <a:rPr lang="sr-Latn-RS" sz="2400" dirty="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ГБ</a:t>
            </a:r>
            <a:r>
              <a:rPr lang="sr-Latn-RS" sz="2400" smtClean="0"/>
              <a:t> (</a:t>
            </a:r>
            <a:r>
              <a:rPr lang="sr-Cyrl-BA" sz="2400" smtClean="0"/>
              <a:t>гигабајт</a:t>
            </a:r>
            <a:r>
              <a:rPr lang="sr-Latn-RS" sz="2400" smtClean="0"/>
              <a:t>)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smtClean="0"/>
              <a:t>1024 </a:t>
            </a:r>
            <a:r>
              <a:rPr lang="sr-Cyrl-BA" sz="2400" smtClean="0"/>
              <a:t>ГБ</a:t>
            </a:r>
            <a:r>
              <a:rPr lang="sr-Latn-RS" sz="2400" smtClean="0"/>
              <a:t> </a:t>
            </a:r>
            <a:r>
              <a:rPr lang="sr-Latn-RS" sz="2400" dirty="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ТБ</a:t>
            </a:r>
            <a:r>
              <a:rPr lang="sr-Latn-RS" sz="2400" smtClean="0"/>
              <a:t> (</a:t>
            </a:r>
            <a:r>
              <a:rPr lang="sr-Cyrl-BA" sz="2400" smtClean="0"/>
              <a:t>терабајт</a:t>
            </a:r>
            <a:r>
              <a:rPr lang="sr-Latn-RS" sz="2400" smtClean="0"/>
              <a:t>)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smtClean="0"/>
              <a:t>1024 </a:t>
            </a:r>
            <a:r>
              <a:rPr lang="sr-Cyrl-BA" sz="2400" smtClean="0"/>
              <a:t>ТБ</a:t>
            </a:r>
            <a:r>
              <a:rPr lang="sr-Latn-RS" sz="2400" smtClean="0"/>
              <a:t> </a:t>
            </a:r>
            <a:r>
              <a:rPr lang="sr-Latn-RS" sz="2400" dirty="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ПБ</a:t>
            </a:r>
            <a:r>
              <a:rPr lang="sr-Latn-RS" sz="2400" smtClean="0"/>
              <a:t> (</a:t>
            </a:r>
            <a:r>
              <a:rPr lang="sr-Cyrl-BA" sz="2400" smtClean="0"/>
              <a:t>петабајт</a:t>
            </a:r>
            <a:r>
              <a:rPr lang="sr-Latn-RS" sz="2400" smtClean="0"/>
              <a:t>)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smtClean="0"/>
              <a:t>1024 </a:t>
            </a:r>
            <a:r>
              <a:rPr lang="sr-Cyrl-BA" sz="2400" smtClean="0"/>
              <a:t>ПБ</a:t>
            </a:r>
            <a:r>
              <a:rPr lang="sr-Latn-RS" sz="2400" smtClean="0"/>
              <a:t> </a:t>
            </a:r>
            <a:r>
              <a:rPr lang="sr-Latn-RS" sz="2400" dirty="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ЕБ</a:t>
            </a:r>
            <a:r>
              <a:rPr lang="sr-Latn-RS" sz="2400" smtClean="0"/>
              <a:t> (</a:t>
            </a:r>
            <a:r>
              <a:rPr lang="sr-Cyrl-BA" sz="2400" smtClean="0"/>
              <a:t>е</a:t>
            </a:r>
            <a:r>
              <a:rPr lang="sr-Latn-RS" sz="2400" smtClean="0"/>
              <a:t>x</a:t>
            </a:r>
            <a:r>
              <a:rPr lang="sr-Cyrl-BA" sz="2400" smtClean="0"/>
              <a:t>абајт</a:t>
            </a:r>
            <a:r>
              <a:rPr lang="sr-Latn-RS" sz="2400" smtClean="0"/>
              <a:t>)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smtClean="0"/>
              <a:t>1024 </a:t>
            </a:r>
            <a:r>
              <a:rPr lang="sr-Cyrl-BA" sz="2400" smtClean="0"/>
              <a:t>ЕБ</a:t>
            </a:r>
            <a:r>
              <a:rPr lang="sr-Latn-RS" sz="2400" smtClean="0"/>
              <a:t> </a:t>
            </a:r>
            <a:r>
              <a:rPr lang="sr-Latn-RS" sz="2400" dirty="0" smtClean="0"/>
              <a:t>= </a:t>
            </a:r>
            <a:r>
              <a:rPr lang="sr-Latn-RS" sz="2400" smtClean="0"/>
              <a:t>1 </a:t>
            </a:r>
            <a:r>
              <a:rPr lang="sr-Cyrl-BA" sz="2400" smtClean="0"/>
              <a:t>ЗБ</a:t>
            </a:r>
            <a:r>
              <a:rPr lang="sr-Latn-RS" sz="2400" smtClean="0"/>
              <a:t> (</a:t>
            </a:r>
            <a:r>
              <a:rPr lang="sr-Cyrl-BA" sz="2400" smtClean="0"/>
              <a:t>зетабајт</a:t>
            </a:r>
            <a:r>
              <a:rPr lang="sr-Latn-RS" sz="2400" smtClean="0"/>
              <a:t>)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dirty="0" smtClean="0"/>
              <a:t>.</a:t>
            </a:r>
          </a:p>
          <a:p>
            <a:pPr marL="0" indent="0">
              <a:buNone/>
            </a:pPr>
            <a:r>
              <a:rPr lang="sr-Latn-RS" sz="2400" dirty="0" smtClean="0"/>
              <a:t>.</a:t>
            </a:r>
          </a:p>
          <a:p>
            <a:pPr marL="0" indent="0">
              <a:buNone/>
            </a:pPr>
            <a:r>
              <a:rPr lang="sr-Latn-RS" sz="2400" dirty="0"/>
              <a:t>.</a:t>
            </a:r>
            <a:endParaRPr lang="en-US" sz="24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Мјерне</a:t>
            </a:r>
            <a:r>
              <a:rPr lang="sr-Latn-RS" smtClean="0"/>
              <a:t> </a:t>
            </a:r>
            <a:r>
              <a:rPr lang="sr-Cyrl-BA" smtClean="0"/>
              <a:t>јединице</a:t>
            </a:r>
            <a:r>
              <a:rPr lang="sr-Latn-RS" smtClean="0"/>
              <a:t> </a:t>
            </a:r>
            <a:r>
              <a:rPr lang="sr-Cyrl-BA" smtClean="0"/>
              <a:t>за</a:t>
            </a:r>
            <a:r>
              <a:rPr lang="sr-Latn-RS" smtClean="0"/>
              <a:t> </a:t>
            </a:r>
            <a:r>
              <a:rPr lang="sr-Cyrl-BA" smtClean="0"/>
              <a:t>капацитет</a:t>
            </a:r>
            <a:r>
              <a:rPr lang="sr-Latn-RS" smtClean="0"/>
              <a:t> </a:t>
            </a:r>
            <a:r>
              <a:rPr lang="sr-Cyrl-BA" smtClean="0"/>
              <a:t>меморије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7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2594866">
            <a:off x="3375194" y="3589144"/>
            <a:ext cx="4772890" cy="455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</a:t>
            </a:r>
            <a:r>
              <a:rPr lang="sr-Latn-R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sr-Latn-R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пажњу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953" y="543513"/>
            <a:ext cx="682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smtClean="0">
                <a:solidFill>
                  <a:srgbClr val="FFFF00"/>
                </a:solidFill>
              </a:rPr>
              <a:t>ЗАДАТАК</a:t>
            </a:r>
            <a:r>
              <a:rPr lang="sr-Latn-RS" sz="2400" b="1" smtClean="0">
                <a:solidFill>
                  <a:srgbClr val="FFFF00"/>
                </a:solidFill>
              </a:rPr>
              <a:t> </a:t>
            </a:r>
            <a:r>
              <a:rPr lang="sr-Cyrl-BA" sz="2400" b="1" smtClean="0">
                <a:solidFill>
                  <a:srgbClr val="FFFF00"/>
                </a:solidFill>
              </a:rPr>
              <a:t>ЗА</a:t>
            </a:r>
            <a:r>
              <a:rPr lang="sr-Latn-RS" sz="2400" b="1" smtClean="0">
                <a:solidFill>
                  <a:srgbClr val="FFFF00"/>
                </a:solidFill>
              </a:rPr>
              <a:t> </a:t>
            </a:r>
            <a:r>
              <a:rPr lang="sr-Cyrl-BA" sz="2400" b="1" smtClean="0">
                <a:solidFill>
                  <a:srgbClr val="FFFF00"/>
                </a:solidFill>
              </a:rPr>
              <a:t>ЗАДАЋУ</a:t>
            </a:r>
            <a:r>
              <a:rPr lang="sr-Latn-RS" sz="2400" b="1" smtClean="0">
                <a:solidFill>
                  <a:srgbClr val="FFFF00"/>
                </a:solidFill>
              </a:rPr>
              <a:t>, </a:t>
            </a:r>
            <a:endParaRPr lang="sr-Latn-RS" sz="2400" b="1" dirty="0" smtClean="0">
              <a:solidFill>
                <a:srgbClr val="FFFF00"/>
              </a:solidFill>
            </a:endParaRPr>
          </a:p>
          <a:p>
            <a:r>
              <a:rPr lang="sr-Cyrl-BA" sz="2400" b="1" smtClean="0">
                <a:solidFill>
                  <a:srgbClr val="FFFF00"/>
                </a:solidFill>
              </a:rPr>
              <a:t>ДОГОВОРИТЕ</a:t>
            </a:r>
            <a:r>
              <a:rPr lang="sr-Latn-RS" sz="2400" b="1" smtClean="0">
                <a:solidFill>
                  <a:srgbClr val="FFFF00"/>
                </a:solidFill>
              </a:rPr>
              <a:t> </a:t>
            </a:r>
            <a:r>
              <a:rPr lang="sr-Cyrl-BA" sz="2400" b="1" smtClean="0">
                <a:solidFill>
                  <a:srgbClr val="FFFF00"/>
                </a:solidFill>
              </a:rPr>
              <a:t>СА</a:t>
            </a:r>
            <a:r>
              <a:rPr lang="sr-Latn-RS" sz="2400" b="1" smtClean="0">
                <a:solidFill>
                  <a:srgbClr val="FFFF00"/>
                </a:solidFill>
              </a:rPr>
              <a:t> </a:t>
            </a:r>
            <a:r>
              <a:rPr lang="sr-Cyrl-BA" sz="2400" b="1" smtClean="0">
                <a:solidFill>
                  <a:srgbClr val="FFFF00"/>
                </a:solidFill>
              </a:rPr>
              <a:t>СВОЈИМ</a:t>
            </a:r>
            <a:r>
              <a:rPr lang="sr-Latn-RS" sz="2400" b="1" smtClean="0">
                <a:solidFill>
                  <a:srgbClr val="FFFF00"/>
                </a:solidFill>
              </a:rPr>
              <a:t> </a:t>
            </a:r>
            <a:r>
              <a:rPr lang="sr-Cyrl-BA" sz="2400" b="1" smtClean="0">
                <a:solidFill>
                  <a:srgbClr val="FFFF00"/>
                </a:solidFill>
              </a:rPr>
              <a:t>НАСТАВНИЦИМА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7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771</TotalTime>
  <Words>371</Words>
  <Application>Microsoft Office PowerPoint</Application>
  <PresentationFormat>Custom</PresentationFormat>
  <Paragraphs>125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Меморисање података</vt:lpstr>
      <vt:lpstr>Дигитално записивање података</vt:lpstr>
      <vt:lpstr>Slide 3</vt:lpstr>
      <vt:lpstr>Бинарне цифре </vt:lpstr>
      <vt:lpstr>Појам бит и BYTE</vt:lpstr>
      <vt:lpstr>Комбинације битова</vt:lpstr>
      <vt:lpstr>Мјерне јединице за капацитет меморије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Memorisanje podataka</dc:title>
  <dc:creator>BORKA</dc:creator>
  <cp:lastModifiedBy>S</cp:lastModifiedBy>
  <cp:revision>136</cp:revision>
  <dcterms:created xsi:type="dcterms:W3CDTF">2020-12-18T16:45:42Z</dcterms:created>
  <dcterms:modified xsi:type="dcterms:W3CDTF">2020-12-21T20:54:34Z</dcterms:modified>
</cp:coreProperties>
</file>