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4" r:id="rId2"/>
    <p:sldId id="284" r:id="rId3"/>
    <p:sldId id="266" r:id="rId4"/>
    <p:sldId id="267" r:id="rId5"/>
    <p:sldId id="268" r:id="rId6"/>
    <p:sldId id="270" r:id="rId7"/>
    <p:sldId id="269" r:id="rId8"/>
    <p:sldId id="279" r:id="rId9"/>
    <p:sldId id="278" r:id="rId10"/>
    <p:sldId id="277" r:id="rId11"/>
    <p:sldId id="272" r:id="rId12"/>
    <p:sldId id="273" r:id="rId13"/>
    <p:sldId id="274" r:id="rId14"/>
    <p:sldId id="287" r:id="rId15"/>
    <p:sldId id="288" r:id="rId16"/>
    <p:sldId id="289" r:id="rId17"/>
    <p:sldId id="275" r:id="rId18"/>
    <p:sldId id="280" r:id="rId19"/>
    <p:sldId id="276" r:id="rId20"/>
    <p:sldId id="291" r:id="rId21"/>
    <p:sldId id="292" r:id="rId22"/>
    <p:sldId id="281" r:id="rId23"/>
    <p:sldId id="282" r:id="rId24"/>
    <p:sldId id="294" r:id="rId25"/>
    <p:sldId id="283"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05" autoAdjust="0"/>
    <p:restoredTop sz="94602" autoAdjust="0"/>
  </p:normalViewPr>
  <p:slideViewPr>
    <p:cSldViewPr>
      <p:cViewPr varScale="1">
        <p:scale>
          <a:sx n="82" d="100"/>
          <a:sy n="82" d="100"/>
        </p:scale>
        <p:origin x="-150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73B45-2581-43F8-8A63-74CA7241007B}"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23B38-C0BD-480A-9231-FD6C9B2CB4D7}" type="slidenum">
              <a:rPr lang="en-US" smtClean="0"/>
              <a:pPr/>
              <a:t>‹#›</a:t>
            </a:fld>
            <a:endParaRPr lang="en-US"/>
          </a:p>
        </p:txBody>
      </p:sp>
    </p:spTree>
    <p:extLst>
      <p:ext uri="{BB962C8B-B14F-4D97-AF65-F5344CB8AC3E}">
        <p14:creationId xmlns:p14="http://schemas.microsoft.com/office/powerpoint/2010/main" xmlns="" val="3292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4CE90-C55B-46A9-8E3C-BA8BE58BAE8D}" type="slidenum">
              <a:rPr lang="en-US" smtClean="0"/>
              <a:pPr/>
              <a:t>7</a:t>
            </a:fld>
            <a:endParaRPr lang="en-US"/>
          </a:p>
        </p:txBody>
      </p:sp>
    </p:spTree>
    <p:extLst>
      <p:ext uri="{BB962C8B-B14F-4D97-AF65-F5344CB8AC3E}">
        <p14:creationId xmlns:p14="http://schemas.microsoft.com/office/powerpoint/2010/main" xmlns="" val="410920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23B38-C0BD-480A-9231-FD6C9B2CB4D7}" type="slidenum">
              <a:rPr lang="en-US" smtClean="0"/>
              <a:pPr/>
              <a:t>10</a:t>
            </a:fld>
            <a:endParaRPr lang="en-US"/>
          </a:p>
        </p:txBody>
      </p:sp>
    </p:spTree>
    <p:extLst>
      <p:ext uri="{BB962C8B-B14F-4D97-AF65-F5344CB8AC3E}">
        <p14:creationId xmlns:p14="http://schemas.microsoft.com/office/powerpoint/2010/main" xmlns="" val="182992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C757A-9535-4C0B-B12A-9BB7EC6F0126}" type="slidenum">
              <a:rPr lang="en-US" smtClean="0"/>
              <a:pPr/>
              <a:t>15</a:t>
            </a:fld>
            <a:endParaRPr lang="en-US"/>
          </a:p>
        </p:txBody>
      </p:sp>
    </p:spTree>
    <p:extLst>
      <p:ext uri="{BB962C8B-B14F-4D97-AF65-F5344CB8AC3E}">
        <p14:creationId xmlns:p14="http://schemas.microsoft.com/office/powerpoint/2010/main" xmlns="" val="316272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577A4-3290-43AE-984F-8C1072B511F5}"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311245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577A4-3290-43AE-984F-8C1072B511F5}"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103898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577A4-3290-43AE-984F-8C1072B511F5}"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138349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577A4-3290-43AE-984F-8C1072B511F5}"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400286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577A4-3290-43AE-984F-8C1072B511F5}"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31292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577A4-3290-43AE-984F-8C1072B511F5}"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60882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577A4-3290-43AE-984F-8C1072B511F5}"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223986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577A4-3290-43AE-984F-8C1072B511F5}"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267277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77A4-3290-43AE-984F-8C1072B511F5}"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140631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577A4-3290-43AE-984F-8C1072B511F5}"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177866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577A4-3290-43AE-984F-8C1072B511F5}"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362525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577A4-3290-43AE-984F-8C1072B511F5}"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D6E94-E024-4408-BD9A-5A2E5AA2A3E2}" type="slidenum">
              <a:rPr lang="en-US" smtClean="0"/>
              <a:pPr/>
              <a:t>‹#›</a:t>
            </a:fld>
            <a:endParaRPr lang="en-US"/>
          </a:p>
        </p:txBody>
      </p:sp>
    </p:spTree>
    <p:extLst>
      <p:ext uri="{BB962C8B-B14F-4D97-AF65-F5344CB8AC3E}">
        <p14:creationId xmlns:p14="http://schemas.microsoft.com/office/powerpoint/2010/main" xmlns="" val="115408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normAutofit/>
          </a:bodyPr>
          <a:lstStyle/>
          <a:p>
            <a:r>
              <a:rPr lang="sr-Cyrl-RS" sz="3200" b="1" dirty="0" smtClean="0"/>
              <a:t>Основи информатике за седми разред</a:t>
            </a:r>
            <a:endParaRPr lang="en-US" sz="3200" b="1" dirty="0"/>
          </a:p>
        </p:txBody>
      </p:sp>
      <p:sp>
        <p:nvSpPr>
          <p:cNvPr id="3" name="Subtitle 2"/>
          <p:cNvSpPr>
            <a:spLocks noGrp="1"/>
          </p:cNvSpPr>
          <p:nvPr>
            <p:ph type="subTitle" idx="1"/>
          </p:nvPr>
        </p:nvSpPr>
        <p:spPr>
          <a:xfrm>
            <a:off x="1371600" y="2667000"/>
            <a:ext cx="6400800" cy="3048000"/>
          </a:xfrm>
        </p:spPr>
        <p:txBody>
          <a:bodyPr>
            <a:normAutofit fontScale="92500"/>
          </a:bodyPr>
          <a:lstStyle/>
          <a:p>
            <a:r>
              <a:rPr lang="sr-Cyrl-RS" sz="4400" b="1" dirty="0" smtClean="0">
                <a:solidFill>
                  <a:schemeClr val="tx1"/>
                </a:solidFill>
              </a:rPr>
              <a:t>Дугмад за навигацију у програму „</a:t>
            </a:r>
            <a:r>
              <a:rPr lang="sr-Latn-BA" sz="4400" b="1" dirty="0" smtClean="0">
                <a:solidFill>
                  <a:schemeClr val="tx1"/>
                </a:solidFill>
              </a:rPr>
              <a:t>MS Power Point</a:t>
            </a:r>
            <a:r>
              <a:rPr lang="sr-Cyrl-RS" sz="4400" b="1" dirty="0" smtClean="0">
                <a:solidFill>
                  <a:schemeClr val="tx1"/>
                </a:solidFill>
              </a:rPr>
              <a:t>“</a:t>
            </a:r>
          </a:p>
          <a:p>
            <a:endParaRPr lang="sr-Latn-BA" sz="4400" b="1" dirty="0" smtClean="0">
              <a:solidFill>
                <a:schemeClr val="tx1"/>
              </a:solidFill>
            </a:endParaRPr>
          </a:p>
          <a:p>
            <a:pPr algn="r"/>
            <a:r>
              <a:rPr lang="sr-Cyrl-RS" b="1" dirty="0" smtClean="0"/>
              <a:t>Наставник: Татјана Ливњак</a:t>
            </a:r>
            <a:endParaRPr lang="en-US" b="1" dirty="0"/>
          </a:p>
        </p:txBody>
      </p:sp>
    </p:spTree>
    <p:extLst>
      <p:ext uri="{BB962C8B-B14F-4D97-AF65-F5344CB8AC3E}">
        <p14:creationId xmlns:p14="http://schemas.microsoft.com/office/powerpoint/2010/main" xmlns="" val="3564894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Улазни рачунарски уређаји</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lvl="0" indent="0">
              <a:buNone/>
            </a:pPr>
            <a:r>
              <a:rPr lang="sr-Cyrl-RS" dirty="0"/>
              <a:t>с</a:t>
            </a:r>
            <a:r>
              <a:rPr lang="sr-Cyrl-RS" dirty="0" smtClean="0"/>
              <a:t>у у</a:t>
            </a:r>
            <a:r>
              <a:rPr lang="en-US" dirty="0" err="1" smtClean="0"/>
              <a:t>рађаји</a:t>
            </a:r>
            <a:r>
              <a:rPr lang="en-US" dirty="0" smtClean="0"/>
              <a:t> </a:t>
            </a:r>
            <a:r>
              <a:rPr lang="en-US" dirty="0" err="1"/>
              <a:t>којим</a:t>
            </a:r>
            <a:r>
              <a:rPr lang="en-US" dirty="0"/>
              <a:t> </a:t>
            </a:r>
            <a:r>
              <a:rPr lang="en-US" dirty="0" err="1"/>
              <a:t>ми</a:t>
            </a:r>
            <a:r>
              <a:rPr lang="en-US" dirty="0"/>
              <a:t> ДАЈЕМО НАРЕДБУ </a:t>
            </a:r>
            <a:r>
              <a:rPr lang="en-US" dirty="0" err="1" smtClean="0"/>
              <a:t>рачунару</a:t>
            </a:r>
            <a:r>
              <a:rPr lang="en-US" dirty="0"/>
              <a:t>, а </a:t>
            </a:r>
            <a:r>
              <a:rPr lang="en-US" dirty="0" err="1"/>
              <a:t>то</a:t>
            </a:r>
            <a:r>
              <a:rPr lang="en-US" dirty="0"/>
              <a:t> </a:t>
            </a:r>
            <a:r>
              <a:rPr lang="en-US" dirty="0" err="1"/>
              <a:t>су</a:t>
            </a:r>
            <a:r>
              <a:rPr lang="en-US" dirty="0" smtClean="0"/>
              <a:t>:</a:t>
            </a:r>
            <a:endParaRPr lang="en-GB" dirty="0" smtClean="0"/>
          </a:p>
          <a:p>
            <a:pPr marL="0" indent="0">
              <a:buNone/>
            </a:pPr>
            <a:r>
              <a:rPr lang="sr-Cyrl-RS" dirty="0" smtClean="0"/>
              <a:t> </a:t>
            </a:r>
            <a:endParaRPr lang="en-US" dirty="0" smtClean="0"/>
          </a:p>
          <a:p>
            <a:pPr marL="0" indent="0">
              <a:buNone/>
            </a:pPr>
            <a:r>
              <a:rPr lang="sr-Cyrl-RS" dirty="0" smtClean="0"/>
              <a:t>                   т</a:t>
            </a:r>
            <a:r>
              <a:rPr lang="en-US" dirty="0" err="1" smtClean="0"/>
              <a:t>астатура</a:t>
            </a:r>
            <a:endParaRPr lang="en-GB" dirty="0"/>
          </a:p>
          <a:p>
            <a:pPr marL="0" indent="0">
              <a:buNone/>
            </a:pPr>
            <a:r>
              <a:rPr lang="sr-Cyrl-RS" dirty="0" smtClean="0"/>
              <a:t>м</a:t>
            </a:r>
            <a:r>
              <a:rPr lang="en-US" dirty="0" err="1" smtClean="0"/>
              <a:t>иш</a:t>
            </a:r>
            <a:r>
              <a:rPr lang="en-US" dirty="0" smtClean="0"/>
              <a:t>	    </a:t>
            </a:r>
            <a:r>
              <a:rPr lang="sr-Cyrl-RS" dirty="0" smtClean="0"/>
              <a:t>  </a:t>
            </a:r>
            <a:r>
              <a:rPr lang="en-US" dirty="0" smtClean="0"/>
              <a:t> </a:t>
            </a:r>
            <a:r>
              <a:rPr lang="sr-Cyrl-RS" dirty="0" smtClean="0"/>
              <a:t>                       ск</a:t>
            </a:r>
            <a:r>
              <a:rPr lang="en-US" dirty="0" err="1" smtClean="0"/>
              <a:t>енер</a:t>
            </a:r>
            <a:r>
              <a:rPr lang="en-US" dirty="0" smtClean="0"/>
              <a:t> 	</a:t>
            </a:r>
            <a:r>
              <a:rPr lang="sr-Cyrl-RS" dirty="0" smtClean="0"/>
              <a:t> </a:t>
            </a:r>
            <a:r>
              <a:rPr lang="en-GB" dirty="0" smtClean="0"/>
              <a:t>   </a:t>
            </a:r>
            <a:r>
              <a:rPr lang="sr-Cyrl-RS" dirty="0" smtClean="0"/>
              <a:t>    </a:t>
            </a:r>
            <a:r>
              <a:rPr lang="en-GB" dirty="0" smtClean="0"/>
              <a:t>  </a:t>
            </a:r>
            <a:r>
              <a:rPr lang="sr-Cyrl-RS" dirty="0" smtClean="0"/>
              <a:t>џ</a:t>
            </a:r>
            <a:r>
              <a:rPr lang="en-US" dirty="0" err="1" smtClean="0"/>
              <a:t>ојстик</a:t>
            </a:r>
            <a:endParaRPr lang="sr-Cyrl-RS" dirty="0" smtClean="0"/>
          </a:p>
          <a:p>
            <a:pPr marL="0" lvl="0" indent="0">
              <a:buNone/>
            </a:pPr>
            <a:r>
              <a:rPr lang="sr-Cyrl-RS" dirty="0" smtClean="0"/>
              <a:t>					</a:t>
            </a:r>
            <a:endParaRPr lang="en-US" dirty="0" smtClean="0"/>
          </a:p>
          <a:p>
            <a:pPr marL="0" indent="0">
              <a:buNone/>
            </a:pPr>
            <a:r>
              <a:rPr lang="sr-Cyrl-RS" dirty="0" smtClean="0"/>
              <a:t>		</a:t>
            </a:r>
            <a:r>
              <a:rPr lang="sr-Cyrl-RS" dirty="0"/>
              <a:t> </a:t>
            </a:r>
            <a:r>
              <a:rPr lang="sr-Cyrl-RS" dirty="0" smtClean="0"/>
              <a:t>      ч</a:t>
            </a:r>
            <a:r>
              <a:rPr lang="en-US" dirty="0" err="1" smtClean="0"/>
              <a:t>итач</a:t>
            </a:r>
            <a:r>
              <a:rPr lang="en-US" dirty="0" smtClean="0"/>
              <a:t> </a:t>
            </a:r>
            <a:r>
              <a:rPr lang="en-US" dirty="0" err="1" smtClean="0"/>
              <a:t>бар</a:t>
            </a:r>
            <a:r>
              <a:rPr lang="en-US" dirty="0" smtClean="0"/>
              <a:t> </a:t>
            </a:r>
            <a:r>
              <a:rPr lang="en-US" dirty="0" err="1" smtClean="0"/>
              <a:t>кода</a:t>
            </a:r>
            <a:r>
              <a:rPr lang="sr-Cyrl-RS" dirty="0" smtClean="0"/>
              <a:t> </a:t>
            </a:r>
            <a:endParaRPr lang="en-GB" dirty="0" smtClean="0"/>
          </a:p>
          <a:p>
            <a:pPr marL="0" indent="0">
              <a:buNone/>
            </a:pPr>
            <a:endParaRPr lang="en-GB" dirty="0" smtClean="0"/>
          </a:p>
          <a:p>
            <a:pPr marL="0" indent="0">
              <a:buNone/>
            </a:pPr>
            <a:r>
              <a:rPr lang="sr-Cyrl-RS" dirty="0" smtClean="0"/>
              <a:t>д</a:t>
            </a:r>
            <a:r>
              <a:rPr lang="en-US" dirty="0" err="1" smtClean="0"/>
              <a:t>игитална</a:t>
            </a:r>
            <a:r>
              <a:rPr lang="en-US" dirty="0" smtClean="0"/>
              <a:t> </a:t>
            </a:r>
            <a:r>
              <a:rPr lang="en-US" dirty="0" err="1" smtClean="0"/>
              <a:t>камера</a:t>
            </a:r>
            <a:endParaRPr lang="sr-Cyrl-RS" dirty="0" smtClean="0"/>
          </a:p>
          <a:p>
            <a:pPr marL="0" indent="0">
              <a:buNone/>
            </a:pPr>
            <a:r>
              <a:rPr lang="sr-Cyrl-RS" dirty="0"/>
              <a:t>и</a:t>
            </a:r>
            <a:r>
              <a:rPr lang="sr-Cyrl-RS" dirty="0" smtClean="0"/>
              <a:t> дигитални фотоапарат	  м</a:t>
            </a:r>
            <a:r>
              <a:rPr lang="en-US" dirty="0" err="1" smtClean="0"/>
              <a:t>икрофон</a:t>
            </a:r>
            <a:r>
              <a:rPr lang="sr-Cyrl-RS" dirty="0" smtClean="0"/>
              <a:t> </a:t>
            </a:r>
            <a:endParaRPr lang="en-US" dirty="0"/>
          </a:p>
        </p:txBody>
      </p:sp>
      <p:pic>
        <p:nvPicPr>
          <p:cNvPr id="4" name="Picture 3" descr="C:\Users\livnj\AppData\Local\Microsoft\Windows\INetCache\IE\4B7SKI21\Keyboard-Free-Download-PNG[1].png"/>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1624845"/>
            <a:ext cx="1079500" cy="1079500"/>
          </a:xfrm>
          <a:prstGeom prst="rect">
            <a:avLst/>
          </a:prstGeom>
          <a:noFill/>
          <a:ln>
            <a:noFill/>
          </a:ln>
        </p:spPr>
      </p:pic>
      <p:pic>
        <p:nvPicPr>
          <p:cNvPr id="5" name="Picture 4" descr="C:\Users\livnj\AppData\Local\Microsoft\Windows\INetCache\IE\6WWBPNLN\microphone-162210_960_720[1].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7592" y="4633859"/>
            <a:ext cx="977265" cy="1079500"/>
          </a:xfrm>
          <a:prstGeom prst="rect">
            <a:avLst/>
          </a:prstGeom>
          <a:noFill/>
          <a:ln>
            <a:noFill/>
          </a:ln>
        </p:spPr>
      </p:pic>
      <p:pic>
        <p:nvPicPr>
          <p:cNvPr id="6" name="Picture 5" descr="C:\Users\livnj\AppData\Local\Microsoft\Windows\INetCache\IE\DYEKXJ8P\kozzi-2027749-cartoon_computer_mouse-2302x1650[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0669" y="2164595"/>
            <a:ext cx="1079500" cy="772160"/>
          </a:xfrm>
          <a:prstGeom prst="rect">
            <a:avLst/>
          </a:prstGeom>
          <a:noFill/>
          <a:ln>
            <a:noFill/>
          </a:ln>
        </p:spPr>
      </p:pic>
      <p:pic>
        <p:nvPicPr>
          <p:cNvPr id="7" name="Picture 6" descr="C:\Users\livnj\AppData\Local\Microsoft\Windows\INetCache\IE\6A1I7G9N\joystick-1486900_640[1].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76633" y="1902835"/>
            <a:ext cx="1114425" cy="1079500"/>
          </a:xfrm>
          <a:prstGeom prst="rect">
            <a:avLst/>
          </a:prstGeom>
          <a:noFill/>
          <a:ln>
            <a:noFill/>
          </a:ln>
        </p:spPr>
      </p:pic>
      <p:pic>
        <p:nvPicPr>
          <p:cNvPr id="8" name="Picture 7" descr="C:\Users\livnj\AppData\Local\Microsoft\Windows\INetCache\IE\4B7SKI21\lnasto_Scanner_ln[1].pn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14800" y="1963707"/>
            <a:ext cx="1723390" cy="1079500"/>
          </a:xfrm>
          <a:prstGeom prst="rect">
            <a:avLst/>
          </a:prstGeom>
          <a:noFill/>
          <a:ln>
            <a:noFill/>
          </a:ln>
        </p:spPr>
      </p:pic>
      <p:pic>
        <p:nvPicPr>
          <p:cNvPr id="9" name="Picture 8" descr="C:\Users\livnj\AppData\Local\Microsoft\Windows\INetCache\IE\DYEKXJ8P\Barcode-scanner[1].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56225" y="3454404"/>
            <a:ext cx="963930" cy="1079500"/>
          </a:xfrm>
          <a:prstGeom prst="rect">
            <a:avLst/>
          </a:prstGeom>
          <a:noFill/>
          <a:ln>
            <a:noFill/>
          </a:ln>
        </p:spPr>
      </p:pic>
      <p:pic>
        <p:nvPicPr>
          <p:cNvPr id="10" name="Picture 9" descr="C:\Users\livnj\AppData\Local\Microsoft\Windows\INetCache\IE\DYEKXJ8P\camera-30337_960_720[1].pn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07672" y="3994154"/>
            <a:ext cx="1864995" cy="1079500"/>
          </a:xfrm>
          <a:prstGeom prst="rect">
            <a:avLst/>
          </a:prstGeom>
          <a:noFill/>
          <a:ln>
            <a:noFill/>
          </a:ln>
        </p:spPr>
      </p:pic>
      <p:sp>
        <p:nvSpPr>
          <p:cNvPr id="11" name="TextBox 10"/>
          <p:cNvSpPr txBox="1"/>
          <p:nvPr/>
        </p:nvSpPr>
        <p:spPr>
          <a:xfrm>
            <a:off x="948148" y="4633859"/>
            <a:ext cx="184731" cy="369332"/>
          </a:xfrm>
          <a:prstGeom prst="rect">
            <a:avLst/>
          </a:prstGeom>
          <a:noFill/>
        </p:spPr>
        <p:txBody>
          <a:bodyPr wrap="none" rtlCol="0">
            <a:spAutoFit/>
          </a:bodyPr>
          <a:lstStyle/>
          <a:p>
            <a:endParaRPr lang="en-US" dirty="0"/>
          </a:p>
        </p:txBody>
      </p:sp>
      <p:sp>
        <p:nvSpPr>
          <p:cNvPr id="12" name="Action Button: Home 11">
            <a:hlinkClick r:id="" action="ppaction://hlinkshowjump?jump=firstslide" highlightClick="1"/>
          </p:cNvPr>
          <p:cNvSpPr/>
          <p:nvPr/>
        </p:nvSpPr>
        <p:spPr>
          <a:xfrm>
            <a:off x="7696200" y="5410200"/>
            <a:ext cx="64008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482840" y="5173609"/>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15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1870273" y="1992405"/>
            <a:ext cx="621630" cy="5521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4572000" y="1219200"/>
            <a:ext cx="429794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sz="half" idx="1"/>
          </p:nvPr>
        </p:nvSpPr>
        <p:spPr>
          <a:xfrm>
            <a:off x="381000" y="533400"/>
            <a:ext cx="8432074" cy="5966302"/>
          </a:xfrm>
        </p:spPr>
        <p:txBody>
          <a:bodyPr>
            <a:normAutofit/>
          </a:bodyPr>
          <a:lstStyle/>
          <a:p>
            <a:pPr marL="0" indent="0">
              <a:buNone/>
            </a:pPr>
            <a:r>
              <a:rPr lang="en-GB" dirty="0" err="1"/>
              <a:t>Ka</a:t>
            </a:r>
            <a:r>
              <a:rPr lang="sr-Cyrl-RS" dirty="0"/>
              <a:t>да кликнемо на </a:t>
            </a:r>
            <a:r>
              <a:rPr lang="sr-Cyrl-RS" dirty="0" smtClean="0"/>
              <a:t>дугме  </a:t>
            </a:r>
          </a:p>
          <a:p>
            <a:pPr marL="0" indent="0">
              <a:buNone/>
            </a:pPr>
            <a:r>
              <a:rPr lang="sr-Cyrl-RS" dirty="0" smtClean="0"/>
              <a:t>мени </a:t>
            </a:r>
            <a:r>
              <a:rPr lang="sr-Cyrl-RS" dirty="0"/>
              <a:t>нестаје</a:t>
            </a:r>
            <a:r>
              <a:rPr lang="sr-Cyrl-RS" dirty="0" smtClean="0"/>
              <a:t>, а  показивач </a:t>
            </a:r>
          </a:p>
          <a:p>
            <a:pPr marL="0" indent="0">
              <a:buNone/>
            </a:pPr>
            <a:r>
              <a:rPr lang="sr-Cyrl-RS" dirty="0" smtClean="0"/>
              <a:t>миша се мијења </a:t>
            </a:r>
            <a:r>
              <a:rPr lang="sr-Cyrl-RS" dirty="0"/>
              <a:t>и добија </a:t>
            </a:r>
            <a:endParaRPr lang="sr-Cyrl-RS" dirty="0" smtClean="0"/>
          </a:p>
          <a:p>
            <a:pPr marL="0" indent="0">
              <a:buNone/>
            </a:pPr>
            <a:r>
              <a:rPr lang="sr-Cyrl-RS" dirty="0" smtClean="0"/>
              <a:t>обилик</a:t>
            </a:r>
            <a:r>
              <a:rPr lang="sr-Cyrl-RS" dirty="0"/>
              <a:t>:         </a:t>
            </a:r>
            <a:r>
              <a:rPr lang="sr-Cyrl-RS" dirty="0" smtClean="0"/>
              <a:t>   </a:t>
            </a:r>
            <a:r>
              <a:rPr lang="sr-Cyrl-RS" dirty="0"/>
              <a:t>који нам </a:t>
            </a:r>
            <a:endParaRPr lang="sr-Cyrl-RS" dirty="0" smtClean="0"/>
          </a:p>
          <a:p>
            <a:pPr marL="0" indent="0">
              <a:buNone/>
            </a:pPr>
            <a:r>
              <a:rPr lang="sr-Cyrl-RS" dirty="0" smtClean="0"/>
              <a:t>омогућава </a:t>
            </a:r>
            <a:r>
              <a:rPr lang="sr-Cyrl-RS" dirty="0"/>
              <a:t>да </a:t>
            </a:r>
            <a:r>
              <a:rPr lang="sr-Cyrl-RS" dirty="0" smtClean="0"/>
              <a:t>„</a:t>
            </a:r>
            <a:r>
              <a:rPr lang="sr-Cyrl-RS" dirty="0"/>
              <a:t>развучемо</a:t>
            </a:r>
            <a:r>
              <a:rPr lang="sr-Cyrl-RS" dirty="0" smtClean="0"/>
              <a:t>“</a:t>
            </a:r>
          </a:p>
          <a:p>
            <a:pPr marL="0" indent="0">
              <a:buNone/>
            </a:pPr>
            <a:r>
              <a:rPr lang="sr-Cyrl-RS" dirty="0" smtClean="0"/>
              <a:t> </a:t>
            </a:r>
            <a:r>
              <a:rPr lang="sr-Cyrl-RS" dirty="0"/>
              <a:t>дугме. Чим </a:t>
            </a:r>
            <a:r>
              <a:rPr lang="sr-Cyrl-RS" dirty="0" smtClean="0"/>
              <a:t>„</a:t>
            </a:r>
            <a:r>
              <a:rPr lang="sr-Cyrl-RS" dirty="0"/>
              <a:t>развучемо“ </a:t>
            </a:r>
            <a:endParaRPr lang="sr-Cyrl-RS" dirty="0" smtClean="0"/>
          </a:p>
          <a:p>
            <a:pPr marL="0" indent="0">
              <a:buNone/>
            </a:pPr>
            <a:r>
              <a:rPr lang="sr-Cyrl-RS" dirty="0" smtClean="0"/>
              <a:t>дугме</a:t>
            </a:r>
            <a:r>
              <a:rPr lang="sr-Cyrl-RS" dirty="0"/>
              <a:t>, </a:t>
            </a:r>
            <a:r>
              <a:rPr lang="sr-Cyrl-RS" dirty="0" smtClean="0"/>
              <a:t>отвара  се нови </a:t>
            </a:r>
          </a:p>
          <a:p>
            <a:pPr marL="0" indent="0">
              <a:buNone/>
            </a:pPr>
            <a:r>
              <a:rPr lang="sr-Cyrl-RS" dirty="0" smtClean="0"/>
              <a:t>прозор. Код  дугмета </a:t>
            </a:r>
          </a:p>
          <a:p>
            <a:pPr marL="0" indent="0">
              <a:buNone/>
            </a:pPr>
            <a:r>
              <a:rPr lang="sr-Cyrl-RS" dirty="0" smtClean="0"/>
              <a:t>           “</a:t>
            </a:r>
            <a:r>
              <a:rPr lang="en-GB" dirty="0"/>
              <a:t>Hyperlink to” </a:t>
            </a:r>
            <a:endParaRPr lang="sr-Cyrl-RS" dirty="0" smtClean="0"/>
          </a:p>
          <a:p>
            <a:pPr marL="0" indent="0">
              <a:buNone/>
            </a:pPr>
            <a:r>
              <a:rPr lang="sr-Cyrl-RS" dirty="0"/>
              <a:t>с</a:t>
            </a:r>
            <a:r>
              <a:rPr lang="sr-Cyrl-RS" dirty="0" smtClean="0"/>
              <a:t>трелицом  </a:t>
            </a:r>
            <a:r>
              <a:rPr lang="sr-Cyrl-RS" dirty="0"/>
              <a:t>отворимо </a:t>
            </a:r>
            <a:endParaRPr lang="sr-Cyrl-RS" dirty="0" smtClean="0"/>
          </a:p>
          <a:p>
            <a:pPr marL="0" indent="0">
              <a:buNone/>
            </a:pPr>
            <a:r>
              <a:rPr lang="sr-Cyrl-RS" dirty="0" smtClean="0"/>
              <a:t>мени  са </a:t>
            </a:r>
            <a:r>
              <a:rPr lang="sr-Cyrl-RS" dirty="0"/>
              <a:t>кога </a:t>
            </a:r>
            <a:r>
              <a:rPr lang="sr-Cyrl-RS" dirty="0" smtClean="0"/>
              <a:t>бирамо </a:t>
            </a:r>
            <a:r>
              <a:rPr lang="sr-Cyrl-RS" dirty="0"/>
              <a:t>опцију</a:t>
            </a:r>
            <a:r>
              <a:rPr lang="en-GB" dirty="0"/>
              <a:t> “</a:t>
            </a:r>
            <a:r>
              <a:rPr lang="en-GB" dirty="0" smtClean="0"/>
              <a:t>Slide</a:t>
            </a:r>
            <a:r>
              <a:rPr lang="sr-Cyrl-RS" dirty="0" smtClean="0"/>
              <a:t>...“.</a:t>
            </a:r>
            <a:endParaRPr lang="en-US" dirty="0"/>
          </a:p>
        </p:txBody>
      </p:sp>
      <p:sp>
        <p:nvSpPr>
          <p:cNvPr id="5" name="Action Button: Home 4">
            <a:hlinkClick r:id="" action="ppaction://hlinkshowjump?jump=firstslide" highlightClick="1"/>
          </p:cNvPr>
          <p:cNvSpPr/>
          <p:nvPr/>
        </p:nvSpPr>
        <p:spPr>
          <a:xfrm>
            <a:off x="4373880" y="350520"/>
            <a:ext cx="731520" cy="64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876800" y="2268491"/>
            <a:ext cx="3810000" cy="266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029200" y="3276600"/>
            <a:ext cx="3657600" cy="365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05800" y="2400300"/>
            <a:ext cx="507274" cy="495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8765" y="4648200"/>
            <a:ext cx="608614" cy="519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10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3429000" y="1066800"/>
            <a:ext cx="5461339" cy="2682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762001"/>
            <a:ext cx="4038600" cy="4191000"/>
          </a:xfrm>
        </p:spPr>
        <p:txBody>
          <a:bodyPr>
            <a:normAutofit lnSpcReduction="10000"/>
          </a:bodyPr>
          <a:lstStyle/>
          <a:p>
            <a:pPr marL="0" indent="0">
              <a:buNone/>
            </a:pPr>
            <a:r>
              <a:rPr lang="sr-Cyrl-RS" dirty="0" smtClean="0"/>
              <a:t>Сад се отвара нови прозору </a:t>
            </a:r>
            <a:r>
              <a:rPr lang="sr-Cyrl-RS" dirty="0"/>
              <a:t>којем  се </a:t>
            </a:r>
            <a:endParaRPr lang="sr-Cyrl-RS" dirty="0" smtClean="0"/>
          </a:p>
          <a:p>
            <a:pPr marL="0" indent="0">
              <a:buNone/>
            </a:pPr>
            <a:r>
              <a:rPr lang="sr-Cyrl-RS" dirty="0" smtClean="0"/>
              <a:t>налази списак </a:t>
            </a:r>
          </a:p>
          <a:p>
            <a:pPr marL="0" indent="0">
              <a:buNone/>
            </a:pPr>
            <a:r>
              <a:rPr lang="sr-Cyrl-RS" dirty="0" smtClean="0"/>
              <a:t>слајдова (</a:t>
            </a:r>
            <a:r>
              <a:rPr lang="sr-Cyrl-RS" i="1" dirty="0" smtClean="0"/>
              <a:t>енгл.</a:t>
            </a:r>
          </a:p>
          <a:p>
            <a:pPr marL="0" indent="0">
              <a:buNone/>
            </a:pPr>
            <a:r>
              <a:rPr lang="en-GB" i="1" dirty="0" smtClean="0"/>
              <a:t>Slide Title</a:t>
            </a:r>
            <a:r>
              <a:rPr lang="en-GB" dirty="0" smtClean="0"/>
              <a:t>)</a:t>
            </a:r>
            <a:r>
              <a:rPr lang="sr-Cyrl-RS" dirty="0" smtClean="0"/>
              <a:t> у презентацији. Изаберемо сјад са списак, код нас „Почетна страна“  и потврдним кликом </a:t>
            </a:r>
            <a:r>
              <a:rPr lang="sr-Cyrl-RS" dirty="0"/>
              <a:t>на дугме „ОК“.</a:t>
            </a:r>
          </a:p>
          <a:p>
            <a:pPr marL="0" indent="0">
              <a:buNone/>
            </a:pPr>
            <a:endParaRPr lang="en-US" dirty="0"/>
          </a:p>
          <a:p>
            <a:endParaRPr lang="en-US" dirty="0"/>
          </a:p>
        </p:txBody>
      </p:sp>
      <p:sp>
        <p:nvSpPr>
          <p:cNvPr id="7" name="TextBox 6"/>
          <p:cNvSpPr txBox="1"/>
          <p:nvPr/>
        </p:nvSpPr>
        <p:spPr>
          <a:xfrm>
            <a:off x="533400" y="5098702"/>
            <a:ext cx="7162800" cy="1384995"/>
          </a:xfrm>
          <a:prstGeom prst="rect">
            <a:avLst/>
          </a:prstGeom>
          <a:noFill/>
        </p:spPr>
        <p:txBody>
          <a:bodyPr wrap="square" rtlCol="0">
            <a:spAutoFit/>
          </a:bodyPr>
          <a:lstStyle/>
          <a:p>
            <a:r>
              <a:rPr lang="sr-Cyrl-RS" sz="2800" dirty="0"/>
              <a:t>Тиме смо креитали дугме    </a:t>
            </a:r>
            <a:r>
              <a:rPr lang="sr-Cyrl-RS" sz="2800" dirty="0" smtClean="0"/>
              <a:t>          </a:t>
            </a:r>
            <a:r>
              <a:rPr lang="sr-Cyrl-RS" sz="2800" dirty="0"/>
              <a:t>за ПОЧЕТНИ слајд.</a:t>
            </a:r>
            <a:endParaRPr lang="en-US" sz="2800" dirty="0"/>
          </a:p>
          <a:p>
            <a:endParaRPr lang="en-US" sz="2800" dirty="0"/>
          </a:p>
        </p:txBody>
      </p:sp>
      <p:sp>
        <p:nvSpPr>
          <p:cNvPr id="8" name="Action Button: Home 7">
            <a:hlinkClick r:id="" action="ppaction://hlinkshowjump?jump=firstslide" highlightClick="1"/>
          </p:cNvPr>
          <p:cNvSpPr/>
          <p:nvPr/>
        </p:nvSpPr>
        <p:spPr>
          <a:xfrm>
            <a:off x="4876800" y="5098702"/>
            <a:ext cx="64008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3042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buNone/>
            </a:pPr>
            <a:endParaRPr lang="sr-Cyrl-RS" dirty="0" smtClean="0"/>
          </a:p>
          <a:p>
            <a:pPr marL="0" indent="0">
              <a:buNone/>
            </a:pPr>
            <a:endParaRPr lang="sr-Cyrl-RS" dirty="0"/>
          </a:p>
          <a:p>
            <a:pPr marL="0" indent="0">
              <a:buNone/>
            </a:pPr>
            <a:endParaRPr lang="sr-Cyrl-RS" dirty="0" smtClean="0"/>
          </a:p>
          <a:p>
            <a:pPr marL="0" indent="0">
              <a:buNone/>
            </a:pPr>
            <a:endParaRPr lang="sr-Cyrl-RS" dirty="0"/>
          </a:p>
          <a:p>
            <a:pPr marL="0" indent="0">
              <a:buNone/>
            </a:pPr>
            <a:r>
              <a:rPr lang="sr-Cyrl-RS" dirty="0" smtClean="0"/>
              <a:t>Изглед </a:t>
            </a:r>
            <a:r>
              <a:rPr lang="sr-Cyrl-RS" dirty="0"/>
              <a:t>дугмета се може</a:t>
            </a:r>
            <a:br>
              <a:rPr lang="sr-Cyrl-RS" dirty="0"/>
            </a:br>
            <a:r>
              <a:rPr lang="sr-Cyrl-RS" dirty="0"/>
              <a:t> </a:t>
            </a:r>
            <a:r>
              <a:rPr lang="sr-Cyrl-RS" dirty="0" smtClean="0"/>
              <a:t>мијењати </a:t>
            </a:r>
            <a:r>
              <a:rPr lang="sr-Cyrl-RS" dirty="0"/>
              <a:t>отварајући </a:t>
            </a:r>
            <a:br>
              <a:rPr lang="sr-Cyrl-RS" dirty="0"/>
            </a:br>
            <a:r>
              <a:rPr lang="sr-Cyrl-RS" dirty="0"/>
              <a:t>приручни мени тако </a:t>
            </a:r>
            <a:r>
              <a:rPr lang="sr-Cyrl-RS" dirty="0" smtClean="0"/>
              <a:t>што</a:t>
            </a:r>
            <a:r>
              <a:rPr lang="sr-Cyrl-RS" dirty="0"/>
              <a:t/>
            </a:r>
            <a:br>
              <a:rPr lang="sr-Cyrl-RS" dirty="0"/>
            </a:br>
            <a:r>
              <a:rPr lang="sr-Cyrl-RS" dirty="0"/>
              <a:t>кликнемо десни клик на </a:t>
            </a:r>
            <a:br>
              <a:rPr lang="sr-Cyrl-RS" dirty="0"/>
            </a:br>
            <a:r>
              <a:rPr lang="sr-Cyrl-RS" dirty="0"/>
              <a:t>дугме и бирамо опцију:</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1450" y="152400"/>
            <a:ext cx="2825750" cy="638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ounded Rectangle 5"/>
          <p:cNvSpPr/>
          <p:nvPr/>
        </p:nvSpPr>
        <p:spPr>
          <a:xfrm>
            <a:off x="4876800" y="6019800"/>
            <a:ext cx="33528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7596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sr-Cyrl-RS" dirty="0"/>
              <a:t>Исту радњу изводимо на слајдовима:</a:t>
            </a:r>
          </a:p>
          <a:p>
            <a:pPr>
              <a:buFontTx/>
              <a:buChar char="-"/>
            </a:pPr>
            <a:r>
              <a:rPr lang="sr-Cyrl-RS" dirty="0"/>
              <a:t>Излазни рачунарски уређаји и</a:t>
            </a:r>
          </a:p>
          <a:p>
            <a:pPr>
              <a:buFontTx/>
              <a:buChar char="-"/>
            </a:pPr>
            <a:r>
              <a:rPr lang="sr-Cyrl-RS" dirty="0" smtClean="0"/>
              <a:t>Улазно - излазни </a:t>
            </a:r>
            <a:r>
              <a:rPr lang="sr-Cyrl-RS" dirty="0"/>
              <a:t>рачунарски уређаји</a:t>
            </a:r>
          </a:p>
          <a:p>
            <a:endParaRPr lang="en-US" dirty="0"/>
          </a:p>
        </p:txBody>
      </p:sp>
    </p:spTree>
    <p:extLst>
      <p:ext uri="{BB962C8B-B14F-4D97-AF65-F5344CB8AC3E}">
        <p14:creationId xmlns:p14="http://schemas.microsoft.com/office/powerpoint/2010/main" xmlns="" val="1808604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Cyrl-RS" dirty="0" smtClean="0"/>
              <a:t>Излазни рачунарски уређаји</a:t>
            </a:r>
            <a:endParaRPr lang="en-US" dirty="0"/>
          </a:p>
        </p:txBody>
      </p:sp>
      <p:sp>
        <p:nvSpPr>
          <p:cNvPr id="6" name="Content Placeholder 5"/>
          <p:cNvSpPr>
            <a:spLocks noGrp="1"/>
          </p:cNvSpPr>
          <p:nvPr>
            <p:ph idx="1"/>
          </p:nvPr>
        </p:nvSpPr>
        <p:spPr/>
        <p:txBody>
          <a:bodyPr>
            <a:normAutofit/>
          </a:bodyPr>
          <a:lstStyle/>
          <a:p>
            <a:pPr marL="0" lvl="0" indent="0">
              <a:buNone/>
            </a:pPr>
            <a:r>
              <a:rPr lang="sr-Cyrl-RS" dirty="0" smtClean="0"/>
              <a:t>су </a:t>
            </a:r>
            <a:r>
              <a:rPr lang="en-US" dirty="0" err="1"/>
              <a:t>уређаји</a:t>
            </a:r>
            <a:r>
              <a:rPr lang="en-US" dirty="0"/>
              <a:t>  </a:t>
            </a:r>
            <a:r>
              <a:rPr lang="en-US" dirty="0" err="1"/>
              <a:t>преко</a:t>
            </a:r>
            <a:r>
              <a:rPr lang="en-US" dirty="0"/>
              <a:t> </a:t>
            </a:r>
            <a:r>
              <a:rPr lang="en-US" dirty="0" err="1"/>
              <a:t>којих</a:t>
            </a:r>
            <a:r>
              <a:rPr lang="en-US" dirty="0"/>
              <a:t> </a:t>
            </a:r>
            <a:r>
              <a:rPr lang="en-US" dirty="0" err="1"/>
              <a:t>нам</a:t>
            </a:r>
            <a:r>
              <a:rPr lang="en-US" dirty="0"/>
              <a:t> </a:t>
            </a:r>
            <a:r>
              <a:rPr lang="en-US" dirty="0" err="1"/>
              <a:t>рачунар</a:t>
            </a:r>
            <a:r>
              <a:rPr lang="en-US" dirty="0"/>
              <a:t> </a:t>
            </a:r>
            <a:r>
              <a:rPr lang="en-US" dirty="0" smtClean="0"/>
              <a:t>ОДГОВАРА</a:t>
            </a:r>
            <a:r>
              <a:rPr lang="sr-Cyrl-RS" dirty="0" smtClean="0"/>
              <a:t>, а то су:</a:t>
            </a:r>
            <a:endParaRPr lang="en-US" dirty="0"/>
          </a:p>
          <a:p>
            <a:pPr marL="0" indent="0">
              <a:buNone/>
            </a:pPr>
            <a:endParaRPr lang="sr-Cyrl-RS" dirty="0" smtClean="0"/>
          </a:p>
          <a:p>
            <a:pPr marL="0" indent="0">
              <a:buNone/>
            </a:pPr>
            <a:r>
              <a:rPr lang="en-US" dirty="0" smtClean="0"/>
              <a:t> </a:t>
            </a:r>
            <a:r>
              <a:rPr lang="en-US" dirty="0" err="1" smtClean="0"/>
              <a:t>монитор</a:t>
            </a:r>
            <a:r>
              <a:rPr lang="sr-Cyrl-RS" dirty="0" smtClean="0"/>
              <a:t>			</a:t>
            </a:r>
            <a:r>
              <a:rPr lang="en-US" dirty="0" smtClean="0"/>
              <a:t> </a:t>
            </a:r>
            <a:r>
              <a:rPr lang="sr-Cyrl-RS" dirty="0" smtClean="0"/>
              <a:t>                     </a:t>
            </a:r>
            <a:r>
              <a:rPr lang="en-US" dirty="0" err="1" smtClean="0"/>
              <a:t>штампач</a:t>
            </a:r>
            <a:endParaRPr lang="sr-Cyrl-RS" dirty="0" smtClean="0"/>
          </a:p>
          <a:p>
            <a:pPr marL="0" indent="0">
              <a:buNone/>
            </a:pPr>
            <a:endParaRPr lang="sr-Cyrl-RS" dirty="0"/>
          </a:p>
          <a:p>
            <a:pPr marL="0" indent="0">
              <a:buNone/>
            </a:pPr>
            <a:endParaRPr lang="sr-Cyrl-RS" dirty="0" smtClean="0"/>
          </a:p>
          <a:p>
            <a:pPr marL="0" indent="0">
              <a:buNone/>
            </a:pPr>
            <a:r>
              <a:rPr lang="sr-Cyrl-RS" dirty="0" smtClean="0"/>
              <a:t>                 п</a:t>
            </a:r>
            <a:r>
              <a:rPr lang="en-US" dirty="0" err="1" smtClean="0"/>
              <a:t>лотер</a:t>
            </a:r>
            <a:r>
              <a:rPr lang="sr-Cyrl-RS" dirty="0" smtClean="0"/>
              <a:t>	</a:t>
            </a:r>
            <a:r>
              <a:rPr lang="en-US" dirty="0" smtClean="0"/>
              <a:t> </a:t>
            </a:r>
            <a:r>
              <a:rPr lang="en-US" dirty="0" err="1" smtClean="0"/>
              <a:t>звучник</a:t>
            </a:r>
            <a:r>
              <a:rPr lang="en-US" dirty="0" smtClean="0"/>
              <a:t>/</a:t>
            </a:r>
            <a:r>
              <a:rPr lang="en-US" dirty="0" err="1" smtClean="0"/>
              <a:t>слушалице</a:t>
            </a:r>
            <a:endParaRPr lang="en-US" dirty="0"/>
          </a:p>
        </p:txBody>
      </p:sp>
      <p:pic>
        <p:nvPicPr>
          <p:cNvPr id="7" name="Picture 6" descr="C:\Users\livnj\AppData\Local\Microsoft\Windows\INetCache\IE\6WWBPNLN\printer-28046_960_720[1].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2397125"/>
            <a:ext cx="1139190" cy="1079500"/>
          </a:xfrm>
          <a:prstGeom prst="rect">
            <a:avLst/>
          </a:prstGeom>
          <a:noFill/>
          <a:ln>
            <a:noFill/>
          </a:ln>
        </p:spPr>
      </p:pic>
      <p:pic>
        <p:nvPicPr>
          <p:cNvPr id="8" name="Picture 7" descr="C:\Users\livnj\AppData\Local\Microsoft\Windows\INetCache\IE\4B7SKI21\headphones-31377_960_720[1].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28777" y="4141841"/>
            <a:ext cx="940435" cy="1079500"/>
          </a:xfrm>
          <a:prstGeom prst="rect">
            <a:avLst/>
          </a:prstGeom>
          <a:noFill/>
          <a:ln>
            <a:noFill/>
          </a:ln>
        </p:spPr>
      </p:pic>
      <p:pic>
        <p:nvPicPr>
          <p:cNvPr id="9" name="Picture 8" descr="C:\Users\livnj\AppData\Local\Microsoft\Windows\INetCache\IE\DYEKXJ8P\1149px-Simple_Monitor_Icon.svg[1].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5830" y="2514600"/>
            <a:ext cx="1079500" cy="962025"/>
          </a:xfrm>
          <a:prstGeom prst="rect">
            <a:avLst/>
          </a:prstGeom>
          <a:noFill/>
          <a:ln>
            <a:noFill/>
          </a:ln>
        </p:spPr>
      </p:pic>
      <p:pic>
        <p:nvPicPr>
          <p:cNvPr id="10" name="Picture 9" descr="C:\Users\livnj\AppData\Local\Microsoft\Windows\INetCache\IE\6A1I7G9N\harry_plotter_by_giulianobotter-d561rwi[1].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29485" y="8320405"/>
            <a:ext cx="1527810" cy="1079500"/>
          </a:xfrm>
          <a:prstGeom prst="rect">
            <a:avLst/>
          </a:prstGeom>
          <a:noFill/>
          <a:ln>
            <a:noFill/>
          </a:ln>
        </p:spPr>
      </p:pic>
      <p:pic>
        <p:nvPicPr>
          <p:cNvPr id="13" name="Picture 12" descr="C:\Users\livnj\AppData\Local\Microsoft\Windows\INetCache\IE\6A1I7G9N\harry_plotter_by_giulianobotter-d561rwi[1].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0800" y="3886200"/>
            <a:ext cx="1527810" cy="1079500"/>
          </a:xfrm>
          <a:prstGeom prst="rect">
            <a:avLst/>
          </a:prstGeom>
          <a:noFill/>
          <a:ln>
            <a:noFill/>
          </a:ln>
        </p:spPr>
      </p:pic>
      <p:sp>
        <p:nvSpPr>
          <p:cNvPr id="14" name="Action Button: Home 13">
            <a:hlinkClick r:id="" action="ppaction://hlinkshowjump?jump=firstslide" highlightClick="1"/>
          </p:cNvPr>
          <p:cNvSpPr/>
          <p:nvPr/>
        </p:nvSpPr>
        <p:spPr>
          <a:xfrm>
            <a:off x="7802880" y="5532120"/>
            <a:ext cx="731520" cy="64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20000" y="5410200"/>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376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Улазно – излазни рачунарски уређаји</a:t>
            </a:r>
            <a:endParaRPr lang="en-US" dirty="0"/>
          </a:p>
        </p:txBody>
      </p:sp>
      <p:sp>
        <p:nvSpPr>
          <p:cNvPr id="3" name="Content Placeholder 2"/>
          <p:cNvSpPr>
            <a:spLocks noGrp="1"/>
          </p:cNvSpPr>
          <p:nvPr>
            <p:ph idx="1"/>
          </p:nvPr>
        </p:nvSpPr>
        <p:spPr/>
        <p:txBody>
          <a:bodyPr/>
          <a:lstStyle/>
          <a:p>
            <a:pPr marL="0" indent="0">
              <a:buNone/>
            </a:pPr>
            <a:r>
              <a:rPr lang="en-US" dirty="0" err="1" smtClean="0"/>
              <a:t>су</a:t>
            </a:r>
            <a:r>
              <a:rPr lang="en-US" dirty="0" smtClean="0"/>
              <a:t> </a:t>
            </a:r>
            <a:r>
              <a:rPr lang="en-US" dirty="0" err="1" smtClean="0"/>
              <a:t>уређаји</a:t>
            </a:r>
            <a:r>
              <a:rPr lang="en-US" dirty="0" smtClean="0"/>
              <a:t> </a:t>
            </a:r>
            <a:r>
              <a:rPr lang="en-US" dirty="0" err="1"/>
              <a:t>који</a:t>
            </a:r>
            <a:r>
              <a:rPr lang="en-US" dirty="0"/>
              <a:t> </a:t>
            </a:r>
            <a:r>
              <a:rPr lang="en-US" dirty="0" err="1"/>
              <a:t>омогућавају</a:t>
            </a:r>
            <a:r>
              <a:rPr lang="en-US" dirty="0"/>
              <a:t> </a:t>
            </a:r>
            <a:r>
              <a:rPr lang="sr-Cyrl-RS" dirty="0"/>
              <a:t>и</a:t>
            </a:r>
            <a:r>
              <a:rPr lang="en-US" dirty="0"/>
              <a:t> </a:t>
            </a:r>
            <a:r>
              <a:rPr lang="en-US" dirty="0" err="1"/>
              <a:t>да</a:t>
            </a:r>
            <a:r>
              <a:rPr lang="en-US" dirty="0"/>
              <a:t> </a:t>
            </a:r>
            <a:r>
              <a:rPr lang="en-US" dirty="0" err="1"/>
              <a:t>дајемо</a:t>
            </a:r>
            <a:r>
              <a:rPr lang="en-US" dirty="0"/>
              <a:t> </a:t>
            </a:r>
            <a:r>
              <a:rPr lang="en-US" dirty="0" err="1"/>
              <a:t>наредбе</a:t>
            </a:r>
            <a:r>
              <a:rPr lang="sr-Cyrl-RS" dirty="0"/>
              <a:t>,</a:t>
            </a:r>
            <a:r>
              <a:rPr lang="en-US" dirty="0"/>
              <a:t> </a:t>
            </a:r>
            <a:r>
              <a:rPr lang="en-US" dirty="0" err="1"/>
              <a:t>али</a:t>
            </a:r>
            <a:r>
              <a:rPr lang="en-US" dirty="0"/>
              <a:t> </a:t>
            </a:r>
            <a:r>
              <a:rPr lang="sr-Cyrl-RS" dirty="0"/>
              <a:t>и</a:t>
            </a:r>
            <a:r>
              <a:rPr lang="en-US" dirty="0"/>
              <a:t> </a:t>
            </a:r>
            <a:r>
              <a:rPr lang="en-US" dirty="0" err="1"/>
              <a:t>преко</a:t>
            </a:r>
            <a:r>
              <a:rPr lang="en-US" dirty="0"/>
              <a:t> </a:t>
            </a:r>
            <a:r>
              <a:rPr lang="en-US" dirty="0" err="1"/>
              <a:t>којих</a:t>
            </a:r>
            <a:r>
              <a:rPr lang="en-US" dirty="0"/>
              <a:t> </a:t>
            </a:r>
            <a:r>
              <a:rPr lang="en-US" dirty="0" err="1"/>
              <a:t>добијамо</a:t>
            </a:r>
            <a:r>
              <a:rPr lang="en-US" dirty="0"/>
              <a:t> </a:t>
            </a:r>
            <a:r>
              <a:rPr lang="en-US" dirty="0" err="1"/>
              <a:t>одговор</a:t>
            </a:r>
            <a:r>
              <a:rPr lang="en-US" dirty="0"/>
              <a:t> </a:t>
            </a:r>
            <a:r>
              <a:rPr lang="en-US" dirty="0" err="1"/>
              <a:t>од</a:t>
            </a:r>
            <a:r>
              <a:rPr lang="en-US" dirty="0"/>
              <a:t> </a:t>
            </a:r>
            <a:r>
              <a:rPr lang="en-US" dirty="0" err="1" smtClean="0"/>
              <a:t>рачунара</a:t>
            </a:r>
            <a:r>
              <a:rPr lang="en-US" dirty="0" smtClean="0"/>
              <a:t>. </a:t>
            </a:r>
            <a:r>
              <a:rPr lang="en-US" dirty="0" err="1"/>
              <a:t>Такви</a:t>
            </a:r>
            <a:r>
              <a:rPr lang="en-US" dirty="0"/>
              <a:t> </a:t>
            </a:r>
            <a:r>
              <a:rPr lang="en-US" dirty="0" err="1"/>
              <a:t>уређаји</a:t>
            </a:r>
            <a:r>
              <a:rPr lang="en-US" dirty="0"/>
              <a:t> </a:t>
            </a:r>
            <a:r>
              <a:rPr lang="en-US" dirty="0" err="1"/>
              <a:t>су</a:t>
            </a:r>
            <a:r>
              <a:rPr lang="en-US" dirty="0" smtClean="0"/>
              <a:t>:</a:t>
            </a:r>
            <a:endParaRPr lang="sr-Cyrl-RS" dirty="0" smtClean="0"/>
          </a:p>
          <a:p>
            <a:pPr marL="0" indent="0">
              <a:buNone/>
            </a:pPr>
            <a:endParaRPr lang="sr-Cyrl-RS" dirty="0"/>
          </a:p>
          <a:p>
            <a:pPr marL="0" indent="0">
              <a:buNone/>
            </a:pPr>
            <a:endParaRPr lang="sr-Cyrl-RS" dirty="0" smtClean="0"/>
          </a:p>
          <a:p>
            <a:pPr marL="0" indent="0">
              <a:buNone/>
            </a:pPr>
            <a:r>
              <a:rPr lang="sr-Cyrl-RS" dirty="0"/>
              <a:t>	</a:t>
            </a:r>
            <a:r>
              <a:rPr lang="sr-Cyrl-RS" dirty="0" smtClean="0"/>
              <a:t>	     модем		екран  осјетљив на    						додир</a:t>
            </a:r>
          </a:p>
          <a:p>
            <a:pPr marL="0" indent="0">
              <a:buNone/>
            </a:pPr>
            <a:r>
              <a:rPr lang="sr-Cyrl-RS" dirty="0"/>
              <a:t>м</a:t>
            </a:r>
            <a:r>
              <a:rPr lang="sr-Cyrl-RS" dirty="0" smtClean="0"/>
              <a:t>ултифункционални уређај</a:t>
            </a:r>
          </a:p>
          <a:p>
            <a:pPr marL="0" indent="0">
              <a:buNone/>
            </a:pPr>
            <a:endParaRPr lang="en-US" dirty="0"/>
          </a:p>
        </p:txBody>
      </p:sp>
      <p:pic>
        <p:nvPicPr>
          <p:cNvPr id="4" name="Picture 3" descr="C:\Users\livnj\AppData\Local\Microsoft\Windows\INetCache\IE\4B7SKI21\modem-24894_640[1].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4637" y="3231244"/>
            <a:ext cx="1685925" cy="1079500"/>
          </a:xfrm>
          <a:prstGeom prst="rect">
            <a:avLst/>
          </a:prstGeom>
          <a:noFill/>
          <a:ln>
            <a:noFill/>
          </a:ln>
        </p:spPr>
      </p:pic>
      <p:pic>
        <p:nvPicPr>
          <p:cNvPr id="5" name="Picture 4" descr="C:\Users\livnj\AppData\Local\Microsoft\Windows\INetCache\IE\6WWBPNLN\image-150nw-521756209[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6725285" y="3124200"/>
            <a:ext cx="1199515" cy="1079500"/>
          </a:xfrm>
          <a:prstGeom prst="rect">
            <a:avLst/>
          </a:prstGeom>
          <a:noFill/>
          <a:ln>
            <a:noFill/>
          </a:ln>
        </p:spPr>
      </p:pic>
      <p:pic>
        <p:nvPicPr>
          <p:cNvPr id="6" name="Picture 5" descr="C:\Users\PCB\AppData\Local\Microsoft\Windows\Temporary Internet Files\Content.IE5\XQXTJ4BB\copier-42612_960_720[1].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124200"/>
            <a:ext cx="1765300" cy="2472690"/>
          </a:xfrm>
          <a:prstGeom prst="rect">
            <a:avLst/>
          </a:prstGeom>
          <a:noFill/>
          <a:ln w="9525">
            <a:noFill/>
            <a:miter lim="800000"/>
            <a:headEnd/>
            <a:tailEnd/>
          </a:ln>
        </p:spPr>
      </p:pic>
      <p:sp>
        <p:nvSpPr>
          <p:cNvPr id="7" name="Action Button: Home 6">
            <a:hlinkClick r:id="" action="ppaction://hlinkshowjump?jump=firstslide" highlightClick="1"/>
          </p:cNvPr>
          <p:cNvSpPr/>
          <p:nvPr/>
        </p:nvSpPr>
        <p:spPr>
          <a:xfrm>
            <a:off x="7696200" y="5410200"/>
            <a:ext cx="731520" cy="64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5257800"/>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757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304800"/>
            <a:ext cx="8229600" cy="6096000"/>
          </a:xfrm>
        </p:spPr>
        <p:txBody>
          <a:bodyPr>
            <a:normAutofit/>
          </a:bodyPr>
          <a:lstStyle/>
          <a:p>
            <a:pPr marL="0" indent="0">
              <a:buNone/>
            </a:pPr>
            <a:r>
              <a:rPr lang="sr-Cyrl-RS" dirty="0" smtClean="0"/>
              <a:t>Сљедећи корак је да  </a:t>
            </a:r>
            <a:r>
              <a:rPr lang="sr-Cyrl-RS" dirty="0"/>
              <a:t>на слајду „Почетна страна“ </a:t>
            </a:r>
            <a:r>
              <a:rPr lang="sr-Cyrl-RS" dirty="0" smtClean="0"/>
              <a:t> </a:t>
            </a:r>
            <a:r>
              <a:rPr lang="sr-Cyrl-RS" dirty="0"/>
              <a:t>направимо дугмад за слајдове:</a:t>
            </a:r>
          </a:p>
          <a:p>
            <a:pPr>
              <a:buFontTx/>
              <a:buChar char="-"/>
            </a:pPr>
            <a:r>
              <a:rPr lang="sr-Cyrl-RS" dirty="0" smtClean="0"/>
              <a:t>Улазни </a:t>
            </a:r>
            <a:r>
              <a:rPr lang="sr-Cyrl-RS" dirty="0"/>
              <a:t>рачунарски </a:t>
            </a:r>
            <a:r>
              <a:rPr lang="sr-Cyrl-RS" dirty="0" smtClean="0"/>
              <a:t>уређаји </a:t>
            </a:r>
          </a:p>
          <a:p>
            <a:pPr marL="0" indent="0">
              <a:buNone/>
            </a:pPr>
            <a:r>
              <a:rPr lang="sr-Cyrl-RS" dirty="0" smtClean="0"/>
              <a:t>(ово дугме није потребно креирати, јер се овај слајд(2) налази иза слајда (1) и рачунар га самог покрене на клик, али је изглед слајда љепши)</a:t>
            </a:r>
            <a:endParaRPr lang="sr-Cyrl-RS" dirty="0"/>
          </a:p>
          <a:p>
            <a:pPr>
              <a:buFontTx/>
              <a:buChar char="-"/>
            </a:pPr>
            <a:r>
              <a:rPr lang="sr-Cyrl-RS" dirty="0"/>
              <a:t>Излазни рачунарски уређаји и</a:t>
            </a:r>
          </a:p>
          <a:p>
            <a:pPr>
              <a:buFontTx/>
              <a:buChar char="-"/>
            </a:pPr>
            <a:r>
              <a:rPr lang="sr-Cyrl-RS" dirty="0"/>
              <a:t>Улазно  - излазни рачунарски уређаји</a:t>
            </a:r>
          </a:p>
          <a:p>
            <a:pPr marL="0" indent="0">
              <a:buNone/>
            </a:pPr>
            <a:endParaRPr lang="en-US" dirty="0"/>
          </a:p>
        </p:txBody>
      </p:sp>
    </p:spTree>
    <p:extLst>
      <p:ext uri="{BB962C8B-B14F-4D97-AF65-F5344CB8AC3E}">
        <p14:creationId xmlns:p14="http://schemas.microsoft.com/office/powerpoint/2010/main" xmlns="" val="778898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4103" y="1019175"/>
            <a:ext cx="2190750"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7503" y="3102197"/>
            <a:ext cx="2286000" cy="1726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64103" y="3171825"/>
            <a:ext cx="2190750"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50228" y="3114675"/>
            <a:ext cx="2200275" cy="1638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8" name="Straight Arrow Connector 7"/>
          <p:cNvCxnSpPr/>
          <p:nvPr/>
        </p:nvCxnSpPr>
        <p:spPr>
          <a:xfrm flipH="1">
            <a:off x="2435403" y="2085975"/>
            <a:ext cx="1714501"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45303" y="2085975"/>
            <a:ext cx="1206952" cy="13052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59478" y="2233267"/>
            <a:ext cx="563023" cy="10719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4413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sr-Cyrl-RS" dirty="0"/>
              <a:t>Бирамо акционо дугме           и понављамо поступак.</a:t>
            </a:r>
          </a:p>
          <a:p>
            <a:pPr marL="0" indent="0">
              <a:buNone/>
            </a:pPr>
            <a:r>
              <a:rPr lang="sr-Cyrl-RS" dirty="0" smtClean="0"/>
              <a:t>Једнина разлика је</a:t>
            </a:r>
          </a:p>
          <a:p>
            <a:pPr marL="0" indent="0">
              <a:buNone/>
            </a:pPr>
            <a:r>
              <a:rPr lang="sr-Cyrl-RS" dirty="0"/>
              <a:t>у</a:t>
            </a:r>
            <a:r>
              <a:rPr lang="sr-Cyrl-RS" dirty="0" smtClean="0"/>
              <a:t> прозору гдје   са</a:t>
            </a:r>
          </a:p>
          <a:p>
            <a:pPr marL="0" indent="0">
              <a:buNone/>
            </a:pPr>
            <a:r>
              <a:rPr lang="sr-Cyrl-RS" dirty="0" smtClean="0"/>
              <a:t>списка слајдова </a:t>
            </a:r>
          </a:p>
          <a:p>
            <a:pPr marL="0" indent="0">
              <a:buNone/>
            </a:pPr>
            <a:r>
              <a:rPr lang="sr-Cyrl-RS" dirty="0"/>
              <a:t>б</a:t>
            </a:r>
            <a:r>
              <a:rPr lang="sr-Cyrl-RS" dirty="0" smtClean="0"/>
              <a:t>ирамо слајд за </a:t>
            </a:r>
          </a:p>
          <a:p>
            <a:pPr marL="0" indent="0">
              <a:buNone/>
            </a:pPr>
            <a:r>
              <a:rPr lang="sr-Cyrl-RS" dirty="0"/>
              <a:t>к</a:t>
            </a:r>
            <a:r>
              <a:rPr lang="sr-Cyrl-RS" dirty="0" smtClean="0"/>
              <a:t>оји правимо везу,на </a:t>
            </a:r>
          </a:p>
          <a:p>
            <a:pPr marL="0" indent="0">
              <a:buNone/>
            </a:pPr>
            <a:r>
              <a:rPr lang="sr-Cyrl-RS" dirty="0" smtClean="0"/>
              <a:t>примјер за слајд „Излазни рачунарски уређаји“ .</a:t>
            </a:r>
          </a:p>
          <a:p>
            <a:pPr marL="0" indent="0">
              <a:buNone/>
            </a:pPr>
            <a:r>
              <a:rPr lang="sr-Cyrl-RS" dirty="0" smtClean="0"/>
              <a:t> </a:t>
            </a:r>
            <a:endParaRPr lang="en-US" dirty="0"/>
          </a:p>
        </p:txBody>
      </p:sp>
      <p:sp>
        <p:nvSpPr>
          <p:cNvPr id="5" name="Action Button: Forward or Next 4">
            <a:hlinkClick r:id="" action="ppaction://hlinkshowjump?jump=nextslide" highlightClick="1"/>
          </p:cNvPr>
          <p:cNvSpPr/>
          <p:nvPr/>
        </p:nvSpPr>
        <p:spPr>
          <a:xfrm>
            <a:off x="4419600" y="1524000"/>
            <a:ext cx="731520" cy="64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1400" y="2316480"/>
            <a:ext cx="5362575" cy="2600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627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sr-Cyrl-RS" dirty="0"/>
              <a:t>Употреба дугмади за навигацију су сљедећи корак у упознавању могућности програма </a:t>
            </a:r>
            <a:r>
              <a:rPr lang="sr-Cyrl-RS" b="1" dirty="0"/>
              <a:t>„</a:t>
            </a:r>
            <a:r>
              <a:rPr lang="sr-Latn-BA" b="1" dirty="0"/>
              <a:t>MS Power Point</a:t>
            </a:r>
            <a:r>
              <a:rPr lang="sr-Cyrl-RS" b="1" dirty="0"/>
              <a:t>“.</a:t>
            </a:r>
            <a:endParaRPr lang="sr-Latn-BA" b="1" dirty="0"/>
          </a:p>
          <a:p>
            <a:pPr marL="0" indent="0">
              <a:buNone/>
            </a:pPr>
            <a:r>
              <a:rPr lang="sr-Cyrl-RS" dirty="0"/>
              <a:t> Радна дугмад или дугмад за навигацију (</a:t>
            </a:r>
            <a:r>
              <a:rPr lang="sr-Cyrl-RS" i="1" dirty="0"/>
              <a:t>енгл. </a:t>
            </a:r>
            <a:r>
              <a:rPr lang="en-GB" i="1" dirty="0" err="1" smtClean="0"/>
              <a:t>Acti</a:t>
            </a:r>
            <a:r>
              <a:rPr lang="sr-Cyrl-RS" i="1" dirty="0" smtClean="0"/>
              <a:t>о</a:t>
            </a:r>
            <a:r>
              <a:rPr lang="en-GB" i="1" dirty="0" smtClean="0"/>
              <a:t>n </a:t>
            </a:r>
            <a:r>
              <a:rPr lang="en-GB" i="1" dirty="0" err="1"/>
              <a:t>Battons</a:t>
            </a:r>
            <a:r>
              <a:rPr lang="en-GB" dirty="0"/>
              <a:t>)</a:t>
            </a:r>
            <a:r>
              <a:rPr lang="sr-Cyrl-RS" dirty="0"/>
              <a:t> се користе да би се извршила одређена радња у презетацији, на примјер, одлазак на одређени слајд, као и за репродукцију видео и звучних садржаја</a:t>
            </a:r>
            <a:r>
              <a:rPr lang="en-GB" dirty="0"/>
              <a:t>.</a:t>
            </a:r>
            <a:endParaRPr lang="sr-Cyrl-RS" dirty="0"/>
          </a:p>
          <a:p>
            <a:pPr marL="0" indent="0">
              <a:buNone/>
            </a:pPr>
            <a:endParaRPr lang="en-US" dirty="0"/>
          </a:p>
        </p:txBody>
      </p:sp>
    </p:spTree>
    <p:extLst>
      <p:ext uri="{BB962C8B-B14F-4D97-AF65-F5344CB8AC3E}">
        <p14:creationId xmlns:p14="http://schemas.microsoft.com/office/powerpoint/2010/main" xmlns="" val="4246546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sr-Cyrl-RS" dirty="0" smtClean="0"/>
              <a:t>Односно, за слајд „Улазно – излазни рачунарски уређаји“</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5475" y="2819400"/>
            <a:ext cx="535305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8885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ПЕРИФЕРНИ РАЧУНАРСКИ УРЕЂАЈИ</a:t>
            </a:r>
            <a:endParaRPr lang="en-US" dirty="0"/>
          </a:p>
        </p:txBody>
      </p:sp>
      <p:sp>
        <p:nvSpPr>
          <p:cNvPr id="3" name="Content Placeholder 2"/>
          <p:cNvSpPr>
            <a:spLocks noGrp="1"/>
          </p:cNvSpPr>
          <p:nvPr>
            <p:ph idx="1"/>
          </p:nvPr>
        </p:nvSpPr>
        <p:spPr>
          <a:xfrm>
            <a:off x="457200" y="1570037"/>
            <a:ext cx="8229600" cy="4525963"/>
          </a:xfrm>
        </p:spPr>
        <p:txBody>
          <a:bodyPr/>
          <a:lstStyle/>
          <a:p>
            <a:pPr marL="0" indent="0">
              <a:buNone/>
            </a:pPr>
            <a:r>
              <a:rPr lang="sr-Cyrl-RS" dirty="0" smtClean="0"/>
              <a:t>су </a:t>
            </a:r>
            <a:r>
              <a:rPr lang="sr-Cyrl-RS" dirty="0"/>
              <a:t>они уређаји који се на налазе изван </a:t>
            </a:r>
            <a:r>
              <a:rPr lang="sr-Cyrl-RS" dirty="0" smtClean="0"/>
              <a:t>кућишта</a:t>
            </a:r>
            <a:r>
              <a:rPr lang="sr-Cyrl-RS" dirty="0"/>
              <a:t>, то јест уређаји које, помоћу конектора, прикључујемо на </a:t>
            </a:r>
            <a:r>
              <a:rPr lang="sr-Cyrl-RS" dirty="0" smtClean="0"/>
              <a:t>кућиште и </a:t>
            </a:r>
            <a:r>
              <a:rPr lang="sr-Cyrl-RS" dirty="0"/>
              <a:t>тиме их </a:t>
            </a:r>
            <a:r>
              <a:rPr lang="sr-Cyrl-RS" dirty="0" smtClean="0"/>
              <a:t>спајамо </a:t>
            </a:r>
            <a:r>
              <a:rPr lang="sr-Cyrl-RS" dirty="0"/>
              <a:t>са </a:t>
            </a:r>
            <a:r>
              <a:rPr lang="sr-Cyrl-RS" dirty="0" smtClean="0"/>
              <a:t>матичном </a:t>
            </a:r>
            <a:r>
              <a:rPr lang="sr-Cyrl-RS" dirty="0"/>
              <a:t>плочом</a:t>
            </a:r>
            <a:r>
              <a:rPr lang="sr-Cyrl-RS" dirty="0" smtClean="0"/>
              <a:t>. Дјелимо их:</a:t>
            </a:r>
          </a:p>
          <a:p>
            <a:pPr marL="0" indent="0">
              <a:buNone/>
            </a:pPr>
            <a:endParaRPr lang="sr-Cyrl-RS" dirty="0" smtClean="0"/>
          </a:p>
          <a:p>
            <a:pPr marL="0" indent="0">
              <a:buNone/>
            </a:pPr>
            <a:r>
              <a:rPr lang="sr-Cyrl-RS" dirty="0" smtClean="0"/>
              <a:t>Улазне уређаје			Излазне уређаје</a:t>
            </a:r>
          </a:p>
          <a:p>
            <a:pPr marL="0" indent="0">
              <a:buNone/>
            </a:pPr>
            <a:endParaRPr lang="sr-Cyrl-RS" dirty="0"/>
          </a:p>
          <a:p>
            <a:pPr marL="0" indent="0" algn="ctr">
              <a:buNone/>
            </a:pPr>
            <a:r>
              <a:rPr lang="sr-Cyrl-RS" dirty="0" smtClean="0"/>
              <a:t>Улазно – излазне уређаје</a:t>
            </a:r>
            <a:endParaRPr lang="en-US" dirty="0"/>
          </a:p>
        </p:txBody>
      </p:sp>
      <p:sp>
        <p:nvSpPr>
          <p:cNvPr id="4" name="Action Button: Forward or Next 3">
            <a:hlinkClick r:id="" action="ppaction://hlinkshowjump?jump=nextslide" highlightClick="1"/>
          </p:cNvPr>
          <p:cNvSpPr/>
          <p:nvPr/>
        </p:nvSpPr>
        <p:spPr>
          <a:xfrm>
            <a:off x="3262437" y="4206239"/>
            <a:ext cx="730250" cy="64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001000" y="4206239"/>
            <a:ext cx="730250" cy="64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6858000" y="5334000"/>
            <a:ext cx="730250" cy="64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94162" y="4050029"/>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32725" y="4038600"/>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89725" y="5177790"/>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315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sr-Cyrl-RS" dirty="0"/>
              <a:t>Остало је да још дугмадима повежемо слајд „Улазни рачунаски уређаји“ и „Миш“.</a:t>
            </a:r>
          </a:p>
          <a:p>
            <a:pPr marL="0" indent="0">
              <a:buNone/>
            </a:pPr>
            <a:r>
              <a:rPr lang="sr-Cyrl-RS" dirty="0"/>
              <a:t>Ова два слајда ћемо повезати дугметом „Назад“          , које ће нам дозволити  да  се вратимо на  слајд „Миш“. </a:t>
            </a:r>
            <a:r>
              <a:rPr lang="sr-Cyrl-RS" dirty="0" smtClean="0"/>
              <a:t>Из списка прозора бирамо слајд „Улазни рачунарски уређаји“ за који „вежемо“ </a:t>
            </a:r>
          </a:p>
          <a:p>
            <a:pPr marL="0" indent="0">
              <a:buNone/>
            </a:pPr>
            <a:r>
              <a:rPr lang="sr-Cyrl-RS" dirty="0" smtClean="0"/>
              <a:t> слајд „Миш“.</a:t>
            </a:r>
            <a:endParaRPr lang="en-US" dirty="0"/>
          </a:p>
          <a:p>
            <a:endParaRPr lang="en-US" dirty="0"/>
          </a:p>
        </p:txBody>
      </p:sp>
      <p:sp>
        <p:nvSpPr>
          <p:cNvPr id="4" name="Action Button: Return 3">
            <a:hlinkClick r:id="" action="ppaction://hlinkshowjump?jump=lastslideviewed" highlightClick="1"/>
          </p:cNvPr>
          <p:cNvSpPr/>
          <p:nvPr/>
        </p:nvSpPr>
        <p:spPr>
          <a:xfrm>
            <a:off x="2133600" y="1905000"/>
            <a:ext cx="609600" cy="6248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6600" y="3505200"/>
            <a:ext cx="5362575"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586743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685800"/>
            <a:ext cx="2286000" cy="1726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p:cNvCxnSpPr/>
          <p:nvPr/>
        </p:nvCxnSpPr>
        <p:spPr>
          <a:xfrm flipV="1">
            <a:off x="2971800" y="2096847"/>
            <a:ext cx="0" cy="192689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4114800"/>
            <a:ext cx="2286000" cy="1726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425056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4800" y="3441201"/>
            <a:ext cx="2255520" cy="2255520"/>
          </a:xfrm>
          <a:prstGeom prst="rect">
            <a:avLst/>
          </a:prstGeom>
        </p:spPr>
      </p:pic>
      <p:sp>
        <p:nvSpPr>
          <p:cNvPr id="2" name="Title 1"/>
          <p:cNvSpPr>
            <a:spLocks noGrp="1"/>
          </p:cNvSpPr>
          <p:nvPr>
            <p:ph type="title"/>
          </p:nvPr>
        </p:nvSpPr>
        <p:spPr/>
        <p:txBody>
          <a:bodyPr/>
          <a:lstStyle/>
          <a:p>
            <a:r>
              <a:rPr lang="en-US" dirty="0" smtClean="0"/>
              <a:t>M</a:t>
            </a:r>
            <a:r>
              <a:rPr lang="sr-Cyrl-RS" dirty="0" smtClean="0"/>
              <a:t>иш</a:t>
            </a:r>
            <a:endParaRPr lang="en-US" dirty="0"/>
          </a:p>
        </p:txBody>
      </p:sp>
      <p:sp>
        <p:nvSpPr>
          <p:cNvPr id="3" name="Content Placeholder 2"/>
          <p:cNvSpPr>
            <a:spLocks noGrp="1"/>
          </p:cNvSpPr>
          <p:nvPr>
            <p:ph idx="1"/>
          </p:nvPr>
        </p:nvSpPr>
        <p:spPr/>
        <p:txBody>
          <a:bodyPr/>
          <a:lstStyle/>
          <a:p>
            <a:pPr marL="0" indent="0">
              <a:buNone/>
            </a:pPr>
            <a:r>
              <a:rPr lang="sr-Cyrl-BA" dirty="0" smtClean="0"/>
              <a:t> </a:t>
            </a:r>
            <a:r>
              <a:rPr lang="sr-Cyrl-RS" dirty="0"/>
              <a:t>је најбитнији и најчеђће коришћен </a:t>
            </a:r>
            <a:r>
              <a:rPr lang="en-US" dirty="0" err="1"/>
              <a:t>улазни</a:t>
            </a:r>
            <a:r>
              <a:rPr lang="en-US" dirty="0"/>
              <a:t> </a:t>
            </a:r>
            <a:r>
              <a:rPr lang="en-US" dirty="0" err="1"/>
              <a:t>показивачки</a:t>
            </a:r>
            <a:r>
              <a:rPr lang="en-US" dirty="0"/>
              <a:t> </a:t>
            </a:r>
            <a:r>
              <a:rPr lang="en-US" dirty="0" err="1"/>
              <a:t>уређај</a:t>
            </a:r>
            <a:r>
              <a:rPr lang="sr-Cyrl-RS" dirty="0"/>
              <a:t> .</a:t>
            </a:r>
            <a:r>
              <a:rPr lang="sr-Cyrl-BA" dirty="0"/>
              <a:t> Кретање миша по радној подлози одговара помјерању показивача миша (представљеног стрелицом) по екрану. </a:t>
            </a:r>
            <a:endParaRPr lang="sr-Cyrl-BA" dirty="0" smtClean="0"/>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a:off x="609600" y="3810000"/>
            <a:ext cx="2700498" cy="2125980"/>
          </a:xfrm>
          <a:prstGeom prst="rect">
            <a:avLst/>
          </a:prstGeom>
        </p:spPr>
      </p:pic>
      <p:sp>
        <p:nvSpPr>
          <p:cNvPr id="7" name="TextBox 6"/>
          <p:cNvSpPr txBox="1"/>
          <p:nvPr/>
        </p:nvSpPr>
        <p:spPr>
          <a:xfrm>
            <a:off x="381000" y="6096000"/>
            <a:ext cx="4572000" cy="369332"/>
          </a:xfrm>
          <a:prstGeom prst="rect">
            <a:avLst/>
          </a:prstGeom>
          <a:noFill/>
        </p:spPr>
        <p:txBody>
          <a:bodyPr wrap="square" rtlCol="0">
            <a:spAutoFit/>
          </a:bodyPr>
          <a:lstStyle/>
          <a:p>
            <a:r>
              <a:rPr lang="sr-Cyrl-RS" dirty="0"/>
              <a:t>Прототип првог рачунарског миша </a:t>
            </a:r>
            <a:r>
              <a:rPr lang="sr-Cyrl-RS" dirty="0" smtClean="0"/>
              <a:t>1960.</a:t>
            </a:r>
            <a:endParaRPr lang="en-US" dirty="0"/>
          </a:p>
        </p:txBody>
      </p:sp>
      <p:sp>
        <p:nvSpPr>
          <p:cNvPr id="8" name="TextBox 7"/>
          <p:cNvSpPr txBox="1"/>
          <p:nvPr/>
        </p:nvSpPr>
        <p:spPr>
          <a:xfrm>
            <a:off x="3962400" y="5483599"/>
            <a:ext cx="3081549" cy="369332"/>
          </a:xfrm>
          <a:prstGeom prst="rect">
            <a:avLst/>
          </a:prstGeom>
          <a:noFill/>
        </p:spPr>
        <p:txBody>
          <a:bodyPr wrap="none" rtlCol="0">
            <a:spAutoFit/>
          </a:bodyPr>
          <a:lstStyle/>
          <a:p>
            <a:r>
              <a:rPr lang="sr-Cyrl-RS" dirty="0" smtClean="0"/>
              <a:t>Савремени рачунарски миш</a:t>
            </a:r>
            <a:endParaRPr lang="en-US" dirty="0" smtClean="0"/>
          </a:p>
        </p:txBody>
      </p:sp>
      <p:sp>
        <p:nvSpPr>
          <p:cNvPr id="11" name="Action Button: Return 10">
            <a:hlinkClick r:id="" action="ppaction://hlinkshowjump?jump=lastslideviewed" highlightClick="1"/>
          </p:cNvPr>
          <p:cNvSpPr/>
          <p:nvPr/>
        </p:nvSpPr>
        <p:spPr>
          <a:xfrm>
            <a:off x="7716748" y="5063490"/>
            <a:ext cx="731520" cy="6400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9108" y="4907280"/>
            <a:ext cx="1066800" cy="952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218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sr-Cyrl-RS" dirty="0"/>
              <a:t>На овај начин смо дугмадима за навигацију повезали све </a:t>
            </a:r>
            <a:r>
              <a:rPr lang="sr-Cyrl-RS" dirty="0" smtClean="0"/>
              <a:t>слајдове</a:t>
            </a:r>
            <a:r>
              <a:rPr lang="sr-Cyrl-RS" dirty="0"/>
              <a:t>. Покретањем презентације и коришћењем дугмади, кликањем на њих, </a:t>
            </a:r>
            <a:r>
              <a:rPr lang="sr-Cyrl-RS" dirty="0" smtClean="0"/>
              <a:t>мијењамо </a:t>
            </a:r>
            <a:r>
              <a:rPr lang="sr-Cyrl-RS" dirty="0"/>
              <a:t>начин приказивања редослиједа слајдова.</a:t>
            </a:r>
            <a:endParaRPr lang="en-US" dirty="0"/>
          </a:p>
          <a:p>
            <a:endParaRPr lang="en-US" dirty="0"/>
          </a:p>
        </p:txBody>
      </p:sp>
    </p:spTree>
    <p:extLst>
      <p:ext uri="{BB962C8B-B14F-4D97-AF65-F5344CB8AC3E}">
        <p14:creationId xmlns:p14="http://schemas.microsoft.com/office/powerpoint/2010/main" xmlns="" val="1677409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sr-Cyrl-RS" dirty="0" smtClean="0"/>
          </a:p>
          <a:p>
            <a:pPr marL="0" indent="0">
              <a:buNone/>
            </a:pPr>
            <a:r>
              <a:rPr lang="sr-Cyrl-RS" b="1" dirty="0"/>
              <a:t>За домаћи задатак консултујте се са својим предметним наставником.</a:t>
            </a:r>
            <a:endParaRPr lang="sr-Cyrl-RS" b="1" i="1" dirty="0"/>
          </a:p>
          <a:p>
            <a:pPr marL="0" indent="0">
              <a:buNone/>
            </a:pPr>
            <a:endParaRPr lang="sr-Cyrl-RS" dirty="0"/>
          </a:p>
          <a:p>
            <a:endParaRPr lang="sr-Cyrl-RS" dirty="0" smtClean="0"/>
          </a:p>
          <a:p>
            <a:pPr marL="1371600" lvl="3" indent="0">
              <a:buNone/>
            </a:pPr>
            <a:r>
              <a:rPr lang="sr-Cyrl-RS" sz="3600" b="1" i="1" dirty="0" smtClean="0"/>
              <a:t>Хвала на пажњи.</a:t>
            </a:r>
            <a:endParaRPr lang="en-US" sz="3600" b="1" i="1" dirty="0"/>
          </a:p>
        </p:txBody>
      </p:sp>
    </p:spTree>
    <p:extLst>
      <p:ext uri="{BB962C8B-B14F-4D97-AF65-F5344CB8AC3E}">
        <p14:creationId xmlns:p14="http://schemas.microsoft.com/office/powerpoint/2010/main" xmlns="" val="1487272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sr-Cyrl-RS" dirty="0" smtClean="0"/>
              <a:t>Коришћењем дугмади за </a:t>
            </a:r>
            <a:r>
              <a:rPr lang="sr-Cyrl-RS" dirty="0"/>
              <a:t>навигацију (</a:t>
            </a:r>
            <a:r>
              <a:rPr lang="sr-Cyrl-RS" i="1" dirty="0"/>
              <a:t>енгл. </a:t>
            </a:r>
            <a:r>
              <a:rPr lang="en-GB" i="1" dirty="0" err="1" smtClean="0"/>
              <a:t>Acti</a:t>
            </a:r>
            <a:r>
              <a:rPr lang="sr-Cyrl-RS" i="1" dirty="0" smtClean="0"/>
              <a:t>о</a:t>
            </a:r>
            <a:r>
              <a:rPr lang="en-GB" i="1" dirty="0" smtClean="0"/>
              <a:t>n </a:t>
            </a:r>
            <a:r>
              <a:rPr lang="en-GB" i="1" dirty="0" err="1"/>
              <a:t>Battons</a:t>
            </a:r>
            <a:r>
              <a:rPr lang="en-GB" dirty="0"/>
              <a:t>)</a:t>
            </a:r>
            <a:r>
              <a:rPr lang="sr-Cyrl-RS" dirty="0"/>
              <a:t> , </a:t>
            </a:r>
            <a:r>
              <a:rPr lang="sr-Cyrl-RS" dirty="0" smtClean="0"/>
              <a:t>омогућава се „скок“ са слајда на коме се дугме налази на  слајд који одредимо. Да би се „скочило“ на жељени слајд, потребна је акција од стране корисника, односно клик мишем на дугме. Исто важи и за покретање видео или аудио записа и саме презентације.</a:t>
            </a:r>
            <a:endParaRPr lang="en-US" dirty="0"/>
          </a:p>
        </p:txBody>
      </p:sp>
    </p:spTree>
    <p:extLst>
      <p:ext uri="{BB962C8B-B14F-4D97-AF65-F5344CB8AC3E}">
        <p14:creationId xmlns:p14="http://schemas.microsoft.com/office/powerpoint/2010/main" xmlns="" val="3081158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sr-Cyrl-RS" sz="3200" b="1" dirty="0"/>
              <a:t>Дугмад за навигацију налазимо у картици „Уметни“ (</a:t>
            </a:r>
            <a:r>
              <a:rPr lang="sr-Cyrl-RS" sz="3200" b="1" i="1" dirty="0"/>
              <a:t>енгл.</a:t>
            </a:r>
            <a:r>
              <a:rPr lang="en-GB" sz="3200" b="1" i="1" dirty="0"/>
              <a:t>Insert</a:t>
            </a:r>
            <a:r>
              <a:rPr lang="en-GB" sz="3200" b="1" dirty="0"/>
              <a:t>). </a:t>
            </a:r>
            <a:endParaRPr lang="en-US" sz="3200" b="1" dirty="0"/>
          </a:p>
        </p:txBody>
      </p:sp>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520227"/>
            <a:ext cx="9144000" cy="1817546"/>
          </a:xfrm>
          <a:prstGeom prst="rect">
            <a:avLst/>
          </a:prstGeom>
        </p:spPr>
      </p:pic>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0" y="1524000"/>
            <a:ext cx="9144000" cy="5334000"/>
          </a:xfrm>
        </p:spPr>
      </p:pic>
      <p:sp>
        <p:nvSpPr>
          <p:cNvPr id="16" name="Rounded Rectangle 15"/>
          <p:cNvSpPr/>
          <p:nvPr/>
        </p:nvSpPr>
        <p:spPr>
          <a:xfrm>
            <a:off x="609600" y="1600200"/>
            <a:ext cx="6096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04308" y="1790700"/>
            <a:ext cx="476892" cy="723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610913" y="6411026"/>
            <a:ext cx="1737360" cy="5231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615440" y="2429838"/>
            <a:ext cx="1737360" cy="45043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18984627">
            <a:off x="1158502" y="5597709"/>
            <a:ext cx="730996" cy="87201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545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5000"/>
                            </p:stCondLst>
                            <p:childTnLst>
                              <p:par>
                                <p:cTn id="21" presetID="1" presetClass="entr" presetSubtype="0" fill="hold" grpId="0" nodeType="afterEffect">
                                  <p:stCondLst>
                                    <p:cond delay="1000"/>
                                  </p:stCondLst>
                                  <p:childTnLst>
                                    <p:set>
                                      <p:cBhvr>
                                        <p:cTn id="22" dur="1" fill="hold">
                                          <p:stCondLst>
                                            <p:cond delay="0"/>
                                          </p:stCondLst>
                                        </p:cTn>
                                        <p:tgtEl>
                                          <p:spTgt spid="37"/>
                                        </p:tgtEl>
                                        <p:attrNameLst>
                                          <p:attrName>style.visibility</p:attrName>
                                        </p:attrNameLst>
                                      </p:cBhvr>
                                      <p:to>
                                        <p:strVal val="visible"/>
                                      </p:to>
                                    </p:set>
                                  </p:childTnLst>
                                </p:cTn>
                              </p:par>
                            </p:childTnLst>
                          </p:cTn>
                        </p:par>
                        <p:par>
                          <p:cTn id="23" fill="hold">
                            <p:stCondLst>
                              <p:cond delay="6000"/>
                            </p:stCondLst>
                            <p:childTnLst>
                              <p:par>
                                <p:cTn id="24" presetID="26" presetClass="emph" presetSubtype="0" fill="hold" grpId="1" nodeType="afterEffect">
                                  <p:stCondLst>
                                    <p:cond delay="500"/>
                                  </p:stCondLst>
                                  <p:childTnLst>
                                    <p:animEffect transition="out" filter="fade">
                                      <p:cBhvr>
                                        <p:cTn id="25" dur="2000" tmFilter="0, 0; .2, .5; .8, .5; 1, 0"/>
                                        <p:tgtEl>
                                          <p:spTgt spid="37"/>
                                        </p:tgtEl>
                                      </p:cBhvr>
                                    </p:animEffect>
                                    <p:animScale>
                                      <p:cBhvr>
                                        <p:cTn id="26" dur="10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4" grpId="0" animBg="1"/>
      <p:bldP spid="36" grpId="0" animBg="1"/>
      <p:bldP spid="37" grpId="0" animBg="1"/>
      <p:bldP spid="3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24200" y="304800"/>
            <a:ext cx="2022927" cy="4525963"/>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200" y="4419600"/>
            <a:ext cx="1981200" cy="3930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7300" y="3962400"/>
            <a:ext cx="5715000" cy="1135966"/>
          </a:xfrm>
          <a:prstGeom prst="rect">
            <a:avLst/>
          </a:prstGeom>
        </p:spPr>
      </p:pic>
      <p:sp>
        <p:nvSpPr>
          <p:cNvPr id="9" name="Rounded Rectangle 8"/>
          <p:cNvSpPr/>
          <p:nvPr/>
        </p:nvSpPr>
        <p:spPr>
          <a:xfrm>
            <a:off x="1219200" y="4343400"/>
            <a:ext cx="9525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529369"/>
            <a:ext cx="2358403" cy="646331"/>
          </a:xfrm>
          <a:prstGeom prst="rect">
            <a:avLst/>
          </a:prstGeom>
          <a:noFill/>
        </p:spPr>
        <p:txBody>
          <a:bodyPr wrap="none" rtlCol="0">
            <a:spAutoFit/>
          </a:bodyPr>
          <a:lstStyle/>
          <a:p>
            <a:r>
              <a:rPr lang="sr-Cyrl-RS" b="1" dirty="0" smtClean="0">
                <a:solidFill>
                  <a:srgbClr val="FF0000"/>
                </a:solidFill>
              </a:rPr>
              <a:t>Дугмад за предходни</a:t>
            </a:r>
          </a:p>
          <a:p>
            <a:r>
              <a:rPr lang="sr-Cyrl-RS" b="1" dirty="0">
                <a:solidFill>
                  <a:srgbClr val="FF0000"/>
                </a:solidFill>
              </a:rPr>
              <a:t>и</a:t>
            </a:r>
            <a:r>
              <a:rPr lang="sr-Cyrl-RS" b="1" dirty="0" smtClean="0">
                <a:solidFill>
                  <a:srgbClr val="FF0000"/>
                </a:solidFill>
              </a:rPr>
              <a:t> сљедећи слајд</a:t>
            </a:r>
            <a:endParaRPr lang="en-US" b="1" dirty="0">
              <a:solidFill>
                <a:srgbClr val="FF0000"/>
              </a:solidFill>
            </a:endParaRPr>
          </a:p>
        </p:txBody>
      </p:sp>
      <p:cxnSp>
        <p:nvCxnSpPr>
          <p:cNvPr id="14" name="Straight Connector 13"/>
          <p:cNvCxnSpPr/>
          <p:nvPr/>
        </p:nvCxnSpPr>
        <p:spPr>
          <a:xfrm>
            <a:off x="192398" y="1175700"/>
            <a:ext cx="11392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p:cNvCxnSpPr>
          <p:nvPr/>
        </p:nvCxnSpPr>
        <p:spPr>
          <a:xfrm flipH="1">
            <a:off x="1331601" y="1175700"/>
            <a:ext cx="1" cy="316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00200" y="1487269"/>
            <a:ext cx="1967142" cy="646331"/>
          </a:xfrm>
          <a:prstGeom prst="rect">
            <a:avLst/>
          </a:prstGeom>
          <a:noFill/>
        </p:spPr>
        <p:txBody>
          <a:bodyPr wrap="none" rtlCol="0">
            <a:spAutoFit/>
          </a:bodyPr>
          <a:lstStyle/>
          <a:p>
            <a:r>
              <a:rPr lang="sr-Cyrl-RS" b="1" dirty="0" smtClean="0">
                <a:solidFill>
                  <a:srgbClr val="FF0000"/>
                </a:solidFill>
              </a:rPr>
              <a:t>Дугмад за први</a:t>
            </a:r>
          </a:p>
          <a:p>
            <a:r>
              <a:rPr lang="sr-Cyrl-RS" b="1" dirty="0">
                <a:solidFill>
                  <a:srgbClr val="FF0000"/>
                </a:solidFill>
              </a:rPr>
              <a:t>и</a:t>
            </a:r>
            <a:r>
              <a:rPr lang="sr-Cyrl-RS" b="1" dirty="0" smtClean="0">
                <a:solidFill>
                  <a:srgbClr val="FF0000"/>
                </a:solidFill>
              </a:rPr>
              <a:t> последњи слајд</a:t>
            </a:r>
            <a:endParaRPr lang="en-US" b="1" dirty="0">
              <a:solidFill>
                <a:srgbClr val="FF0000"/>
              </a:solidFill>
            </a:endParaRPr>
          </a:p>
        </p:txBody>
      </p:sp>
      <p:cxnSp>
        <p:nvCxnSpPr>
          <p:cNvPr id="25" name="Straight Connector 24"/>
          <p:cNvCxnSpPr/>
          <p:nvPr/>
        </p:nvCxnSpPr>
        <p:spPr>
          <a:xfrm>
            <a:off x="1563998" y="2133600"/>
            <a:ext cx="11792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723202" y="2133600"/>
            <a:ext cx="1502" cy="2209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133600" y="4343400"/>
            <a:ext cx="9144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048000" y="4343400"/>
            <a:ext cx="4572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3352800" y="280578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352800" y="2782669"/>
            <a:ext cx="3007" cy="1583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80550" y="2173069"/>
            <a:ext cx="2054024" cy="646331"/>
          </a:xfrm>
          <a:prstGeom prst="rect">
            <a:avLst/>
          </a:prstGeom>
          <a:noFill/>
        </p:spPr>
        <p:txBody>
          <a:bodyPr wrap="none" rtlCol="0">
            <a:spAutoFit/>
          </a:bodyPr>
          <a:lstStyle/>
          <a:p>
            <a:r>
              <a:rPr lang="sr-Cyrl-RS" b="1" dirty="0" smtClean="0">
                <a:solidFill>
                  <a:srgbClr val="FF0000"/>
                </a:solidFill>
              </a:rPr>
              <a:t>Дугме за почетни</a:t>
            </a:r>
          </a:p>
          <a:p>
            <a:r>
              <a:rPr lang="en-GB" b="1" dirty="0" smtClean="0">
                <a:solidFill>
                  <a:srgbClr val="FF0000"/>
                </a:solidFill>
              </a:rPr>
              <a:t>(Home page) </a:t>
            </a:r>
            <a:r>
              <a:rPr lang="sr-Cyrl-RS" b="1" dirty="0" smtClean="0">
                <a:solidFill>
                  <a:srgbClr val="FF0000"/>
                </a:solidFill>
              </a:rPr>
              <a:t>слајд</a:t>
            </a:r>
            <a:endParaRPr lang="en-US" b="1" dirty="0">
              <a:solidFill>
                <a:srgbClr val="FF0000"/>
              </a:solidFill>
            </a:endParaRPr>
          </a:p>
        </p:txBody>
      </p:sp>
      <p:sp>
        <p:nvSpPr>
          <p:cNvPr id="35" name="Rounded Rectangle 34"/>
          <p:cNvSpPr/>
          <p:nvPr/>
        </p:nvSpPr>
        <p:spPr>
          <a:xfrm>
            <a:off x="3886200" y="4343400"/>
            <a:ext cx="4572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13576" y="1752600"/>
            <a:ext cx="2036198" cy="646331"/>
          </a:xfrm>
          <a:prstGeom prst="rect">
            <a:avLst/>
          </a:prstGeom>
          <a:noFill/>
        </p:spPr>
        <p:txBody>
          <a:bodyPr wrap="none" rtlCol="0">
            <a:spAutoFit/>
          </a:bodyPr>
          <a:lstStyle/>
          <a:p>
            <a:r>
              <a:rPr lang="sr-Cyrl-RS" b="1" dirty="0" smtClean="0">
                <a:solidFill>
                  <a:srgbClr val="FF0000"/>
                </a:solidFill>
              </a:rPr>
              <a:t>Дугме за повратак</a:t>
            </a:r>
          </a:p>
          <a:p>
            <a:r>
              <a:rPr lang="sr-Cyrl-RS" b="1" dirty="0" smtClean="0">
                <a:solidFill>
                  <a:srgbClr val="FF0000"/>
                </a:solidFill>
              </a:rPr>
              <a:t>уназад</a:t>
            </a:r>
            <a:endParaRPr lang="en-US" b="1" dirty="0">
              <a:solidFill>
                <a:srgbClr val="FF0000"/>
              </a:solidFill>
            </a:endParaRPr>
          </a:p>
        </p:txBody>
      </p:sp>
      <p:cxnSp>
        <p:nvCxnSpPr>
          <p:cNvPr id="37" name="Straight Connector 36"/>
          <p:cNvCxnSpPr/>
          <p:nvPr/>
        </p:nvCxnSpPr>
        <p:spPr>
          <a:xfrm flipH="1">
            <a:off x="5562600" y="23622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114800" y="2362200"/>
            <a:ext cx="1451176" cy="20043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08294" y="443620"/>
            <a:ext cx="4124271" cy="1077218"/>
          </a:xfrm>
          <a:prstGeom prst="rect">
            <a:avLst/>
          </a:prstGeom>
          <a:noFill/>
        </p:spPr>
        <p:txBody>
          <a:bodyPr wrap="none" rtlCol="0">
            <a:spAutoFit/>
          </a:bodyPr>
          <a:lstStyle/>
          <a:p>
            <a:r>
              <a:rPr lang="sr-Cyrl-RS" sz="3200" b="1" dirty="0" smtClean="0"/>
              <a:t>Најчешће коришћена </a:t>
            </a:r>
          </a:p>
          <a:p>
            <a:r>
              <a:rPr lang="sr-Cyrl-RS" sz="3200" b="1" dirty="0"/>
              <a:t>а</a:t>
            </a:r>
            <a:r>
              <a:rPr lang="sr-Cyrl-RS" sz="3200" b="1" dirty="0" smtClean="0"/>
              <a:t>кциона дугмад </a:t>
            </a:r>
            <a:endParaRPr lang="en-US" sz="3200" b="1" dirty="0"/>
          </a:p>
        </p:txBody>
      </p:sp>
      <p:sp>
        <p:nvSpPr>
          <p:cNvPr id="42" name="TextBox 41"/>
          <p:cNvSpPr txBox="1"/>
          <p:nvPr/>
        </p:nvSpPr>
        <p:spPr>
          <a:xfrm>
            <a:off x="5565976" y="2895600"/>
            <a:ext cx="2222340" cy="646331"/>
          </a:xfrm>
          <a:prstGeom prst="rect">
            <a:avLst/>
          </a:prstGeom>
          <a:noFill/>
        </p:spPr>
        <p:txBody>
          <a:bodyPr wrap="none" rtlCol="0">
            <a:spAutoFit/>
          </a:bodyPr>
          <a:lstStyle/>
          <a:p>
            <a:r>
              <a:rPr lang="sr-Cyrl-RS" b="1" dirty="0" smtClean="0">
                <a:solidFill>
                  <a:srgbClr val="FF0000"/>
                </a:solidFill>
              </a:rPr>
              <a:t>Дугме за покретање</a:t>
            </a:r>
          </a:p>
          <a:p>
            <a:r>
              <a:rPr lang="sr-Cyrl-RS" b="1" dirty="0">
                <a:solidFill>
                  <a:srgbClr val="FF0000"/>
                </a:solidFill>
              </a:rPr>
              <a:t>в</a:t>
            </a:r>
            <a:r>
              <a:rPr lang="sr-Cyrl-RS" b="1" dirty="0" smtClean="0">
                <a:solidFill>
                  <a:srgbClr val="FF0000"/>
                </a:solidFill>
              </a:rPr>
              <a:t>идео записа</a:t>
            </a:r>
          </a:p>
        </p:txBody>
      </p:sp>
      <p:sp>
        <p:nvSpPr>
          <p:cNvPr id="46" name="Rounded Rectangle 45"/>
          <p:cNvSpPr/>
          <p:nvPr/>
        </p:nvSpPr>
        <p:spPr>
          <a:xfrm>
            <a:off x="4343400" y="4343400"/>
            <a:ext cx="4572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a:off x="5715000" y="3514496"/>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644824" y="3514496"/>
            <a:ext cx="1073552" cy="8289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5181600" y="4343400"/>
            <a:ext cx="4572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636212" y="4840069"/>
            <a:ext cx="2222340" cy="646331"/>
          </a:xfrm>
          <a:prstGeom prst="rect">
            <a:avLst/>
          </a:prstGeom>
          <a:noFill/>
        </p:spPr>
        <p:txBody>
          <a:bodyPr wrap="none" rtlCol="0">
            <a:spAutoFit/>
          </a:bodyPr>
          <a:lstStyle/>
          <a:p>
            <a:r>
              <a:rPr lang="sr-Cyrl-RS" b="1" dirty="0" smtClean="0">
                <a:solidFill>
                  <a:srgbClr val="FF0000"/>
                </a:solidFill>
              </a:rPr>
              <a:t>Дугме за покретање</a:t>
            </a:r>
          </a:p>
          <a:p>
            <a:r>
              <a:rPr lang="sr-Cyrl-RS" b="1" dirty="0" smtClean="0">
                <a:solidFill>
                  <a:srgbClr val="FF0000"/>
                </a:solidFill>
              </a:rPr>
              <a:t>аудио записа</a:t>
            </a:r>
          </a:p>
        </p:txBody>
      </p:sp>
      <p:cxnSp>
        <p:nvCxnSpPr>
          <p:cNvPr id="55" name="Straight Arrow Connector 54"/>
          <p:cNvCxnSpPr/>
          <p:nvPr/>
        </p:nvCxnSpPr>
        <p:spPr>
          <a:xfrm flipH="1" flipV="1">
            <a:off x="5603595" y="4875036"/>
            <a:ext cx="1157714" cy="6113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761309" y="54864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29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500"/>
                                  </p:stCondLst>
                                  <p:childTnLst>
                                    <p:animScale>
                                      <p:cBhvr>
                                        <p:cTn id="9" dur="2000" fill="hold"/>
                                        <p:tgtEl>
                                          <p:spTgt spid="2050"/>
                                        </p:tgtEl>
                                      </p:cBhvr>
                                      <p:by x="300000" y="300000"/>
                                    </p:animScale>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500"/>
                            </p:stCondLst>
                            <p:childTnLst>
                              <p:par>
                                <p:cTn id="14" presetID="1" presetClass="exit"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hidden"/>
                                      </p:to>
                                    </p:set>
                                  </p:childTnLst>
                                </p:cTn>
                              </p:par>
                            </p:childTnLst>
                          </p:cTn>
                        </p:par>
                        <p:par>
                          <p:cTn id="16" fill="hold">
                            <p:stCondLst>
                              <p:cond delay="2500"/>
                            </p:stCondLst>
                            <p:childTnLst>
                              <p:par>
                                <p:cTn id="17" presetID="1" presetClass="exit" presetSubtype="0" fill="hold" nodeType="after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500"/>
                            </p:stCondLst>
                            <p:childTnLst>
                              <p:par>
                                <p:cTn id="39" presetID="1"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500"/>
                            </p:stCondLst>
                            <p:childTnLst>
                              <p:par>
                                <p:cTn id="69" presetID="1"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par>
                          <p:cTn id="71" fill="hold">
                            <p:stCondLst>
                              <p:cond delay="7500"/>
                            </p:stCondLst>
                            <p:childTnLst>
                              <p:par>
                                <p:cTn id="72" presetID="22" presetClass="entr" presetSubtype="2"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right)">
                                      <p:cBhvr>
                                        <p:cTn id="74" dur="500"/>
                                        <p:tgtEl>
                                          <p:spTgt spid="37"/>
                                        </p:tgtEl>
                                      </p:cBhvr>
                                    </p:animEffect>
                                  </p:childTnLst>
                                </p:cTn>
                              </p:par>
                            </p:childTnLst>
                          </p:cTn>
                        </p:par>
                        <p:par>
                          <p:cTn id="75" fill="hold">
                            <p:stCondLst>
                              <p:cond delay="8000"/>
                            </p:stCondLst>
                            <p:childTnLst>
                              <p:par>
                                <p:cTn id="76" presetID="22" presetClass="entr" presetSubtype="1" fill="hold"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up)">
                                      <p:cBhvr>
                                        <p:cTn id="78" dur="500"/>
                                        <p:tgtEl>
                                          <p:spTgt spid="38"/>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9000"/>
                            </p:stCondLst>
                            <p:childTnLst>
                              <p:par>
                                <p:cTn id="84" presetID="1"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childTnLst>
                                </p:cTn>
                              </p:par>
                            </p:childTnLst>
                          </p:cTn>
                        </p:par>
                        <p:par>
                          <p:cTn id="86" fill="hold">
                            <p:stCondLst>
                              <p:cond delay="9000"/>
                            </p:stCondLst>
                            <p:childTnLst>
                              <p:par>
                                <p:cTn id="87" presetID="22" presetClass="entr" presetSubtype="2"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right)">
                                      <p:cBhvr>
                                        <p:cTn id="89" dur="500"/>
                                        <p:tgtEl>
                                          <p:spTgt spid="47"/>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up)">
                                      <p:cBhvr>
                                        <p:cTn id="93" dur="500"/>
                                        <p:tgtEl>
                                          <p:spTgt spid="48"/>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left)">
                                      <p:cBhvr>
                                        <p:cTn id="97" dur="500"/>
                                        <p:tgtEl>
                                          <p:spTgt spid="53"/>
                                        </p:tgtEl>
                                      </p:cBhvr>
                                    </p:animEffect>
                                  </p:childTnLst>
                                </p:cTn>
                              </p:par>
                            </p:childTnLst>
                          </p:cTn>
                        </p:par>
                        <p:par>
                          <p:cTn id="98" fill="hold">
                            <p:stCondLst>
                              <p:cond delay="10500"/>
                            </p:stCondLst>
                            <p:childTnLst>
                              <p:par>
                                <p:cTn id="99" presetID="1" presetClass="entr" presetSubtype="0"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par>
                          <p:cTn id="101" fill="hold">
                            <p:stCondLst>
                              <p:cond delay="10500"/>
                            </p:stCondLst>
                            <p:childTnLst>
                              <p:par>
                                <p:cTn id="102" presetID="22" presetClass="entr" presetSubtype="2" fill="hold"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right)">
                                      <p:cBhvr>
                                        <p:cTn id="104" dur="500"/>
                                        <p:tgtEl>
                                          <p:spTgt spid="57"/>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down)">
                                      <p:cBhvr>
                                        <p:cTn id="10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3" grpId="0"/>
      <p:bldP spid="27" grpId="0" animBg="1"/>
      <p:bldP spid="29" grpId="0" animBg="1"/>
      <p:bldP spid="34" grpId="0"/>
      <p:bldP spid="35" grpId="0" animBg="1"/>
      <p:bldP spid="36" grpId="0"/>
      <p:bldP spid="40" grpId="0"/>
      <p:bldP spid="42" grpId="0"/>
      <p:bldP spid="46" grpId="0" animBg="1"/>
      <p:bldP spid="53"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p:txBody>
          <a:bodyPr/>
          <a:lstStyle/>
          <a:p>
            <a:pPr marL="0" indent="0">
              <a:buNone/>
            </a:pPr>
            <a:r>
              <a:rPr lang="sr-Cyrl-RS" dirty="0" smtClean="0"/>
              <a:t>Без дугмади за навигацију, послије пуштања презентације, слајдови иду један иза другог: 1., 2., 3 . . . Помоћу </a:t>
            </a:r>
            <a:r>
              <a:rPr lang="sr-Cyrl-RS" dirty="0"/>
              <a:t>дугмади за навигацију омогућићемо </a:t>
            </a:r>
            <a:r>
              <a:rPr lang="sr-Cyrl-RS" dirty="0" smtClean="0"/>
              <a:t>да, </a:t>
            </a:r>
            <a:r>
              <a:rPr lang="sr-Cyrl-RS" dirty="0"/>
              <a:t>са </a:t>
            </a:r>
            <a:r>
              <a:rPr lang="sr-Cyrl-RS" dirty="0" smtClean="0"/>
              <a:t>слајда који је изабран као ПОЧЕТНИ,  </a:t>
            </a:r>
            <a:r>
              <a:rPr lang="sr-Cyrl-RS" dirty="0"/>
              <a:t>можемо да идемо </a:t>
            </a:r>
            <a:r>
              <a:rPr lang="sr-Cyrl-RS" dirty="0" smtClean="0"/>
              <a:t> на било који слајд  и </a:t>
            </a:r>
            <a:r>
              <a:rPr lang="sr-Cyrl-RS" dirty="0"/>
              <a:t>поновно </a:t>
            </a:r>
            <a:r>
              <a:rPr lang="sr-Cyrl-RS" dirty="0" smtClean="0"/>
              <a:t>вратимо </a:t>
            </a:r>
            <a:r>
              <a:rPr lang="sr-Cyrl-RS" dirty="0"/>
              <a:t>на почетну страну</a:t>
            </a:r>
            <a:r>
              <a:rPr lang="sr-Cyrl-RS" dirty="0" smtClean="0"/>
              <a:t>. </a:t>
            </a:r>
            <a:endParaRPr lang="en-US" dirty="0"/>
          </a:p>
        </p:txBody>
      </p:sp>
    </p:spTree>
    <p:extLst>
      <p:ext uri="{BB962C8B-B14F-4D97-AF65-F5344CB8AC3E}">
        <p14:creationId xmlns:p14="http://schemas.microsoft.com/office/powerpoint/2010/main" xmlns="" val="3818367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
            </a:r>
            <a:br>
              <a:rPr lang="sr-Cyrl-RS" dirty="0" smtClean="0"/>
            </a:br>
            <a:r>
              <a:rPr lang="sr-Cyrl-RS" dirty="0" smtClean="0"/>
              <a:t>Постављање дугмета на слајд</a:t>
            </a:r>
            <a:br>
              <a:rPr lang="sr-Cyrl-RS" dirty="0" smtClean="0"/>
            </a:br>
            <a:r>
              <a:rPr lang="sr-Cyrl-RS" dirty="0" smtClean="0"/>
              <a:t>на примјеру презентације</a:t>
            </a:r>
            <a:br>
              <a:rPr lang="sr-Cyrl-RS" dirty="0" smtClean="0"/>
            </a:br>
            <a:endParaRPr lang="en-US" dirty="0"/>
          </a:p>
        </p:txBody>
      </p:sp>
      <p:sp>
        <p:nvSpPr>
          <p:cNvPr id="3" name="Content Placeholder 2"/>
          <p:cNvSpPr>
            <a:spLocks noGrp="1"/>
          </p:cNvSpPr>
          <p:nvPr>
            <p:ph idx="1"/>
          </p:nvPr>
        </p:nvSpPr>
        <p:spPr/>
        <p:txBody>
          <a:bodyPr/>
          <a:lstStyle/>
          <a:p>
            <a:pPr marL="0" indent="0">
              <a:buNone/>
            </a:pPr>
            <a:r>
              <a:rPr lang="sr-Cyrl-RS" dirty="0" smtClean="0"/>
              <a:t>Рецимо да правимо презентацију на тему „</a:t>
            </a:r>
            <a:r>
              <a:rPr lang="en-US" dirty="0" err="1" smtClean="0"/>
              <a:t>Улазне</a:t>
            </a:r>
            <a:r>
              <a:rPr lang="en-US" dirty="0" smtClean="0"/>
              <a:t> </a:t>
            </a:r>
            <a:r>
              <a:rPr lang="en-US" dirty="0"/>
              <a:t>и </a:t>
            </a:r>
            <a:r>
              <a:rPr lang="en-US" dirty="0" err="1" smtClean="0"/>
              <a:t>излазне</a:t>
            </a:r>
            <a:r>
              <a:rPr lang="sr-Cyrl-RS" dirty="0" smtClean="0"/>
              <a:t> </a:t>
            </a:r>
            <a:r>
              <a:rPr lang="en-US" dirty="0" err="1" smtClean="0"/>
              <a:t>једин</a:t>
            </a:r>
            <a:r>
              <a:rPr lang="sr-Cyrl-RS" dirty="0" smtClean="0"/>
              <a:t>и</a:t>
            </a:r>
            <a:r>
              <a:rPr lang="en-US" dirty="0" err="1" smtClean="0"/>
              <a:t>це</a:t>
            </a:r>
            <a:r>
              <a:rPr lang="en-US" dirty="0" smtClean="0"/>
              <a:t> </a:t>
            </a:r>
            <a:r>
              <a:rPr lang="en-US" dirty="0" err="1" smtClean="0"/>
              <a:t>рачунара</a:t>
            </a:r>
            <a:r>
              <a:rPr lang="sr-Cyrl-RS" dirty="0" smtClean="0"/>
              <a:t>“ и да та презентација има 5 слајдова:</a:t>
            </a:r>
          </a:p>
          <a:p>
            <a:pPr marL="514350" indent="-514350">
              <a:buAutoNum type="arabicPeriod"/>
            </a:pPr>
            <a:r>
              <a:rPr lang="sr-Cyrl-RS" dirty="0" smtClean="0"/>
              <a:t>Почетну страну – Преиферни рачунарски уређаји и</a:t>
            </a:r>
          </a:p>
          <a:p>
            <a:pPr marL="514350" indent="-514350">
              <a:buAutoNum type="arabicPeriod"/>
            </a:pPr>
            <a:r>
              <a:rPr lang="sr-Cyrl-RS" dirty="0" smtClean="0"/>
              <a:t>Четири слајда : улазни рачунарски уређаји, миш,излазни рачунарски уређаји и улазно – излазни рачунарски уређаји  </a:t>
            </a:r>
          </a:p>
          <a:p>
            <a:pPr marL="514350" indent="-514350">
              <a:buAutoNum type="arabicPeriod"/>
            </a:pPr>
            <a:endParaRPr lang="sr-Cyrl-RS" dirty="0" smtClean="0"/>
          </a:p>
          <a:p>
            <a:pPr marL="0" indent="0">
              <a:buNone/>
            </a:pPr>
            <a:endParaRPr lang="sr-Cyrl-RS" dirty="0"/>
          </a:p>
          <a:p>
            <a:pPr marL="0" indent="0">
              <a:buNone/>
            </a:pPr>
            <a:endParaRPr lang="sr-Cyrl-RS" dirty="0" smtClean="0"/>
          </a:p>
          <a:p>
            <a:pPr marL="0" indent="0">
              <a:buNone/>
            </a:pPr>
            <a:endParaRPr lang="en-US" dirty="0"/>
          </a:p>
        </p:txBody>
      </p:sp>
    </p:spTree>
    <p:extLst>
      <p:ext uri="{BB962C8B-B14F-4D97-AF65-F5344CB8AC3E}">
        <p14:creationId xmlns:p14="http://schemas.microsoft.com/office/powerpoint/2010/main" xmlns="" val="18682735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228600"/>
            <a:ext cx="2190750"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52400" y="2311622"/>
            <a:ext cx="2286000" cy="1726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4829175"/>
            <a:ext cx="2171700"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29000" y="2381250"/>
            <a:ext cx="2190750"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15125" y="2324100"/>
            <a:ext cx="2200275" cy="1638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9" name="Straight Arrow Connector 8"/>
          <p:cNvCxnSpPr/>
          <p:nvPr/>
        </p:nvCxnSpPr>
        <p:spPr>
          <a:xfrm flipH="1">
            <a:off x="2400300" y="1295400"/>
            <a:ext cx="1714501"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1295400"/>
            <a:ext cx="1206952" cy="13052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24375" y="1442692"/>
            <a:ext cx="563023" cy="10719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5800" y="3886199"/>
            <a:ext cx="0" cy="11385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33600" y="3886199"/>
            <a:ext cx="0" cy="192689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183043" y="1676400"/>
            <a:ext cx="2236557" cy="45176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164368" y="1676400"/>
            <a:ext cx="93432" cy="1905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3074" idx="3"/>
          </p:cNvCxnSpPr>
          <p:nvPr/>
        </p:nvCxnSpPr>
        <p:spPr>
          <a:xfrm flipH="1" flipV="1">
            <a:off x="5619750" y="1052513"/>
            <a:ext cx="2990850" cy="2528887"/>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183043" y="1676400"/>
            <a:ext cx="1626957" cy="2057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36511" y="452063"/>
            <a:ext cx="1191352" cy="461665"/>
          </a:xfrm>
          <a:prstGeom prst="rect">
            <a:avLst/>
          </a:prstGeom>
          <a:noFill/>
        </p:spPr>
        <p:txBody>
          <a:bodyPr wrap="none" rtlCol="0">
            <a:spAutoFit/>
          </a:bodyPr>
          <a:lstStyle/>
          <a:p>
            <a:r>
              <a:rPr lang="sr-Cyrl-RS" sz="2400" b="1" dirty="0" smtClean="0">
                <a:solidFill>
                  <a:srgbClr val="FF0000"/>
                </a:solidFill>
              </a:rPr>
              <a:t>1. слајд</a:t>
            </a:r>
            <a:endParaRPr lang="en-US" sz="2400" b="1" dirty="0">
              <a:solidFill>
                <a:srgbClr val="FF0000"/>
              </a:solidFill>
            </a:endParaRPr>
          </a:p>
        </p:txBody>
      </p:sp>
      <p:sp>
        <p:nvSpPr>
          <p:cNvPr id="19" name="TextBox 18"/>
          <p:cNvSpPr txBox="1"/>
          <p:nvPr/>
        </p:nvSpPr>
        <p:spPr>
          <a:xfrm>
            <a:off x="762000" y="1855291"/>
            <a:ext cx="1191352" cy="461665"/>
          </a:xfrm>
          <a:prstGeom prst="rect">
            <a:avLst/>
          </a:prstGeom>
          <a:noFill/>
        </p:spPr>
        <p:txBody>
          <a:bodyPr wrap="none" rtlCol="0">
            <a:spAutoFit/>
          </a:bodyPr>
          <a:lstStyle/>
          <a:p>
            <a:r>
              <a:rPr lang="sr-Cyrl-RS" sz="2400" b="1" dirty="0">
                <a:solidFill>
                  <a:srgbClr val="FF0000"/>
                </a:solidFill>
              </a:rPr>
              <a:t>2</a:t>
            </a:r>
            <a:r>
              <a:rPr lang="sr-Cyrl-RS" sz="2400" b="1" dirty="0" smtClean="0">
                <a:solidFill>
                  <a:srgbClr val="FF0000"/>
                </a:solidFill>
              </a:rPr>
              <a:t>. слајд</a:t>
            </a:r>
            <a:endParaRPr lang="en-US" sz="2400" b="1" dirty="0">
              <a:solidFill>
                <a:srgbClr val="FF0000"/>
              </a:solidFill>
            </a:endParaRPr>
          </a:p>
        </p:txBody>
      </p:sp>
      <p:sp>
        <p:nvSpPr>
          <p:cNvPr id="21" name="TextBox 20"/>
          <p:cNvSpPr txBox="1"/>
          <p:nvPr/>
        </p:nvSpPr>
        <p:spPr>
          <a:xfrm>
            <a:off x="2705645" y="5963261"/>
            <a:ext cx="1191352" cy="461665"/>
          </a:xfrm>
          <a:prstGeom prst="rect">
            <a:avLst/>
          </a:prstGeom>
          <a:noFill/>
        </p:spPr>
        <p:txBody>
          <a:bodyPr wrap="none" rtlCol="0">
            <a:spAutoFit/>
          </a:bodyPr>
          <a:lstStyle/>
          <a:p>
            <a:r>
              <a:rPr lang="sr-Cyrl-RS" sz="2400" b="1" dirty="0">
                <a:solidFill>
                  <a:srgbClr val="FF0000"/>
                </a:solidFill>
              </a:rPr>
              <a:t>3</a:t>
            </a:r>
            <a:r>
              <a:rPr lang="sr-Cyrl-RS" sz="2400" b="1" dirty="0" smtClean="0">
                <a:solidFill>
                  <a:srgbClr val="FF0000"/>
                </a:solidFill>
              </a:rPr>
              <a:t>. слајд</a:t>
            </a:r>
            <a:endParaRPr lang="en-US" sz="2400" b="1" dirty="0">
              <a:solidFill>
                <a:srgbClr val="FF0000"/>
              </a:solidFill>
            </a:endParaRPr>
          </a:p>
        </p:txBody>
      </p:sp>
      <p:sp>
        <p:nvSpPr>
          <p:cNvPr id="22" name="TextBox 21"/>
          <p:cNvSpPr txBox="1"/>
          <p:nvPr/>
        </p:nvSpPr>
        <p:spPr>
          <a:xfrm>
            <a:off x="3973016" y="4224633"/>
            <a:ext cx="1191352" cy="461665"/>
          </a:xfrm>
          <a:prstGeom prst="rect">
            <a:avLst/>
          </a:prstGeom>
          <a:noFill/>
        </p:spPr>
        <p:txBody>
          <a:bodyPr wrap="none" rtlCol="0">
            <a:spAutoFit/>
          </a:bodyPr>
          <a:lstStyle/>
          <a:p>
            <a:r>
              <a:rPr lang="sr-Cyrl-RS" sz="2400" b="1" dirty="0">
                <a:solidFill>
                  <a:srgbClr val="FF0000"/>
                </a:solidFill>
              </a:rPr>
              <a:t>4</a:t>
            </a:r>
            <a:r>
              <a:rPr lang="sr-Cyrl-RS" sz="2400" b="1" dirty="0" smtClean="0">
                <a:solidFill>
                  <a:srgbClr val="FF0000"/>
                </a:solidFill>
              </a:rPr>
              <a:t>. слајд</a:t>
            </a:r>
            <a:endParaRPr lang="en-US" sz="2400" b="1" dirty="0">
              <a:solidFill>
                <a:srgbClr val="FF0000"/>
              </a:solidFill>
            </a:endParaRPr>
          </a:p>
        </p:txBody>
      </p:sp>
      <p:sp>
        <p:nvSpPr>
          <p:cNvPr id="24" name="TextBox 23"/>
          <p:cNvSpPr txBox="1"/>
          <p:nvPr/>
        </p:nvSpPr>
        <p:spPr>
          <a:xfrm>
            <a:off x="7116031" y="4224633"/>
            <a:ext cx="1191352" cy="461665"/>
          </a:xfrm>
          <a:prstGeom prst="rect">
            <a:avLst/>
          </a:prstGeom>
          <a:noFill/>
        </p:spPr>
        <p:txBody>
          <a:bodyPr wrap="none" rtlCol="0">
            <a:spAutoFit/>
          </a:bodyPr>
          <a:lstStyle/>
          <a:p>
            <a:r>
              <a:rPr lang="sr-Cyrl-RS" sz="2400" b="1" dirty="0">
                <a:solidFill>
                  <a:srgbClr val="FF0000"/>
                </a:solidFill>
              </a:rPr>
              <a:t>5</a:t>
            </a:r>
            <a:r>
              <a:rPr lang="sr-Cyrl-RS" sz="2400" b="1" dirty="0" smtClean="0">
                <a:solidFill>
                  <a:srgbClr val="FF0000"/>
                </a:solidFill>
              </a:rPr>
              <a:t>. слајд</a:t>
            </a:r>
            <a:endParaRPr lang="en-US" sz="2400" b="1" dirty="0">
              <a:solidFill>
                <a:srgbClr val="FF0000"/>
              </a:solidFill>
            </a:endParaRPr>
          </a:p>
        </p:txBody>
      </p:sp>
    </p:spTree>
    <p:extLst>
      <p:ext uri="{BB962C8B-B14F-4D97-AF65-F5344CB8AC3E}">
        <p14:creationId xmlns:p14="http://schemas.microsoft.com/office/powerpoint/2010/main" xmlns="" val="3110435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sr-Cyrl-RS" dirty="0" smtClean="0"/>
              <a:t>Креираћемо дугме за навигацију на слајду два (Улазни рачунарски уређаји) на први слајд (Почетна страна).</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0" y="2819400"/>
            <a:ext cx="2190750" cy="1647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4902422"/>
            <a:ext cx="2286000" cy="1726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flipV="1">
            <a:off x="4088043" y="4267200"/>
            <a:ext cx="1626957" cy="2057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8375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791</Words>
  <Application>Microsoft Office PowerPoint</Application>
  <PresentationFormat>On-screen Show (4:3)</PresentationFormat>
  <Paragraphs>118</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Основи информатике за седми разред</vt:lpstr>
      <vt:lpstr>Slide 2</vt:lpstr>
      <vt:lpstr>Slide 3</vt:lpstr>
      <vt:lpstr>Дугмад за навигацију налазимо у картици „Уметни“ (енгл.Insert). </vt:lpstr>
      <vt:lpstr>Slide 5</vt:lpstr>
      <vt:lpstr>Slide 6</vt:lpstr>
      <vt:lpstr> Постављање дугмета на слајд на примјеру презентације </vt:lpstr>
      <vt:lpstr>Slide 8</vt:lpstr>
      <vt:lpstr>Slide 9</vt:lpstr>
      <vt:lpstr>Улазни рачунарски уређаји</vt:lpstr>
      <vt:lpstr>Slide 11</vt:lpstr>
      <vt:lpstr>Slide 12</vt:lpstr>
      <vt:lpstr>Slide 13</vt:lpstr>
      <vt:lpstr>Slide 14</vt:lpstr>
      <vt:lpstr>Излазни рачунарски уређаји</vt:lpstr>
      <vt:lpstr>Улазно – излазни рачунарски уређаји</vt:lpstr>
      <vt:lpstr>Slide 17</vt:lpstr>
      <vt:lpstr>Slide 18</vt:lpstr>
      <vt:lpstr>Slide 19</vt:lpstr>
      <vt:lpstr>Slide 20</vt:lpstr>
      <vt:lpstr>ПЕРИФЕРНИ РАЧУНАРСКИ УРЕЂАЈИ</vt:lpstr>
      <vt:lpstr>Slide 22</vt:lpstr>
      <vt:lpstr>Slide 23</vt:lpstr>
      <vt:lpstr>Mиш</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Почетна страна</dc:title>
  <dc:creator>Tatjana Livnjak</dc:creator>
  <cp:lastModifiedBy>S</cp:lastModifiedBy>
  <cp:revision>44</cp:revision>
  <dcterms:created xsi:type="dcterms:W3CDTF">2021-01-15T19:43:40Z</dcterms:created>
  <dcterms:modified xsi:type="dcterms:W3CDTF">2021-01-18T16:35:05Z</dcterms:modified>
</cp:coreProperties>
</file>