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5" r:id="rId2"/>
    <p:sldId id="273" r:id="rId3"/>
    <p:sldId id="274" r:id="rId4"/>
    <p:sldId id="279" r:id="rId5"/>
    <p:sldId id="277" r:id="rId6"/>
    <p:sldId id="281" r:id="rId7"/>
    <p:sldId id="282" r:id="rId8"/>
    <p:sldId id="283" r:id="rId9"/>
    <p:sldId id="284" r:id="rId10"/>
    <p:sldId id="285" r:id="rId11"/>
    <p:sldId id="286" r:id="rId12"/>
    <p:sldId id="291" r:id="rId13"/>
    <p:sldId id="29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4. Tanasic Sladjana" initials="5TS" lastIdx="4" clrIdx="0">
    <p:extLst>
      <p:ext uri="{19B8F6BF-5375-455C-9EA6-DF929625EA0E}">
        <p15:presenceInfo xmlns:p15="http://schemas.microsoft.com/office/powerpoint/2012/main" userId="S-1-5-21-2205367460-2660736358-2101033404-12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06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1/19/2021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1/19/2021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un rising over grassy hill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1/19/2021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1/19/2021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1/19/2021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1/19/2021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1/19/2021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2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1/19/2021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1/19/2021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en-US"/>
              <a:t>1/19/2021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1/19/2021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1/19/2021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1/19/2021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1/19/2021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Rectangle 3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14494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5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2"/>
          </p:nvPr>
        </p:nvSpPr>
        <p:spPr>
          <a:xfrm>
            <a:off x="8875776" y="6614494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210800" y="6614494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00000"/>
        <a:buFont typeface="Arial" pitchFamily="34" charset="0"/>
        <a:buChar char="▪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itchFamily="34" charset="0"/>
        <a:buChar char="▪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4951520"/>
            <a:ext cx="9144002" cy="1143000"/>
          </a:xfrm>
        </p:spPr>
        <p:txBody>
          <a:bodyPr/>
          <a:lstStyle/>
          <a:p>
            <a:r>
              <a:rPr lang="sr-Cyrl-BA" dirty="0"/>
              <a:t>ВУЛКАНИЗАМ И ЗЕМЉОТРЕСИ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3F33C5-DA3E-4380-8E7F-D9B41156D710}"/>
              </a:ext>
            </a:extLst>
          </p:cNvPr>
          <p:cNvSpPr txBox="1"/>
          <p:nvPr/>
        </p:nvSpPr>
        <p:spPr>
          <a:xfrm>
            <a:off x="8577309" y="177501"/>
            <a:ext cx="3070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chemeClr val="bg1"/>
                </a:solidFill>
              </a:rPr>
              <a:t>Данијела Лолић</a:t>
            </a:r>
          </a:p>
          <a:p>
            <a:r>
              <a:rPr lang="sr-Cyrl-BA" dirty="0">
                <a:solidFill>
                  <a:schemeClr val="bg1"/>
                </a:solidFill>
              </a:rPr>
              <a:t>ЈУ ОШ „Петар Кочић“, Кола</a:t>
            </a:r>
          </a:p>
          <a:p>
            <a:r>
              <a:rPr lang="sr-Cyrl-BA" dirty="0">
                <a:solidFill>
                  <a:schemeClr val="bg1"/>
                </a:solidFill>
              </a:rPr>
              <a:t>Бања Лука</a:t>
            </a:r>
          </a:p>
        </p:txBody>
      </p:sp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39C252-6321-4D46-9190-288D2E21A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546" y="740445"/>
            <a:ext cx="7353300" cy="55340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492D0F-EDAB-4BB7-9A90-22B9172921DE}"/>
              </a:ext>
            </a:extLst>
          </p:cNvPr>
          <p:cNvSpPr txBox="1"/>
          <p:nvPr/>
        </p:nvSpPr>
        <p:spPr>
          <a:xfrm>
            <a:off x="340032" y="740445"/>
            <a:ext cx="41957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/>
              <a:t>Земљотреси настају у </a:t>
            </a:r>
            <a:r>
              <a:rPr lang="sr-Cyrl-BA" sz="2000" b="1" dirty="0"/>
              <a:t>ХИПОЦЕНТРУ</a:t>
            </a:r>
            <a:r>
              <a:rPr lang="sr-Cyrl-BA" sz="2000" dirty="0"/>
              <a:t> који је најчешће на дубини од око 70км. </a:t>
            </a:r>
          </a:p>
          <a:p>
            <a:r>
              <a:rPr lang="sr-Cyrl-BA" sz="2000" dirty="0"/>
              <a:t>Из хипоцентра се </a:t>
            </a:r>
            <a:r>
              <a:rPr lang="sr-Cyrl-BA" sz="2000" b="1" dirty="0"/>
              <a:t>ЗЕМЉОТРЕСНИ</a:t>
            </a:r>
            <a:r>
              <a:rPr lang="sr-Cyrl-BA" sz="2000" dirty="0"/>
              <a:t> </a:t>
            </a:r>
            <a:r>
              <a:rPr lang="sr-Cyrl-BA" sz="2000" b="1" dirty="0"/>
              <a:t>ТАЛАСИ</a:t>
            </a:r>
            <a:r>
              <a:rPr lang="sr-Cyrl-BA" sz="2000" dirty="0"/>
              <a:t> шире на све стране. </a:t>
            </a:r>
          </a:p>
          <a:p>
            <a:r>
              <a:rPr lang="sr-Cyrl-BA" sz="2000" dirty="0"/>
              <a:t>Мјесто на површини Земље гдје је земљотрес најјачи и налази се тачно изнад хипоцентра назива се </a:t>
            </a:r>
            <a:r>
              <a:rPr lang="sr-Cyrl-BA" sz="2000" b="1" dirty="0"/>
              <a:t>ЕПИЦЕНТАР</a:t>
            </a:r>
            <a:r>
              <a:rPr lang="sr-Cyrl-BA" sz="20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236EFF-F74E-402C-B200-5A93C5118CCC}"/>
              </a:ext>
            </a:extLst>
          </p:cNvPr>
          <p:cNvSpPr txBox="1"/>
          <p:nvPr/>
        </p:nvSpPr>
        <p:spPr>
          <a:xfrm>
            <a:off x="485775" y="4430787"/>
            <a:ext cx="3867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/>
              <a:t>Области појаве вулканизма се поклапају са земљотресним подручјима.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863957B2-30BE-4E76-9BE8-2D1CA3E4976D}"/>
              </a:ext>
            </a:extLst>
          </p:cNvPr>
          <p:cNvCxnSpPr/>
          <p:nvPr/>
        </p:nvCxnSpPr>
        <p:spPr>
          <a:xfrm>
            <a:off x="5442012" y="2654423"/>
            <a:ext cx="2148396" cy="24591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CBD652DA-4BBE-4724-808A-DF1AAE67FC2D}"/>
              </a:ext>
            </a:extLst>
          </p:cNvPr>
          <p:cNvCxnSpPr/>
          <p:nvPr/>
        </p:nvCxnSpPr>
        <p:spPr>
          <a:xfrm flipH="1" flipV="1">
            <a:off x="10200443" y="4589755"/>
            <a:ext cx="168675" cy="10919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95EC41C8-1DDB-44A4-913D-397A2AEEEBEA}"/>
              </a:ext>
            </a:extLst>
          </p:cNvPr>
          <p:cNvCxnSpPr/>
          <p:nvPr/>
        </p:nvCxnSpPr>
        <p:spPr>
          <a:xfrm flipH="1" flipV="1">
            <a:off x="8744505" y="5446450"/>
            <a:ext cx="1624613" cy="4660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05C7E7F0-5A0C-488F-A972-220D10AAD3B6}"/>
              </a:ext>
            </a:extLst>
          </p:cNvPr>
          <p:cNvCxnSpPr/>
          <p:nvPr/>
        </p:nvCxnSpPr>
        <p:spPr>
          <a:xfrm>
            <a:off x="6010183" y="1935332"/>
            <a:ext cx="1580225" cy="18021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12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C7303AE-8765-415D-870D-1BA0606935C0}"/>
              </a:ext>
            </a:extLst>
          </p:cNvPr>
          <p:cNvSpPr txBox="1"/>
          <p:nvPr/>
        </p:nvSpPr>
        <p:spPr>
          <a:xfrm>
            <a:off x="3128961" y="195560"/>
            <a:ext cx="6010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/>
              <a:t>РАЗОРНЕ ПОСЉЕДИЦЕ ЗЕМЉОТРЕСА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7393DD-8ECC-459C-AA46-706C6F9D4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81" y="775990"/>
            <a:ext cx="5210175" cy="28435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C8DD50-8080-476A-8763-BDD03C159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286" y="3000375"/>
            <a:ext cx="5505450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3F6EC1-00EF-4F65-BA1C-0E1FCC3CF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098" y="1000125"/>
            <a:ext cx="2752725" cy="1657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957B2B-B758-4D5D-84C3-72F9EE72AB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9236" y="1000125"/>
            <a:ext cx="2857500" cy="1657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9CA911C-F052-4FBF-9C28-730A5E46A3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64" y="3814464"/>
            <a:ext cx="6119811" cy="284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4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A3D60D-B42C-481C-9F9C-503F03062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09" y="1095375"/>
            <a:ext cx="10115550" cy="5762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6A38F9-4E59-41B2-BEB7-D5CCB5522012}"/>
              </a:ext>
            </a:extLst>
          </p:cNvPr>
          <p:cNvSpPr txBox="1"/>
          <p:nvPr/>
        </p:nvSpPr>
        <p:spPr>
          <a:xfrm>
            <a:off x="763480" y="319596"/>
            <a:ext cx="10807545" cy="66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Cyrl-B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8667F1-38E7-4651-BA94-C28F1E7998AB}"/>
              </a:ext>
            </a:extLst>
          </p:cNvPr>
          <p:cNvSpPr txBox="1"/>
          <p:nvPr/>
        </p:nvSpPr>
        <p:spPr>
          <a:xfrm>
            <a:off x="620975" y="413600"/>
            <a:ext cx="4376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/>
              <a:t>Трусне зоне на подручју Европе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47D9F580-A3B3-4B4A-B5D9-5437FFF7D222}"/>
              </a:ext>
            </a:extLst>
          </p:cNvPr>
          <p:cNvSpPr/>
          <p:nvPr/>
        </p:nvSpPr>
        <p:spPr>
          <a:xfrm>
            <a:off x="5857042" y="2627790"/>
            <a:ext cx="477915" cy="33735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BE1D7561-FC2D-4A40-9929-81DBBC9E10DD}"/>
              </a:ext>
            </a:extLst>
          </p:cNvPr>
          <p:cNvCxnSpPr/>
          <p:nvPr/>
        </p:nvCxnSpPr>
        <p:spPr>
          <a:xfrm flipV="1">
            <a:off x="6095999" y="2521258"/>
            <a:ext cx="358067" cy="27520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E71B5C1-5E82-45FD-88DD-DD98569563C1}"/>
              </a:ext>
            </a:extLst>
          </p:cNvPr>
          <p:cNvSpPr/>
          <p:nvPr/>
        </p:nvSpPr>
        <p:spPr>
          <a:xfrm>
            <a:off x="5857042" y="2191074"/>
            <a:ext cx="1384918" cy="2752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b="1" dirty="0">
                <a:solidFill>
                  <a:schemeClr val="tx1"/>
                </a:solidFill>
              </a:rPr>
              <a:t>Бања Лука</a:t>
            </a:r>
          </a:p>
        </p:txBody>
      </p:sp>
    </p:spTree>
    <p:extLst>
      <p:ext uri="{BB962C8B-B14F-4D97-AF65-F5344CB8AC3E}">
        <p14:creationId xmlns:p14="http://schemas.microsoft.com/office/powerpoint/2010/main" val="41680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555033-79C6-45C2-A83F-4F8B5FB135B2}"/>
              </a:ext>
            </a:extLst>
          </p:cNvPr>
          <p:cNvSpPr txBox="1"/>
          <p:nvPr/>
        </p:nvSpPr>
        <p:spPr>
          <a:xfrm>
            <a:off x="958788" y="1233996"/>
            <a:ext cx="82473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/>
              <a:t>Домаћа задаћа:</a:t>
            </a:r>
          </a:p>
          <a:p>
            <a:endParaRPr lang="sr-Cyrl-BA" sz="2400" b="1" dirty="0"/>
          </a:p>
          <a:p>
            <a:r>
              <a:rPr lang="sr-Cyrl-BA" sz="2400" b="1" dirty="0">
                <a:solidFill>
                  <a:srgbClr val="FF0000"/>
                </a:solidFill>
              </a:rPr>
              <a:t>НАПРАВИТИ ПЛАКАТ О ЗАШТИТИ У </a:t>
            </a:r>
            <a:r>
              <a:rPr lang="sr-Cyrl-BA" sz="2400" b="1" dirty="0" smtClean="0">
                <a:solidFill>
                  <a:srgbClr val="FF0000"/>
                </a:solidFill>
              </a:rPr>
              <a:t>СЛУЧАЈУ</a:t>
            </a:r>
            <a:r>
              <a:rPr lang="sr-Latn-RS" sz="2400" b="1" dirty="0" smtClean="0">
                <a:solidFill>
                  <a:srgbClr val="FF0000"/>
                </a:solidFill>
              </a:rPr>
              <a:t> </a:t>
            </a:r>
            <a:r>
              <a:rPr lang="sr-Cyrl-RS" sz="2400" b="1" smtClean="0">
                <a:solidFill>
                  <a:srgbClr val="FF0000"/>
                </a:solidFill>
              </a:rPr>
              <a:t>ЗЕМЉОТРЕСА/</a:t>
            </a:r>
            <a:r>
              <a:rPr lang="sr-Cyrl-BA" sz="2400" b="1" smtClean="0">
                <a:solidFill>
                  <a:srgbClr val="FF0000"/>
                </a:solidFill>
              </a:rPr>
              <a:t> </a:t>
            </a:r>
            <a:r>
              <a:rPr lang="sr-Cyrl-BA" sz="2400" b="1" dirty="0">
                <a:solidFill>
                  <a:srgbClr val="FF0000"/>
                </a:solidFill>
              </a:rPr>
              <a:t>ПОТРЕСА!</a:t>
            </a:r>
          </a:p>
          <a:p>
            <a:r>
              <a:rPr lang="sr-Cyrl-BA" sz="2400" b="1" dirty="0"/>
              <a:t>Шта учинити ако смо у затвореном простору?</a:t>
            </a:r>
          </a:p>
          <a:p>
            <a:r>
              <a:rPr lang="sr-Cyrl-BA" sz="2400" b="1" dirty="0"/>
              <a:t>Шта учинити ако смо на отвореном простору?</a:t>
            </a:r>
          </a:p>
          <a:p>
            <a:r>
              <a:rPr lang="sr-Cyrl-BA" sz="2400" b="1" dirty="0"/>
              <a:t>Шта учинити ако смо у рушевинама?</a:t>
            </a:r>
          </a:p>
          <a:p>
            <a:r>
              <a:rPr lang="sr-Cyrl-BA" sz="2400" b="1" dirty="0"/>
              <a:t>Који број позвати ако требамо помоћ?</a:t>
            </a:r>
          </a:p>
        </p:txBody>
      </p:sp>
    </p:spTree>
    <p:extLst>
      <p:ext uri="{BB962C8B-B14F-4D97-AF65-F5344CB8AC3E}">
        <p14:creationId xmlns:p14="http://schemas.microsoft.com/office/powerpoint/2010/main" val="256308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2901C8-9CAF-4FCE-A7CD-F4EFCFDEFA40}"/>
              </a:ext>
            </a:extLst>
          </p:cNvPr>
          <p:cNvSpPr txBox="1"/>
          <p:nvPr/>
        </p:nvSpPr>
        <p:spPr>
          <a:xfrm>
            <a:off x="497150" y="497150"/>
            <a:ext cx="42080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Површина наше планете издијељена је на више већих и мањих дијелова које се називају </a:t>
            </a:r>
            <a:r>
              <a:rPr lang="sr-Cyrl-BA" b="1" dirty="0"/>
              <a:t>ЛИТОСФЕРНЕ ПЛОЧЕ</a:t>
            </a:r>
            <a:r>
              <a:rPr lang="sr-Cyrl-BA" dirty="0"/>
              <a:t>.</a:t>
            </a:r>
          </a:p>
          <a:p>
            <a:r>
              <a:rPr lang="sr-Cyrl-BA" dirty="0"/>
              <a:t>Оне се непрекидно крећу ,сударају или раздвајају и њиховим контактом на земљи  могу да настану </a:t>
            </a:r>
            <a:r>
              <a:rPr lang="sr-Cyrl-BA" b="1" dirty="0"/>
              <a:t>ВУЛКАНИ и ЗЕМЉОТРЕСИ</a:t>
            </a:r>
            <a:r>
              <a:rPr lang="sr-Cyrl-BA" dirty="0"/>
              <a:t>.</a:t>
            </a:r>
          </a:p>
          <a:p>
            <a:endParaRPr lang="sr-Cyrl-B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6D8DC9A-23FE-4AAD-BE50-F17DE6047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361" y="497150"/>
            <a:ext cx="5867908" cy="4016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F8838F7-DD9B-4C1D-8364-1C419CFDF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50" y="2716567"/>
            <a:ext cx="4759078" cy="38440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1515092-C51B-45EE-96B1-ECB838D87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361" y="4610100"/>
            <a:ext cx="5867908" cy="19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5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AEF9C8D-6117-4586-9805-B6BAE66F5690}"/>
              </a:ext>
            </a:extLst>
          </p:cNvPr>
          <p:cNvSpPr txBox="1"/>
          <p:nvPr/>
        </p:nvSpPr>
        <p:spPr>
          <a:xfrm>
            <a:off x="428626" y="352425"/>
            <a:ext cx="2657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b="1" dirty="0">
                <a:solidFill>
                  <a:srgbClr val="002060"/>
                </a:solidFill>
              </a:rPr>
              <a:t>ВУЛКАНИ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38DCC9-8A1E-4F92-82DA-0DB250137D49}"/>
              </a:ext>
            </a:extLst>
          </p:cNvPr>
          <p:cNvSpPr txBox="1"/>
          <p:nvPr/>
        </p:nvSpPr>
        <p:spPr>
          <a:xfrm>
            <a:off x="504825" y="979855"/>
            <a:ext cx="45338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/>
              <a:t>На многим мјестима дуж граница литосферних плоча магма из горњег омотача језгра избија на површину земље. Ова мјеста се зову </a:t>
            </a:r>
            <a:r>
              <a:rPr lang="sr-Cyrl-BA" sz="2000" b="1" dirty="0"/>
              <a:t>ВУЛКАНИ</a:t>
            </a:r>
            <a:r>
              <a:rPr lang="sr-Cyrl-BA" sz="2000" dirty="0"/>
              <a:t> а појава </a:t>
            </a:r>
            <a:r>
              <a:rPr lang="sr-Cyrl-BA" sz="2000" b="1" dirty="0"/>
              <a:t>ВУЛКАНИЗАМ.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49F6836-BDBD-45DF-BB25-529775AD576A}"/>
              </a:ext>
            </a:extLst>
          </p:cNvPr>
          <p:cNvSpPr txBox="1"/>
          <p:nvPr/>
        </p:nvSpPr>
        <p:spPr>
          <a:xfrm>
            <a:off x="428626" y="2696588"/>
            <a:ext cx="4457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/>
              <a:t>Осим магме вулкани избацују и вреле гасове,водену пару,пепео и вулканске бомбе односно крупније комаде получврсте магме.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064C544-48A9-42A1-B1BA-95CFCA581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6" y="4105544"/>
            <a:ext cx="5495925" cy="2329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58BDB4E-6AC9-4EE5-B6E3-03E43620A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725" y="238126"/>
            <a:ext cx="4429897" cy="5010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55C2B70-B7DE-4A30-9EA7-D56E626DEF0A}"/>
              </a:ext>
            </a:extLst>
          </p:cNvPr>
          <p:cNvSpPr txBox="1"/>
          <p:nvPr/>
        </p:nvSpPr>
        <p:spPr>
          <a:xfrm>
            <a:off x="6181725" y="5524499"/>
            <a:ext cx="461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/>
              <a:t> Магма која доспије на површину земље  назива се  </a:t>
            </a:r>
            <a:r>
              <a:rPr lang="sr-Cyrl-BA" sz="2000" b="1" dirty="0"/>
              <a:t>ЛАВА </a:t>
            </a:r>
            <a:r>
              <a:rPr lang="sr-Cyrl-BA" sz="2000" dirty="0"/>
              <a:t>и њена  температура износи око 1200° С.</a:t>
            </a:r>
            <a:endParaRPr lang="sr-Cyrl-BA" sz="2000" b="1" dirty="0"/>
          </a:p>
        </p:txBody>
      </p:sp>
    </p:spTree>
    <p:extLst>
      <p:ext uri="{BB962C8B-B14F-4D97-AF65-F5344CB8AC3E}">
        <p14:creationId xmlns:p14="http://schemas.microsoft.com/office/powerpoint/2010/main" val="104788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BF3745C-3723-4DDD-8223-51B8DB9AE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520" y="527846"/>
            <a:ext cx="6886575" cy="47109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50E392-B818-4FC9-A1EF-9580671DC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506" y="839866"/>
            <a:ext cx="2658086" cy="7681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8954D3B-68F7-491E-BD21-8B124C08FB57}"/>
              </a:ext>
            </a:extLst>
          </p:cNvPr>
          <p:cNvSpPr txBox="1"/>
          <p:nvPr/>
        </p:nvSpPr>
        <p:spPr>
          <a:xfrm>
            <a:off x="342900" y="527846"/>
            <a:ext cx="45624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Кроз дубоке пукотине које се налазе на граници литосферних плоча магма се креће према површини Земље проширујући их стварајући </a:t>
            </a:r>
            <a:r>
              <a:rPr lang="sr-Cyrl-BA" b="1" dirty="0"/>
              <a:t>ГРОТЛО</a:t>
            </a:r>
            <a:r>
              <a:rPr lang="sr-Cyrl-BA" dirty="0"/>
              <a:t>.  Магма на површину избија кроз </a:t>
            </a:r>
            <a:r>
              <a:rPr lang="sr-Cyrl-BA" b="1" dirty="0"/>
              <a:t>КРАТЕР</a:t>
            </a:r>
            <a:r>
              <a:rPr lang="sr-Cyrl-BA" dirty="0"/>
              <a:t> вулкана и слива се низ његове падине као </a:t>
            </a:r>
            <a:r>
              <a:rPr lang="sr-Cyrl-BA" b="1" dirty="0"/>
              <a:t>ЛАВА</a:t>
            </a:r>
            <a:r>
              <a:rPr lang="sr-Cyrl-BA" dirty="0"/>
              <a:t> уништавајући све пред собом. Магма може избити мирно или и виду </a:t>
            </a:r>
            <a:r>
              <a:rPr lang="sr-Cyrl-BA" b="1" dirty="0"/>
              <a:t>ВУЛКАНСКЕ ЕРУПЦИЈЕ</a:t>
            </a:r>
            <a:r>
              <a:rPr lang="sr-Cyrl-BA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099C574-5828-4A94-8EC3-1F8B8FA0988D}"/>
              </a:ext>
            </a:extLst>
          </p:cNvPr>
          <p:cNvSpPr txBox="1"/>
          <p:nvPr/>
        </p:nvSpPr>
        <p:spPr>
          <a:xfrm>
            <a:off x="314325" y="2952750"/>
            <a:ext cx="4181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Нагомилавањем лаве и другог вулканског материјала настају </a:t>
            </a:r>
            <a:r>
              <a:rPr lang="sr-Cyrl-BA" dirty="0" smtClean="0"/>
              <a:t>узвишења</a:t>
            </a:r>
            <a:r>
              <a:rPr lang="sr-Latn-RS" dirty="0" smtClean="0"/>
              <a:t> </a:t>
            </a:r>
            <a:r>
              <a:rPr lang="sr-Cyrl-BA" dirty="0" smtClean="0"/>
              <a:t>у </a:t>
            </a:r>
            <a:r>
              <a:rPr lang="sr-Cyrl-BA" dirty="0"/>
              <a:t>облику купе која се називају </a:t>
            </a:r>
            <a:r>
              <a:rPr lang="sr-Cyrl-BA" b="1" dirty="0"/>
              <a:t>ВУЛКАНСКЕ КУПЕ.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6DC0217-96F3-4027-B4EE-9E9FF806E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4288709"/>
            <a:ext cx="3543300" cy="22193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B08E053-DC8E-47AA-89F2-AEED1B5F520B}"/>
              </a:ext>
            </a:extLst>
          </p:cNvPr>
          <p:cNvSpPr txBox="1"/>
          <p:nvPr/>
        </p:nvSpPr>
        <p:spPr>
          <a:xfrm>
            <a:off x="4257677" y="5590226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/>
              <a:t>Према активности вулкани могу бити </a:t>
            </a:r>
            <a:r>
              <a:rPr lang="sr-Cyrl-BA" sz="2000" b="1" dirty="0"/>
              <a:t>ЖИВИ</a:t>
            </a:r>
            <a:r>
              <a:rPr lang="sr-Cyrl-BA" sz="2000" dirty="0"/>
              <a:t> (активни) и </a:t>
            </a:r>
            <a:r>
              <a:rPr lang="sr-Cyrl-BA" sz="2000" b="1" dirty="0"/>
              <a:t>УГАШЕНИ</a:t>
            </a:r>
            <a:r>
              <a:rPr lang="sr-Cyrl-BA" dirty="0"/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58D3CCB-A38A-4BE2-8FA4-6FDC1F935218}"/>
              </a:ext>
            </a:extLst>
          </p:cNvPr>
          <p:cNvSpPr/>
          <p:nvPr/>
        </p:nvSpPr>
        <p:spPr>
          <a:xfrm>
            <a:off x="9009218" y="2390416"/>
            <a:ext cx="1771649" cy="3297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2000" b="1" dirty="0"/>
              <a:t>Гротло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F4CE4A4-84DB-4BFF-9299-63E0CF8EB29C}"/>
              </a:ext>
            </a:extLst>
          </p:cNvPr>
          <p:cNvSpPr/>
          <p:nvPr/>
        </p:nvSpPr>
        <p:spPr>
          <a:xfrm>
            <a:off x="8711952" y="1648833"/>
            <a:ext cx="1285875" cy="5222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2000" b="1" dirty="0"/>
              <a:t>Кратер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23C07BF-819A-4CBE-AB36-A01CC68A655C}"/>
              </a:ext>
            </a:extLst>
          </p:cNvPr>
          <p:cNvSpPr/>
          <p:nvPr/>
        </p:nvSpPr>
        <p:spPr>
          <a:xfrm>
            <a:off x="6223546" y="2171046"/>
            <a:ext cx="1133475" cy="5686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2000" b="1" dirty="0"/>
              <a:t>Лава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AC3E62C-B22B-4068-9070-7A6E20868919}"/>
              </a:ext>
            </a:extLst>
          </p:cNvPr>
          <p:cNvSpPr/>
          <p:nvPr/>
        </p:nvSpPr>
        <p:spPr>
          <a:xfrm>
            <a:off x="5206520" y="2836170"/>
            <a:ext cx="2238375" cy="5686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2000" b="1" dirty="0"/>
              <a:t>Споредни кратер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37D381-67E9-4A9D-A6AD-CAD7D54A0067}"/>
              </a:ext>
            </a:extLst>
          </p:cNvPr>
          <p:cNvSpPr/>
          <p:nvPr/>
        </p:nvSpPr>
        <p:spPr>
          <a:xfrm>
            <a:off x="9186261" y="4725047"/>
            <a:ext cx="278130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2000" b="1" dirty="0"/>
              <a:t>Магматско огњиште</a:t>
            </a:r>
          </a:p>
        </p:txBody>
      </p:sp>
    </p:spTree>
    <p:extLst>
      <p:ext uri="{BB962C8B-B14F-4D97-AF65-F5344CB8AC3E}">
        <p14:creationId xmlns:p14="http://schemas.microsoft.com/office/powerpoint/2010/main" val="230150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5DC2DB-7396-4B2F-BAA9-6D3908297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795338"/>
            <a:ext cx="3533775" cy="29765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930F234-68CE-4263-BB44-49C1989DA8D7}"/>
              </a:ext>
            </a:extLst>
          </p:cNvPr>
          <p:cNvSpPr txBox="1"/>
          <p:nvPr/>
        </p:nvSpPr>
        <p:spPr>
          <a:xfrm>
            <a:off x="3557587" y="190500"/>
            <a:ext cx="5076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/>
              <a:t>АКТИВНИ (ЖИВИ) ВУЛКАНИ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8EA98AE-2935-47E9-8D4D-FC88515BC552}"/>
              </a:ext>
            </a:extLst>
          </p:cNvPr>
          <p:cNvSpPr/>
          <p:nvPr/>
        </p:nvSpPr>
        <p:spPr>
          <a:xfrm>
            <a:off x="2352675" y="795337"/>
            <a:ext cx="1514475" cy="419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2000" b="1" dirty="0"/>
              <a:t>Мауна Лоа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E0B5D3A-27D4-4E60-AD8E-AF45D47EF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651" y="795338"/>
            <a:ext cx="6200775" cy="29765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614C438-F38C-47BC-834D-5C599F887490}"/>
              </a:ext>
            </a:extLst>
          </p:cNvPr>
          <p:cNvSpPr/>
          <p:nvPr/>
        </p:nvSpPr>
        <p:spPr>
          <a:xfrm>
            <a:off x="9867901" y="795337"/>
            <a:ext cx="1152525" cy="5953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2000" b="1" dirty="0"/>
              <a:t>Етна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BBF33F-ACBF-4891-B012-400E1A32E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4" y="4038600"/>
            <a:ext cx="5076825" cy="23050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93213B0-B006-426C-A73D-5C8444A6DCC9}"/>
              </a:ext>
            </a:extLst>
          </p:cNvPr>
          <p:cNvSpPr/>
          <p:nvPr/>
        </p:nvSpPr>
        <p:spPr>
          <a:xfrm>
            <a:off x="333374" y="5867400"/>
            <a:ext cx="2657476" cy="4762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2000" b="1" dirty="0"/>
              <a:t>Кључевскаја сопка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D12F1A3-A68E-4251-A5CE-965BC3ED0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1" y="4038600"/>
            <a:ext cx="5076825" cy="23812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AB7898B-D665-4F2B-B21A-430EF161EF05}"/>
              </a:ext>
            </a:extLst>
          </p:cNvPr>
          <p:cNvSpPr/>
          <p:nvPr/>
        </p:nvSpPr>
        <p:spPr>
          <a:xfrm>
            <a:off x="9029700" y="5943600"/>
            <a:ext cx="1990726" cy="4762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2000" b="1" dirty="0"/>
              <a:t>Сен Хеленс</a:t>
            </a:r>
          </a:p>
        </p:txBody>
      </p:sp>
    </p:spTree>
    <p:extLst>
      <p:ext uri="{BB962C8B-B14F-4D97-AF65-F5344CB8AC3E}">
        <p14:creationId xmlns:p14="http://schemas.microsoft.com/office/powerpoint/2010/main" val="372293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8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5FADEC1-C9FF-4C46-80DE-334E09C1B782}"/>
              </a:ext>
            </a:extLst>
          </p:cNvPr>
          <p:cNvSpPr txBox="1"/>
          <p:nvPr/>
        </p:nvSpPr>
        <p:spPr>
          <a:xfrm>
            <a:off x="4391026" y="266700"/>
            <a:ext cx="354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/>
              <a:t>УГАШЕНИ ВУЛКАНИ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60F2F3-3027-41A4-B1CF-FFB435BA8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40743"/>
            <a:ext cx="6076950" cy="29194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45F5BB-B62A-43BB-A84F-41ABB32D3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950" y="1795462"/>
            <a:ext cx="5219700" cy="2900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E6AB7B-6B3D-48AD-9966-BEC580C68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176714"/>
            <a:ext cx="6667500" cy="25190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727F740-09C9-4555-A5DF-88995D3DFA6C}"/>
              </a:ext>
            </a:extLst>
          </p:cNvPr>
          <p:cNvSpPr/>
          <p:nvPr/>
        </p:nvSpPr>
        <p:spPr>
          <a:xfrm>
            <a:off x="1085850" y="4217047"/>
            <a:ext cx="2447925" cy="2666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2000" b="1" dirty="0">
                <a:solidFill>
                  <a:schemeClr val="tx1"/>
                </a:solidFill>
              </a:rPr>
              <a:t>Килиманџаро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C804D2A3-3D49-4129-A7B6-F7224680892A}"/>
              </a:ext>
            </a:extLst>
          </p:cNvPr>
          <p:cNvCxnSpPr>
            <a:cxnSpLocks/>
          </p:cNvCxnSpPr>
          <p:nvPr/>
        </p:nvCxnSpPr>
        <p:spPr>
          <a:xfrm>
            <a:off x="1190625" y="4695825"/>
            <a:ext cx="1247775" cy="33337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44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C022C5-BF82-4BC2-9A90-2A75C92C5A0D}"/>
              </a:ext>
            </a:extLst>
          </p:cNvPr>
          <p:cNvSpPr txBox="1"/>
          <p:nvPr/>
        </p:nvSpPr>
        <p:spPr>
          <a:xfrm>
            <a:off x="438150" y="190500"/>
            <a:ext cx="3705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/>
              <a:t>Ватрени појас Пацифика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662A05A-2A74-4CB1-8AD3-149BF459A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652166"/>
            <a:ext cx="10668000" cy="5167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28D846-D112-4DB1-B9B8-8BCCFE28ADD7}"/>
              </a:ext>
            </a:extLst>
          </p:cNvPr>
          <p:cNvSpPr txBox="1"/>
          <p:nvPr/>
        </p:nvSpPr>
        <p:spPr>
          <a:xfrm>
            <a:off x="523875" y="6305550"/>
            <a:ext cx="1144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/>
              <a:t>Већина вулкана је распоређена  по ободу Тихог океана -  познат као </a:t>
            </a:r>
            <a:r>
              <a:rPr lang="sr-Cyrl-BA" sz="2000" b="1" dirty="0"/>
              <a:t>„ Ватрени појас Пацифика“.</a:t>
            </a:r>
          </a:p>
        </p:txBody>
      </p:sp>
    </p:spTree>
    <p:extLst>
      <p:ext uri="{BB962C8B-B14F-4D97-AF65-F5344CB8AC3E}">
        <p14:creationId xmlns:p14="http://schemas.microsoft.com/office/powerpoint/2010/main" val="325759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3B46F0-155B-4B2F-909E-D9DAD4E43728}"/>
              </a:ext>
            </a:extLst>
          </p:cNvPr>
          <p:cNvSpPr txBox="1"/>
          <p:nvPr/>
        </p:nvSpPr>
        <p:spPr>
          <a:xfrm>
            <a:off x="542925" y="628650"/>
            <a:ext cx="8401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/>
              <a:t>Вулканизам често има за последицу људске жртве и уништена насеља.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D50000-E45E-4232-9CF8-C5C559C5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1143000"/>
            <a:ext cx="5286375" cy="2505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0EF11E-EE31-4CF7-B9F3-662BCE0B5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2" y="1143000"/>
            <a:ext cx="4876800" cy="2505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BFC0EA-F2C4-4F48-9DA8-02FDBB336C24}"/>
              </a:ext>
            </a:extLst>
          </p:cNvPr>
          <p:cNvSpPr txBox="1"/>
          <p:nvPr/>
        </p:nvSpPr>
        <p:spPr>
          <a:xfrm>
            <a:off x="490537" y="3884681"/>
            <a:ext cx="11210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/>
              <a:t>Вулкани имају и позитивне последице као што су плодно тло али и налазишта корисних минерала и љековити извори.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53B64C-A22B-46F2-BBBD-257ED7781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7" y="4686299"/>
            <a:ext cx="5653088" cy="2038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00C75B1-B5B4-446F-B142-55DCF99A5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6524" y="4686239"/>
            <a:ext cx="4886325" cy="203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2878BD-9A80-4DFF-8275-B41087A5A2AC}"/>
              </a:ext>
            </a:extLst>
          </p:cNvPr>
          <p:cNvSpPr txBox="1"/>
          <p:nvPr/>
        </p:nvSpPr>
        <p:spPr>
          <a:xfrm>
            <a:off x="600074" y="315055"/>
            <a:ext cx="5191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b="1" dirty="0">
                <a:solidFill>
                  <a:schemeClr val="tx2">
                    <a:lumMod val="75000"/>
                  </a:schemeClr>
                </a:solidFill>
              </a:rPr>
              <a:t>ЗЕМЉОТРЕСИ</a:t>
            </a:r>
            <a:r>
              <a:rPr lang="sr-Cyrl-BA" sz="2800" b="1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DFBFFA-207E-4B32-BCE8-558AFF15BB74}"/>
              </a:ext>
            </a:extLst>
          </p:cNvPr>
          <p:cNvSpPr txBox="1"/>
          <p:nvPr/>
        </p:nvSpPr>
        <p:spPr>
          <a:xfrm>
            <a:off x="600074" y="863254"/>
            <a:ext cx="9420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/>
              <a:t>Земљина површина стално негдје подрхтава и </a:t>
            </a:r>
            <a:r>
              <a:rPr lang="sr-Cyrl-BA" sz="2000" b="1" dirty="0"/>
              <a:t>СЕИЗМОГРАФИ</a:t>
            </a:r>
            <a:r>
              <a:rPr lang="sr-Cyrl-BA" sz="2000" dirty="0"/>
              <a:t> сваке године забиљеже око 100 000 земљотреса.</a:t>
            </a:r>
          </a:p>
          <a:p>
            <a:r>
              <a:rPr lang="sr-Cyrl-BA" sz="2000" dirty="0"/>
              <a:t>Људи осјете само мањи број.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3E514E86-741C-4DE7-B390-0EFFD1BBB57B}"/>
              </a:ext>
            </a:extLst>
          </p:cNvPr>
          <p:cNvCxnSpPr>
            <a:cxnSpLocks/>
          </p:cNvCxnSpPr>
          <p:nvPr/>
        </p:nvCxnSpPr>
        <p:spPr>
          <a:xfrm>
            <a:off x="6591300" y="1220688"/>
            <a:ext cx="0" cy="8286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865B54-7970-4F1A-BBDF-14BA979B8F4D}"/>
              </a:ext>
            </a:extLst>
          </p:cNvPr>
          <p:cNvSpPr txBox="1"/>
          <p:nvPr/>
        </p:nvSpPr>
        <p:spPr>
          <a:xfrm>
            <a:off x="5879471" y="2045092"/>
            <a:ext cx="2200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/>
              <a:t>Уређај којим се мјери дужина трајања и јачина земљотреса.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3ECE349-EA6D-4E93-A6D2-28AA15188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976" y="1374107"/>
            <a:ext cx="2857500" cy="2143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577A462-112C-4038-8E78-430A3E5D0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2593777"/>
            <a:ext cx="3543300" cy="411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CA7004F-7D06-49A6-9714-074E8AFE5EF8}"/>
              </a:ext>
            </a:extLst>
          </p:cNvPr>
          <p:cNvSpPr txBox="1"/>
          <p:nvPr/>
        </p:nvSpPr>
        <p:spPr>
          <a:xfrm>
            <a:off x="4124325" y="3655645"/>
            <a:ext cx="5895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/>
              <a:t>Земљотрес изазива помјерање слојева и маса у унутрашњости наше планете. Везани су за расједе и области набирања вјеначних планина. Најчешће се јављају на мјестима сударања литосферних плоча.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9E5A71D-C60E-4079-B859-234B76AC3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126" y="5153026"/>
            <a:ext cx="5791200" cy="15540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813A079-5BC6-4A56-B977-D42E7AA04D7A}"/>
              </a:ext>
            </a:extLst>
          </p:cNvPr>
          <p:cNvSpPr txBox="1"/>
          <p:nvPr/>
        </p:nvSpPr>
        <p:spPr>
          <a:xfrm>
            <a:off x="10020299" y="4675765"/>
            <a:ext cx="19240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Јак земљотрес  на обали или дну Свјетског мора изазива </a:t>
            </a:r>
            <a:r>
              <a:rPr lang="sr-Cyrl-BA" b="1" dirty="0"/>
              <a:t>ЦУНАМИ</a:t>
            </a:r>
            <a:r>
              <a:rPr lang="sr-Cyrl-BA" dirty="0"/>
              <a:t> или рушилачки талас.</a:t>
            </a:r>
          </a:p>
        </p:txBody>
      </p:sp>
    </p:spTree>
    <p:extLst>
      <p:ext uri="{BB962C8B-B14F-4D97-AF65-F5344CB8AC3E}">
        <p14:creationId xmlns:p14="http://schemas.microsoft.com/office/powerpoint/2010/main" val="93057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nded Design Blue 16x9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084.potx" id="{22E7A37F-2161-4E4B-A340-BF7CA314E3E5}" vid="{F2416EA9-E215-4704-9EB2-B7658E7031A3}"/>
    </a:ext>
  </a:extLst>
</a:theme>
</file>

<file path=ppt/theme/theme2.xml><?xml version="1.0" encoding="utf-8"?>
<a:theme xmlns:a="http://schemas.openxmlformats.org/drawingml/2006/main" name="Office Them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banded nature presentation with mountain sunrise photo (widescreen)</Template>
  <TotalTime>217</TotalTime>
  <Words>444</Words>
  <Application>Microsoft Office PowerPoint</Application>
  <PresentationFormat>Widescreen</PresentationFormat>
  <Paragraphs>49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Corbel</vt:lpstr>
      <vt:lpstr>Euphemia</vt:lpstr>
      <vt:lpstr>Banded Design Blue 16x9</vt:lpstr>
      <vt:lpstr>ВУЛКАНИЗАМ И ЗЕМЉОТРЕСИ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ВУЛКАНИЗАМ И ЗЕМЉОТРЕСИ</dc:title>
  <dc:creator>Danijela Lolic</dc:creator>
  <cp:lastModifiedBy>54. Tanasic Sladjana</cp:lastModifiedBy>
  <cp:revision>21</cp:revision>
  <dcterms:created xsi:type="dcterms:W3CDTF">2021-01-12T20:23:28Z</dcterms:created>
  <dcterms:modified xsi:type="dcterms:W3CDTF">2021-01-19T10:59:13Z</dcterms:modified>
</cp:coreProperties>
</file>