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vetli stil 1 – Naglašav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etli stil 1 – Naglašavanj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etli stil 1 – Naglašavanj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Cyrl-BA" sz="7000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пореклу</a:t>
            </a:r>
            <a:r>
              <a:rPr lang="bs-Cyrl-BA" sz="7000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Десанка Максимовић</a:t>
            </a:r>
            <a:endParaRPr lang="sr-Latn-CS" sz="7000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837904" y="5009881"/>
            <a:ext cx="9672034" cy="669701"/>
          </a:xfrm>
        </p:spPr>
        <p:txBody>
          <a:bodyPr>
            <a:normAutofit/>
          </a:bodyPr>
          <a:lstStyle/>
          <a:p>
            <a:r>
              <a:rPr lang="bs-Cyrl-BA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</a:t>
            </a:r>
            <a:r>
              <a:rPr lang="bs-Cyrl-BA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езичко-стилска анализа</a:t>
            </a:r>
            <a:endParaRPr lang="sr-Latn-C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93194" y="1"/>
            <a:ext cx="10019764" cy="1648496"/>
          </a:xfrm>
        </p:spPr>
        <p:txBody>
          <a:bodyPr>
            <a:noAutofit/>
          </a:bodyPr>
          <a:lstStyle/>
          <a:p>
            <a:pPr algn="ctr"/>
            <a:r>
              <a:rPr lang="bs-Cyrl-BA" sz="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Подсјетимо се о чему говори пјесма </a:t>
            </a:r>
            <a:r>
              <a:rPr lang="bs-Cyrl-BA" sz="50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пореклу, </a:t>
            </a:r>
            <a:r>
              <a:rPr lang="bs-Cyrl-BA" sz="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Десанке Максимовић</a:t>
            </a:r>
            <a:endParaRPr lang="sr-Latn-CS" sz="50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 flipH="1">
            <a:off x="8345509" y="1970468"/>
            <a:ext cx="3734871" cy="47909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Пјесма </a:t>
            </a:r>
            <a:r>
              <a:rPr lang="bs-Cyrl-BA" sz="2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пореклу</a:t>
            </a: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Десанке Максимовић налази се у збирци пјесама </a:t>
            </a:r>
            <a:r>
              <a:rPr lang="bs-Cyrl-BA" sz="2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Тражим помиловање</a:t>
            </a: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која је објављена 1964. године.</a:t>
            </a:r>
          </a:p>
          <a:p>
            <a:pPr marL="0" indent="0" algn="just">
              <a:buNone/>
            </a:pPr>
            <a:endParaRPr lang="bs-Cyrl-BA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пјесми </a:t>
            </a:r>
            <a:r>
              <a:rPr lang="bs-Cyrl-BA" sz="2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пореклу</a:t>
            </a: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цар Душан јасно поручује </a:t>
            </a:r>
            <a:r>
              <a:rPr lang="bs-Cyrl-BA" sz="2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знам ко сам, </a:t>
            </a: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поносом истичући своје поријекло и чињеницу да су његови преци Немањићи.</a:t>
            </a:r>
          </a:p>
          <a:p>
            <a:pPr marL="0" indent="0" algn="just">
              <a:buNone/>
            </a:pPr>
            <a:endParaRPr lang="bs-Cyrl-BA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Међутим, иако иза тога ЈА стоји цар Душан, о свом таквом поријеклу може да говори и пјесникиња, може да говори и сваки појединац који чува сјећање на своје поријекло</a:t>
            </a:r>
            <a:r>
              <a:rPr lang="bs-Cyrl-BA" sz="2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bs-Cyrl-BA" dirty="0"/>
          </a:p>
          <a:p>
            <a:pPr marL="0" indent="0">
              <a:buNone/>
            </a:pPr>
            <a:endParaRPr lang="sr-Latn-C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1519708"/>
            <a:ext cx="7130603" cy="4790940"/>
          </a:xfrm>
          <a:prstGeom prst="rect">
            <a:avLst/>
          </a:prstGeom>
        </p:spPr>
      </p:pic>
      <p:sp>
        <p:nvSpPr>
          <p:cNvPr id="5" name="Okvir za tekst 4"/>
          <p:cNvSpPr txBox="1"/>
          <p:nvPr/>
        </p:nvSpPr>
        <p:spPr>
          <a:xfrm>
            <a:off x="1893194" y="6299414"/>
            <a:ext cx="50098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1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Дио из пјесничке збирке </a:t>
            </a:r>
            <a:r>
              <a:rPr lang="bs-Cyrl-BA" sz="19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Тражим помиловање</a:t>
            </a:r>
            <a:endParaRPr lang="sr-Latn-C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53572" y="244699"/>
            <a:ext cx="11088173" cy="841747"/>
          </a:xfrm>
        </p:spPr>
        <p:txBody>
          <a:bodyPr>
            <a:normAutofit/>
          </a:bodyPr>
          <a:lstStyle/>
          <a:p>
            <a:pPr algn="ctr"/>
            <a:r>
              <a:rPr lang="bs-Cyrl-BA" sz="4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Језичко-стилска анализа прочитане пјесме</a:t>
            </a:r>
            <a:endParaRPr lang="sr-Latn-CS" sz="45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953572" y="3403805"/>
            <a:ext cx="45462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СТРОФА</a:t>
            </a:r>
          </a:p>
          <a:p>
            <a:pPr algn="ctr"/>
            <a:endParaRPr lang="bs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Пјесма има четири строфе. Прва, друга и трећа строфа имају по седам стихова, док четврта строфа има осам стихова.</a:t>
            </a:r>
          </a:p>
          <a:p>
            <a:pPr algn="just"/>
            <a:endParaRPr lang="bs-Cyrl-B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s-Cyrl-B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*Строфа од седам стихова: </a:t>
            </a:r>
            <a:r>
              <a:rPr lang="bs-Cyrl-B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СЕПТИМА</a:t>
            </a:r>
          </a:p>
          <a:p>
            <a:pPr algn="just"/>
            <a:r>
              <a:rPr lang="bs-Cyrl-B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Строфа од осам стихова: </a:t>
            </a:r>
            <a:r>
              <a:rPr lang="bs-Cyrl-B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ОКТАВА</a:t>
            </a:r>
            <a:endParaRPr lang="sr-Latn-C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04861"/>
              </p:ext>
            </p:extLst>
          </p:nvPr>
        </p:nvGraphicFramePr>
        <p:xfrm>
          <a:off x="998648" y="5911403"/>
          <a:ext cx="4456090" cy="87628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4456090"/>
              </a:tblGrid>
              <a:tr h="876286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kvir za tekst 6"/>
          <p:cNvSpPr txBox="1"/>
          <p:nvPr/>
        </p:nvSpPr>
        <p:spPr>
          <a:xfrm>
            <a:off x="7500869" y="2237388"/>
            <a:ext cx="446252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СТИХ</a:t>
            </a:r>
          </a:p>
          <a:p>
            <a:pPr algn="ctr"/>
            <a:endParaRPr lang="bs-Cyrl-BA" sz="28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s-Cyrl-B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Стихови су неједнаке дужине. Такав стих назива се слободан стих.</a:t>
            </a:r>
          </a:p>
          <a:p>
            <a:pPr algn="just"/>
            <a:endParaRPr lang="bs-Cyrl-BA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s-Cyrl-B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Слободан стих је онај који не поштује правила у грађењу стихова и строфа или при распореду риме. Нижу се стихови различите дужине, праве риме нема или се појављује повремено.</a:t>
            </a:r>
          </a:p>
          <a:p>
            <a:pPr algn="just"/>
            <a:endParaRPr lang="bs-Cyrl-BA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s-Cyrl-BA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Latn-C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92260"/>
              </p:ext>
            </p:extLst>
          </p:nvPr>
        </p:nvGraphicFramePr>
        <p:xfrm>
          <a:off x="7456866" y="4481849"/>
          <a:ext cx="4584879" cy="157122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584879"/>
              </a:tblGrid>
              <a:tr h="1571222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ravougaonik 2"/>
          <p:cNvSpPr/>
          <p:nvPr/>
        </p:nvSpPr>
        <p:spPr>
          <a:xfrm>
            <a:off x="2148088" y="1086446"/>
            <a:ext cx="3351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Ја имам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светитеља за оца и деда,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имам светитеља за кума,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 небесима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 Сухој планини од громада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преко Ситнице до Раса и Хума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моја лоза влада.</a:t>
            </a:r>
          </a:p>
        </p:txBody>
      </p:sp>
    </p:spTree>
    <p:extLst>
      <p:ext uri="{BB962C8B-B14F-4D97-AF65-F5344CB8AC3E}">
        <p14:creationId xmlns:p14="http://schemas.microsoft.com/office/powerpoint/2010/main" val="32737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206062"/>
            <a:ext cx="9601200" cy="1056068"/>
          </a:xfrm>
        </p:spPr>
        <p:txBody>
          <a:bodyPr>
            <a:normAutofit/>
          </a:bodyPr>
          <a:lstStyle/>
          <a:p>
            <a:pPr algn="ctr"/>
            <a:r>
              <a:rPr lang="bs-Cyrl-BA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СТИЛСКЕ ФИГУРЕ</a:t>
            </a:r>
            <a:endParaRPr lang="sr-Latn-CS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17809" y="1532587"/>
            <a:ext cx="4447786" cy="4424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Cyrl-BA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ЕПИТЕТИ</a:t>
            </a:r>
          </a:p>
          <a:p>
            <a:pPr marL="0" indent="0">
              <a:buNone/>
            </a:pPr>
            <a:endParaRPr lang="bs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s-Cyrl-B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(задужбина) немањићких, (мржњи) бесомучној, (књига) староставних, далеком (двору) </a:t>
            </a:r>
            <a:endParaRPr lang="sr-Latn-C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7490930" y="2215166"/>
            <a:ext cx="4447786" cy="4159875"/>
          </a:xfrm>
        </p:spPr>
        <p:txBody>
          <a:bodyPr/>
          <a:lstStyle/>
          <a:p>
            <a:pPr marL="0" indent="0" algn="ctr">
              <a:buNone/>
            </a:pPr>
            <a:r>
              <a:rPr lang="bs-Cyrl-BA" sz="2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СИМБОЛ</a:t>
            </a:r>
          </a:p>
          <a:p>
            <a:pPr marL="0" indent="0" algn="just">
              <a:buNone/>
            </a:pPr>
            <a:r>
              <a:rPr lang="bs-Cyrl-B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(стилска фигура која се заснива на пренесеном значењу ријечи; ријеч која означава конкретан појам који упућује на апстрактан појам)</a:t>
            </a:r>
          </a:p>
          <a:p>
            <a:pPr marL="0" indent="0">
              <a:buNone/>
            </a:pPr>
            <a:endParaRPr lang="bs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s-Cyrl-BA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слави им </a:t>
            </a:r>
            <a:r>
              <a:rPr lang="bs-Cyrl-BA" sz="2400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копља и штита*</a:t>
            </a:r>
          </a:p>
          <a:p>
            <a:pPr marL="0" indent="0">
              <a:buNone/>
            </a:pPr>
            <a:endParaRPr lang="bs-Cyrl-BA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*копље и штит = симбол борбе</a:t>
            </a:r>
          </a:p>
          <a:p>
            <a:pPr marL="0" indent="0">
              <a:buNone/>
            </a:pPr>
            <a:endParaRPr lang="sr-Latn-CS" i="1" u="sng" dirty="0"/>
          </a:p>
        </p:txBody>
      </p:sp>
    </p:spTree>
    <p:extLst>
      <p:ext uri="{BB962C8B-B14F-4D97-AF65-F5344CB8AC3E}">
        <p14:creationId xmlns:p14="http://schemas.microsoft.com/office/powerpoint/2010/main" val="28097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371599" y="566671"/>
            <a:ext cx="10090597" cy="58727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Cyrl-BA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</a:t>
            </a:r>
          </a:p>
          <a:p>
            <a:pPr marL="0" indent="0" algn="ctr">
              <a:buNone/>
            </a:pP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(стилска фигура која се заснива на преносу значења са једне ријечи на другу)</a:t>
            </a:r>
          </a:p>
          <a:p>
            <a:pPr marL="0" indent="0">
              <a:buNone/>
            </a:pPr>
            <a:endParaRPr lang="bs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s-Cyrl-BA" sz="2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по томе колики трн</a:t>
            </a:r>
          </a:p>
          <a:p>
            <a:pPr marL="0" indent="0" algn="ctr">
              <a:buNone/>
            </a:pPr>
            <a:r>
              <a:rPr lang="bs-Cyrl-BA" sz="2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сан Византији моја моћ забада</a:t>
            </a:r>
          </a:p>
          <a:p>
            <a:pPr marL="0" indent="0">
              <a:buNone/>
            </a:pPr>
            <a:endParaRPr lang="bs-Cyrl-B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овом стиху, присутна и </a:t>
            </a:r>
          </a:p>
          <a:p>
            <a:pPr marL="0" indent="0" algn="ctr">
              <a:buNone/>
            </a:pPr>
            <a:r>
              <a:rPr lang="bs-Cyrl-BA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ПЕРСОНИФИКАЦИЈА</a:t>
            </a:r>
          </a:p>
          <a:p>
            <a:pPr marL="0" indent="0" algn="ctr">
              <a:buNone/>
            </a:pP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(стилска фигура којом се стварима, апстрактним појмовима, биљном и животињском свијету придају људске особине)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062506" y="862884"/>
            <a:ext cx="4836017" cy="5378003"/>
          </a:xfrm>
        </p:spPr>
        <p:txBody>
          <a:bodyPr/>
          <a:lstStyle/>
          <a:p>
            <a:pPr marL="0" indent="0" algn="ctr">
              <a:buNone/>
            </a:pPr>
            <a:r>
              <a:rPr lang="bs-Cyrl-BA" sz="24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АНАФОРА</a:t>
            </a:r>
            <a:endParaRPr lang="bs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(фигура ријечи у којој се иста ријеч или група ријечи понавља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почетку више узастопних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стихова</a:t>
            </a: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bs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s-Cyrl-BA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по </a:t>
            </a:r>
            <a:r>
              <a:rPr lang="bs-Cyrl-B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пријатеља својих господству,</a:t>
            </a:r>
          </a:p>
          <a:p>
            <a:pPr marL="0" indent="0">
              <a:buNone/>
            </a:pPr>
            <a:r>
              <a:rPr lang="bs-Cyrl-BA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по </a:t>
            </a:r>
            <a:r>
              <a:rPr lang="bs-Cyrl-BA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благородности њихова лика</a:t>
            </a:r>
          </a:p>
          <a:p>
            <a:pPr marL="0" indent="0">
              <a:buNone/>
            </a:pPr>
            <a:endParaRPr lang="sr-Latn-CS" i="1" dirty="0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7740204" y="2613338"/>
            <a:ext cx="3825414" cy="39098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s-Cyrl-BA" sz="24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РЕФРЕН</a:t>
            </a:r>
          </a:p>
          <a:p>
            <a:pPr marL="0" indent="0">
              <a:buNone/>
            </a:pP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(понављање ријечи, дијела стиха, цијелог стиха или више стихова на одређеном мјесту у строфи)</a:t>
            </a:r>
          </a:p>
          <a:p>
            <a:pPr marL="0" indent="0">
              <a:buNone/>
            </a:pPr>
            <a:endParaRPr lang="bs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s-Cyrl-BA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Ја знам ко сам*...</a:t>
            </a:r>
          </a:p>
          <a:p>
            <a:pPr marL="0" indent="0" algn="ctr">
              <a:buNone/>
            </a:pPr>
            <a:endParaRPr lang="bs-Cyrl-BA" sz="24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bs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*Понавља се на почетку прве, треће и четврте строфе</a:t>
            </a:r>
            <a:r>
              <a:rPr lang="bs-Cyrl-BA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s-Cyrl-BA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4248" y="218941"/>
            <a:ext cx="6941714" cy="1519707"/>
          </a:xfrm>
        </p:spPr>
        <p:txBody>
          <a:bodyPr>
            <a:normAutofit/>
          </a:bodyPr>
          <a:lstStyle/>
          <a:p>
            <a:pPr algn="ctr"/>
            <a:r>
              <a:rPr lang="bs-Cyrl-BA" sz="4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Осврт на пјесништво </a:t>
            </a:r>
            <a:r>
              <a:rPr lang="bs-Cyrl-BA" sz="4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Десанке Максимовић</a:t>
            </a:r>
            <a:endParaRPr lang="sr-Latn-CS" sz="4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24248" y="1925392"/>
            <a:ext cx="11153104" cy="4475408"/>
          </a:xfrm>
        </p:spPr>
        <p:txBody>
          <a:bodyPr>
            <a:noAutofit/>
          </a:bodyPr>
          <a:lstStyle/>
          <a:p>
            <a:pPr algn="just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Пјесмама које милују душу, распламсавају емоције, буде заборављене наде, подсјећају на отаџбину и подстичу на борбу, Десанка Максимовић оставила је траг у животу свог народа.</a:t>
            </a:r>
          </a:p>
          <a:p>
            <a:pPr algn="just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Завичају се обраћала као човјеку, пријатељски; пишући о свом народу проживљавала је све са њим.</a:t>
            </a:r>
          </a:p>
          <a:p>
            <a:pPr algn="just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Десанке Максимовић осјећања су се попут мелодија преносила на хартију. Инспирисана причама о народу, страдањима и људским особинама, пјесникиња их је претворила у дирљиве стихове којима је покретала читаоце на размишљање.</a:t>
            </a:r>
          </a:p>
          <a:p>
            <a:pPr algn="just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Једном приликом, Десанка Максимовић је рекла:</a:t>
            </a:r>
          </a:p>
          <a:p>
            <a:pPr marL="0" indent="0" algn="ctr">
              <a:buNone/>
            </a:pPr>
            <a:r>
              <a:rPr lang="bs-Cyrl-BA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 су се стварале ове песме, извирали су стихови као вода; као да сам неку чесму отворила. И сама сам се чудила како су текли глатко и непрестано.</a:t>
            </a:r>
          </a:p>
          <a:p>
            <a:pPr algn="just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 је о писању говорила пјесникиња, чија је магија писања и стварања трајала више од пола вијека, те нас не треба чудити што је све теме, било о љубави, поријеклу, завичају доносила на њој посебан начин.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943" y="246041"/>
            <a:ext cx="3804547" cy="167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371600" y="2833351"/>
            <a:ext cx="10631510" cy="38507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s-Cyrl-BA" sz="4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Размисли о свом поријеклу, а потом напиши састав на тему:</a:t>
            </a:r>
          </a:p>
          <a:p>
            <a:pPr marL="0" indent="0" algn="ctr">
              <a:buNone/>
            </a:pPr>
            <a:endParaRPr lang="bs-Cyrl-BA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s-Cyrl-BA" sz="45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знам ко сам</a:t>
            </a:r>
          </a:p>
          <a:p>
            <a:pPr marL="0" indent="0" algn="ctr">
              <a:buNone/>
            </a:pPr>
            <a:endParaRPr lang="bs-Cyrl-BA" u="sng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bs-Cyrl-B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СРЕЋНО!</a:t>
            </a:r>
          </a:p>
          <a:p>
            <a:pPr marL="0" indent="0">
              <a:buNone/>
            </a:pPr>
            <a:endParaRPr lang="bs-Cyrl-BA" dirty="0"/>
          </a:p>
          <a:p>
            <a:pPr marL="0" indent="0">
              <a:buNone/>
            </a:pPr>
            <a:endParaRPr lang="bs-Cyrl-BA" dirty="0" smtClean="0"/>
          </a:p>
          <a:p>
            <a:pPr marL="0" indent="0">
              <a:buNone/>
            </a:pPr>
            <a:endParaRPr lang="bs-Cyrl-BA" dirty="0"/>
          </a:p>
        </p:txBody>
      </p:sp>
      <p:sp>
        <p:nvSpPr>
          <p:cNvPr id="4" name="Okvir za tekst 3"/>
          <p:cNvSpPr txBox="1"/>
          <p:nvPr/>
        </p:nvSpPr>
        <p:spPr>
          <a:xfrm>
            <a:off x="2511380" y="540913"/>
            <a:ext cx="7147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крају...</a:t>
            </a:r>
            <a:endParaRPr lang="sr-Latn-C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TM10001105[[fn=Izrezano]]</Template>
  <TotalTime>227</TotalTime>
  <Words>592</Words>
  <Application>Microsoft Office PowerPoint</Application>
  <PresentationFormat>Široki ekran</PresentationFormat>
  <Paragraphs>74</Paragraphs>
  <Slides>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Franklin Gothic Book</vt:lpstr>
      <vt:lpstr>Times New Roman</vt:lpstr>
      <vt:lpstr>Crop</vt:lpstr>
      <vt:lpstr>О пореклу, Десанка Максимовић</vt:lpstr>
      <vt:lpstr>Подсјетимо се о чему говори пјесма О пореклу, Десанке Максимовић</vt:lpstr>
      <vt:lpstr>Језичко-стилска анализа прочитане пјесме</vt:lpstr>
      <vt:lpstr>СТИЛСКЕ ФИГУРЕ</vt:lpstr>
      <vt:lpstr>PowerPoint prezentacija</vt:lpstr>
      <vt:lpstr>PowerPoint prezentacija</vt:lpstr>
      <vt:lpstr>Осврт на пјесништво Десанке Максимовић</vt:lpstr>
      <vt:lpstr>PowerPoint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ucenik</dc:creator>
  <cp:lastModifiedBy>ucenik</cp:lastModifiedBy>
  <cp:revision>22</cp:revision>
  <dcterms:created xsi:type="dcterms:W3CDTF">2021-01-15T14:44:17Z</dcterms:created>
  <dcterms:modified xsi:type="dcterms:W3CDTF">2021-01-15T22:35:59Z</dcterms:modified>
</cp:coreProperties>
</file>