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Podrazumevani odeljak" id="{15DCE767-734C-4843-A9C4-F6A26C9746AE}">
          <p14:sldIdLst>
            <p14:sldId id="256"/>
          </p14:sldIdLst>
        </p14:section>
        <p14:section name="Sekcija bez naslova" id="{961822A2-E27F-4B37-BA85-A84DE10E6C55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212-8D47-4366-884F-A86CF0CAEC85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382B154B-EB56-4CBB-83EA-04CBE57EA2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0057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212-8D47-4366-884F-A86CF0CAEC85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54B-EB56-4CBB-83EA-04CBE57EA2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5992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212-8D47-4366-884F-A86CF0CAEC85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54B-EB56-4CBB-83EA-04CBE57EA2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7579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DA06A212-8D47-4366-884F-A86CF0CAEC85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54B-EB56-4CBB-83EA-04CBE57EA2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9974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212-8D47-4366-884F-A86CF0CAEC85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54B-EB56-4CBB-83EA-04CBE57EA2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1557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212-8D47-4366-884F-A86CF0CAEC85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54B-EB56-4CBB-83EA-04CBE57EA2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11538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212-8D47-4366-884F-A86CF0CAEC85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54B-EB56-4CBB-83EA-04CBE57EA2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8897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212-8D47-4366-884F-A86CF0CAEC85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54B-EB56-4CBB-83EA-04CBE57EA2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436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212-8D47-4366-884F-A86CF0CAEC85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54B-EB56-4CBB-83EA-04CBE57EA2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657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A212-8D47-4366-884F-A86CF0CAEC85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54B-EB56-4CBB-83EA-04CBE57EA2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92106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DA06A212-8D47-4366-884F-A86CF0CAEC85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382B154B-EB56-4CBB-83EA-04CBE57EA2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7612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A212-8D47-4366-884F-A86CF0CAEC85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82B154B-EB56-4CBB-83EA-04CBE57EA2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974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3386936"/>
          </a:xfrm>
        </p:spPr>
        <p:txBody>
          <a:bodyPr>
            <a:normAutofit fontScale="90000"/>
          </a:bodyPr>
          <a:lstStyle/>
          <a:p>
            <a:r>
              <a:rPr lang="sr-Cyrl-RS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ПОНАВЉАЊЕ ГРАДИВА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6A18483E-CA2E-4031-9C6B-67C2A1C583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6560" y="1252026"/>
            <a:ext cx="3970133" cy="308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7230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4744720"/>
          </a:xfrm>
        </p:spPr>
        <p:txBody>
          <a:bodyPr>
            <a:normAutofit/>
          </a:bodyPr>
          <a:lstStyle/>
          <a:p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Које четири стилске фигуре препознајете у датим стиховима наше пјесникиње Десанке Максимовић?</a:t>
            </a:r>
            <a:r>
              <a:rPr lang="sr-Cyrl-C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 Тужно зрикавци зричу, 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чује се до облака.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Плачу над гробовима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мртвих, драгих јунака,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чује се до облака.“</a:t>
            </a:r>
            <a:r>
              <a:rPr lang="sr-Cyrl-CS" sz="4000" dirty="0"/>
              <a:t/>
            </a:r>
            <a:br>
              <a:rPr lang="sr-Cyrl-CS" sz="4000" dirty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21276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164" y="829995"/>
            <a:ext cx="10515600" cy="596208"/>
          </a:xfrm>
        </p:spPr>
        <p:txBody>
          <a:bodyPr>
            <a:normAutofit fontScale="90000"/>
          </a:bodyPr>
          <a:lstStyle/>
          <a:p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Породица словенских језика дијели се на три језичке групе: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C80CFA90-1819-40D8-AC31-AFEC20F8B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954215" y="3742006"/>
            <a:ext cx="5570805" cy="1927274"/>
          </a:xfrm>
          <a:prstGeom prst="rect">
            <a:avLst/>
          </a:prstGeom>
        </p:spPr>
      </p:pic>
      <p:sp>
        <p:nvSpPr>
          <p:cNvPr id="5" name="Okvir za tekst 4">
            <a:extLst>
              <a:ext uri="{FF2B5EF4-FFF2-40B4-BE49-F238E27FC236}">
                <a16:creationId xmlns:a16="http://schemas.microsoft.com/office/drawing/2014/main" xmlns="" id="{8C017347-16F5-4D93-A3D3-3E08D251F2BB}"/>
              </a:ext>
            </a:extLst>
          </p:cNvPr>
          <p:cNvSpPr txBox="1"/>
          <p:nvPr/>
        </p:nvSpPr>
        <p:spPr>
          <a:xfrm>
            <a:off x="1158773" y="1426202"/>
            <a:ext cx="384048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западнословенски језици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источнословенски језици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јужнословенски језици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B3CEDFD3-253C-47FF-A991-D7DFADE9A97C}"/>
              </a:ext>
            </a:extLst>
          </p:cNvPr>
          <p:cNvSpPr txBox="1">
            <a:spLocks/>
          </p:cNvSpPr>
          <p:nvPr/>
        </p:nvSpPr>
        <p:spPr>
          <a:xfrm>
            <a:off x="1032164" y="2772726"/>
            <a:ext cx="10515600" cy="5962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Најстарије словенско писмо зове се </a:t>
            </a:r>
            <a:r>
              <a:rPr lang="sr-Cyrl-C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глагољица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596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956604"/>
            <a:ext cx="10515600" cy="584775"/>
          </a:xfrm>
        </p:spPr>
        <p:txBody>
          <a:bodyPr>
            <a:normAutofit/>
          </a:bodyPr>
          <a:lstStyle/>
          <a:p>
            <a:r>
              <a:rPr lang="sr-Cyrl-C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Први књижевни језик свих Словена звао се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63AD40B6-71B1-4AF1-ABD7-7B414BC836C6}"/>
              </a:ext>
            </a:extLst>
          </p:cNvPr>
          <p:cNvSpPr txBox="1"/>
          <p:nvPr/>
        </p:nvSpPr>
        <p:spPr>
          <a:xfrm>
            <a:off x="939800" y="1535681"/>
            <a:ext cx="61053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C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старословенски</a:t>
            </a: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77AFB06-08B5-4AB9-863D-09C0917450ED}"/>
              </a:ext>
            </a:extLst>
          </p:cNvPr>
          <p:cNvSpPr txBox="1">
            <a:spLocks/>
          </p:cNvSpPr>
          <p:nvPr/>
        </p:nvSpPr>
        <p:spPr>
          <a:xfrm>
            <a:off x="939800" y="2234745"/>
            <a:ext cx="10515600" cy="9041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r-Cyrl-C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Како се зове договор Срба и Хрвата о књижевном језику и када је одржан?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0AF40514-E9CE-442E-8CCB-365741CA964B}"/>
              </a:ext>
            </a:extLst>
          </p:cNvPr>
          <p:cNvSpPr txBox="1">
            <a:spLocks/>
          </p:cNvSpPr>
          <p:nvPr/>
        </p:nvSpPr>
        <p:spPr>
          <a:xfrm>
            <a:off x="939800" y="4168483"/>
            <a:ext cx="10515600" cy="5847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r-Cyrl-C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Вуков претходник који је извршио свеобухватну реформу српске ћирилице предложивши је за потребе писања српским књижевним језиком на народној основи 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:a16="http://schemas.microsoft.com/office/drawing/2014/main" xmlns="" id="{0FBA34C8-7B6C-4BF6-BD4F-F9D5F259BC0F}"/>
              </a:ext>
            </a:extLst>
          </p:cNvPr>
          <p:cNvSpPr txBox="1"/>
          <p:nvPr/>
        </p:nvSpPr>
        <p:spPr>
          <a:xfrm>
            <a:off x="939800" y="3303588"/>
            <a:ext cx="61053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CS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Зове се Бечки књижевни договор, а одржан је 1850.године.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:a16="http://schemas.microsoft.com/office/drawing/2014/main" xmlns="" id="{01DC40EA-C1EB-4FED-BF7B-5BB144EECFB5}"/>
              </a:ext>
            </a:extLst>
          </p:cNvPr>
          <p:cNvSpPr txBox="1"/>
          <p:nvPr/>
        </p:nvSpPr>
        <p:spPr>
          <a:xfrm>
            <a:off x="7495345" y="4953666"/>
            <a:ext cx="3547793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CS" sz="29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звао се Сава Мркаљ.</a:t>
            </a:r>
            <a:endParaRPr lang="en-US" sz="29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608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625" y="900332"/>
            <a:ext cx="11016175" cy="5088988"/>
          </a:xfrm>
        </p:spPr>
        <p:txBody>
          <a:bodyPr numCol="2">
            <a:noAutofit/>
          </a:bodyPr>
          <a:lstStyle/>
          <a:p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У сљедећем низу ријечи подвуци изведене ријечи: кућерак, кућетина, градоначелник, водовод, школски, другарски, род.</a:t>
            </a:r>
            <a:b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У ријечи ПУТНИКОВ одреди:</a:t>
            </a:r>
            <a:b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Коријен ријечи  - </a:t>
            </a:r>
            <a:r>
              <a:rPr lang="sr-Cyrl-CS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</a:t>
            </a: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 Творбену основу – </a:t>
            </a:r>
            <a:r>
              <a:rPr lang="sr-Cyrl-CS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путник</a:t>
            </a: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Творбени наставак – </a:t>
            </a:r>
            <a:r>
              <a:rPr lang="sr-Cyrl-CS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У сљедећим питањима подвуци субјекат и одреди врсту субјекта.</a:t>
            </a:r>
            <a:b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sr-Cyrl-C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Свјетла</a:t>
            </a: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ће нестати ускоро. – </a:t>
            </a:r>
            <a:r>
              <a:rPr lang="sr-Cyrl-CS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логички субјекат</a:t>
            </a: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 Срамота </a:t>
            </a:r>
            <a:r>
              <a:rPr lang="sr-Cyrl-C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 </a:t>
            </a: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је. – </a:t>
            </a:r>
            <a:r>
              <a:rPr lang="sr-Cyrl-CS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логички субјекат</a:t>
            </a: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sr-Cyrl-C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sr-Cyrl-C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касно долази кући. –</a:t>
            </a:r>
            <a:r>
              <a:rPr lang="sr-Cyrl-CS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граматички субјекат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921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146" y="914401"/>
            <a:ext cx="10515600" cy="5233182"/>
          </a:xfrm>
        </p:spPr>
        <p:txBody>
          <a:bodyPr>
            <a:normAutofit/>
          </a:bodyPr>
          <a:lstStyle/>
          <a:p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Подвуци ријеч која не припада низу: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троје, седам, </a:t>
            </a:r>
            <a:r>
              <a:rPr lang="sr-Cyrl-C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двојица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девет, двадесет пет, четворо.</a:t>
            </a:r>
            <a:r>
              <a:rPr lang="sr-Cyrl-C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Напиши присвојне придјеве од именица: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Милица			</a:t>
            </a:r>
            <a:r>
              <a:rPr lang="sr-Cyrl-C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Миличин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Драгица			</a:t>
            </a:r>
            <a:r>
              <a:rPr lang="sr-Cyrl-C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Драгичин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Аница			</a:t>
            </a:r>
            <a:r>
              <a:rPr lang="sr-Cyrl-C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Аничин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Која гласовна промјена је извршена – извршена је 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палатализација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144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437" y="1041009"/>
            <a:ext cx="10515600" cy="5008099"/>
          </a:xfrm>
        </p:spPr>
        <p:txBody>
          <a:bodyPr>
            <a:normAutofit/>
          </a:bodyPr>
          <a:lstStyle/>
          <a:p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Како гласи компаратив сљедећих придјева?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					Компаратив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					Строжи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					Виши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					Зеленији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Смијешан					</a:t>
            </a:r>
            <a:r>
              <a:rPr lang="sr-Cyrl-C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Смијешнији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Бијел					Бјељи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Енклитички облик датива личне замјенице ЈА гласи – </a:t>
            </a:r>
            <a:r>
              <a:rPr lang="sr-Cyrl-C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14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18" y="829994"/>
            <a:ext cx="10515600" cy="5261317"/>
          </a:xfrm>
        </p:spPr>
        <p:txBody>
          <a:bodyPr>
            <a:normAutofit/>
          </a:bodyPr>
          <a:lstStyle/>
          <a:p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У ријечи БЕШЧАШЋЕ извршене су три гласовне промјене: 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јотовање, једначење по звучности и једначење по мјесту изговора.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Све подвучене именице ознсчавају мјесто глаголске радње. Одреди у ком су падежу.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Стајао је пред школом.			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 Ушао сам у школу.				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Акузатив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Ученици уче у школи.			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Локатив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Моја кућа је иза школе.			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Генитив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Заједно идемо према школи.		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Датив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530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2874"/>
            <a:ext cx="10515600" cy="4869766"/>
          </a:xfrm>
        </p:spPr>
        <p:txBody>
          <a:bodyPr>
            <a:normAutofit/>
          </a:bodyPr>
          <a:lstStyle/>
          <a:p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Шта је композиција књижњвног дјела?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редослијед описа,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однос ликова у дјелу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начин повезивања дијелова у цјелину,</a:t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повезивање визуелних и акустичних елемената у дјелу.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897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9994"/>
            <a:ext cx="10515600" cy="4920566"/>
          </a:xfrm>
        </p:spPr>
        <p:txBody>
          <a:bodyPr>
            <a:normAutofit/>
          </a:bodyPr>
          <a:lstStyle/>
          <a:p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Повежи писца са дјелом тако што ћеш редни број испред имена писца написати на цртицу испред дјела.</a:t>
            </a:r>
            <a:r>
              <a:rPr lang="sr-Cyrl-C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Љубивоје Ршумовић ___   </a:t>
            </a:r>
            <a:r>
              <a:rPr lang="sr-Cyrl-C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Плави чуперак</a:t>
            </a:r>
            <a:br>
              <a:rPr lang="sr-Cyrl-CS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Бранислав Нушић ___ </a:t>
            </a:r>
            <a:r>
              <a:rPr lang="sr-Cyrl-C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Зимско јутро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Мирослав Антић ___ </a:t>
            </a:r>
            <a:r>
              <a:rPr lang="sr-Cyrl-C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Аутобиографија</a:t>
            </a:r>
            <a:br>
              <a:rPr lang="sr-Cyrl-CS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Војислав Илић ___ </a:t>
            </a:r>
            <a:r>
              <a:rPr lang="sr-Cyrl-C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Домовина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360160" y="40436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40320" y="40436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6578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alerija">
  <a:themeElements>
    <a:clrScheme name="Zelenožut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Galerija">
      <a:majorFont>
        <a:latin typeface="Century Gothic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249</TotalTime>
  <Words>198</Words>
  <Application>Microsoft Office PowerPoint</Application>
  <PresentationFormat>Custom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Galerija</vt:lpstr>
      <vt:lpstr>СРПСКИ ЈЕЗИК  ПОНАВЉАЊЕ ГРАДИВА</vt:lpstr>
      <vt:lpstr>1. Породица словенских језика дијели се на три језичке групе:       </vt:lpstr>
      <vt:lpstr>3. Први књижевни језик свих Словена звао се</vt:lpstr>
      <vt:lpstr>6. У сљедећем низу ријечи подвуци изведене ријечи: кућерак, кућетина, градоначелник, водовод, школски, другарски, род.  7. У ријечи ПУТНИКОВ одреди: а. Коријен ријечи  - пут б. Творбену основу – путник в. Творбени наставак – ов  8. У сљедећим питањима подвуци субјекат и одреди врсту субјекта. а. Свјетла ће нестати ускоро. – логички субјекат б. Срамота ме је. – логички субјекат в. Он касно долази кући. –граматички субјекат</vt:lpstr>
      <vt:lpstr>9. Подвуци ријеч која не припада низу: троје, седам, двојица, девет, двадесет пет, четворо.  10. Напиши присвојне придјеве од именица: Милица   Миличин Драгица   Драгичин Аница   Аничин Која гласовна промјена је извршена – извршена је палатализација.</vt:lpstr>
      <vt:lpstr>11. Како гласи компаратив сљедећих придјева? Придјев     Компаратив Строг     Строжи Висок     Виши Зелен     Зеленији Смијешан     Смијешнији Бијел     Бјељи  12. Енклитички облик датива личне замјенице ЈА гласи – ми.</vt:lpstr>
      <vt:lpstr>13. У ријечи БЕШЧАШЋЕ извршене су три гласовне промјене: јотовање, једначење по звучности и једначење по мјесту изговора.  14. Све подвучене именице ознсчавају мјесто глаголске радње. Одреди у ком су падежу. а. Стајао је пред школом.   Инструментал б. Ушао сам у школу.    Акузатив в. Ученици уче у школи.   Локатив г. Моја кућа је иза школе.   Генитив д. Заједно идемо према школи.  Датив</vt:lpstr>
      <vt:lpstr>15. Шта је композиција књижњвног дјела?  а) редослијед описа, б) однос ликова у дјелу в) начин повезивања дијелова у цјелину, г) повезивање визуелних и акустичних елемената у дјелу.</vt:lpstr>
      <vt:lpstr>16. Повежи писца са дјелом тако што ћеш редни број испред имена писца написати на цртицу испред дјела.  1. Љубивоје Ршумовић ___   Плави чуперак 2. Бранислав Нушић ___ Зимско јутро 3. Мирослав Антић ___ Аутобиографија 4. Војислав Илић ___ Домовина             </vt:lpstr>
      <vt:lpstr>17. Које четири стилске фигуре препознајете у датим стиховима наше пјесникиње Десанке Максимовић?  „ Тужно зрикавци зричу,      чује се до облака.   ....  Плачу над гробовима  мртвих, драгих јунака,  чује се до облака.“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ПОНАВЉАЊЕ ГРАДИВА</dc:title>
  <dc:creator>Nastavnik</dc:creator>
  <cp:lastModifiedBy>postar</cp:lastModifiedBy>
  <cp:revision>22</cp:revision>
  <dcterms:created xsi:type="dcterms:W3CDTF">2021-02-25T10:52:04Z</dcterms:created>
  <dcterms:modified xsi:type="dcterms:W3CDTF">2021-02-25T19:49:36Z</dcterms:modified>
</cp:coreProperties>
</file>