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592">
          <p15:clr>
            <a:srgbClr val="A4A3A4"/>
          </p15:clr>
        </p15:guide>
        <p15:guide id="4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59" d="100"/>
          <a:sy n="59" d="100"/>
        </p:scale>
        <p:origin x="660" y="42"/>
      </p:cViewPr>
      <p:guideLst>
        <p:guide orient="horz" pos="2160"/>
        <p:guide pos="2880"/>
        <p:guide orient="horz" pos="2592"/>
        <p:guide pos="46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DA9EA9-8E06-428A-B7EE-DDF5A4D716A1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A1228-67D3-47A8-985A-F44E5A4A09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6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611846" y="0"/>
            <a:ext cx="15891731" cy="82296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7297987" y="-25813"/>
            <a:ext cx="5886586" cy="752620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438554" y="-25813"/>
            <a:ext cx="5608320" cy="277546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73385" y="3250171"/>
            <a:ext cx="5301368" cy="2042592"/>
          </a:xfrm>
        </p:spPr>
        <p:txBody>
          <a:bodyPr>
            <a:normAutofit/>
          </a:bodyPr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3385" y="5305297"/>
            <a:ext cx="5295685" cy="151275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424242"/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81990" y="1820194"/>
            <a:ext cx="3413760" cy="901177"/>
          </a:xfrm>
        </p:spPr>
        <p:txBody>
          <a:bodyPr anchor="b"/>
          <a:lstStyle>
            <a:lvl1pPr algn="l">
              <a:defRPr sz="3400"/>
            </a:lvl1pPr>
          </a:lstStyle>
          <a:p>
            <a:fld id="{E54B7B6E-F21C-4FC1-B185-DE3375CC4780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441422" y="7305941"/>
            <a:ext cx="5608320" cy="98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85632" y="6863960"/>
            <a:ext cx="4530547" cy="438150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8553" y="6863960"/>
            <a:ext cx="1029866" cy="43815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C86F13-4432-4B3F-AC77-0276E19E3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7441422" y="7305941"/>
            <a:ext cx="5608320" cy="98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7B6E-F21C-4FC1-B185-DE3375CC4780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F13-4432-4B3F-AC77-0276E19E3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1" y="1236176"/>
            <a:ext cx="2375125" cy="5736413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85274" y="1236176"/>
            <a:ext cx="8677926" cy="573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7B6E-F21C-4FC1-B185-DE3375CC4780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F13-4432-4B3F-AC77-0276E19E3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7B6E-F21C-4FC1-B185-DE3375CC4780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F13-4432-4B3F-AC77-0276E19E3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3832" y="3480995"/>
            <a:ext cx="10619949" cy="1634490"/>
          </a:xfrm>
        </p:spPr>
        <p:txBody>
          <a:bodyPr anchor="b"/>
          <a:lstStyle>
            <a:lvl1pPr algn="l">
              <a:defRPr sz="57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3833" y="5120640"/>
            <a:ext cx="10619947" cy="1824496"/>
          </a:xfrm>
        </p:spPr>
        <p:txBody>
          <a:bodyPr anchor="t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7B6E-F21C-4FC1-B185-DE3375CC4780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F13-4432-4B3F-AC77-0276E19E3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7B6E-F21C-4FC1-B185-DE3375CC4780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F13-4432-4B3F-AC77-0276E19E3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667865" y="2776118"/>
            <a:ext cx="5471770" cy="41916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432243" y="2776117"/>
            <a:ext cx="5471770" cy="41916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9378" y="2779211"/>
            <a:ext cx="4891437" cy="767714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accent1"/>
                </a:solidFill>
              </a:defRPr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753" y="3569634"/>
            <a:ext cx="5471770" cy="340295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18940" y="2779212"/>
            <a:ext cx="4889147" cy="767714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accent1"/>
                </a:solidFill>
              </a:defRPr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243" y="3569634"/>
            <a:ext cx="5471770" cy="340295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7B6E-F21C-4FC1-B185-DE3375CC4780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F13-4432-4B3F-AC77-0276E19E3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7B6E-F21C-4FC1-B185-DE3375CC4780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F13-4432-4B3F-AC77-0276E19E3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7B6E-F21C-4FC1-B185-DE3375CC4780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F13-4432-4B3F-AC77-0276E19E3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611846" y="0"/>
            <a:ext cx="15891731" cy="82296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7297987" y="-25813"/>
            <a:ext cx="5886586" cy="752620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7438554" y="-25812"/>
            <a:ext cx="5608320" cy="7487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7B6E-F21C-4FC1-B185-DE3375CC4780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F13-4432-4B3F-AC77-0276E19E38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448915" y="722260"/>
            <a:ext cx="5699611" cy="6778134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3430" y="1027832"/>
            <a:ext cx="4944704" cy="6180881"/>
          </a:xfrm>
        </p:spPr>
        <p:txBody>
          <a:bodyPr/>
          <a:lstStyle>
            <a:lvl1pPr>
              <a:defRPr sz="3400"/>
            </a:lvl1pPr>
            <a:lvl2pPr>
              <a:defRPr sz="3100"/>
            </a:lvl2pPr>
            <a:lvl3pPr>
              <a:defRPr sz="2900"/>
            </a:lvl3pPr>
            <a:lvl4pPr>
              <a:defRPr sz="2600"/>
            </a:lvl4pPr>
            <a:lvl5pPr>
              <a:defRPr sz="23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7441422" y="7305941"/>
            <a:ext cx="5608320" cy="98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426317" y="6869803"/>
            <a:ext cx="5589862" cy="438150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3733" y="3188921"/>
            <a:ext cx="5287315" cy="1755784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8547" y="4964393"/>
            <a:ext cx="5278054" cy="1821485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rgbClr val="424242"/>
                </a:solidFill>
              </a:defRPr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611846" y="0"/>
            <a:ext cx="15891731" cy="82296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7297987" y="-25813"/>
            <a:ext cx="5886586" cy="752620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7438554" y="-25812"/>
            <a:ext cx="5608320" cy="7487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448915" y="722260"/>
            <a:ext cx="5699611" cy="6778134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441422" y="7305941"/>
            <a:ext cx="5608320" cy="98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5079" y="3193085"/>
            <a:ext cx="5281574" cy="1755648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8334" y="832554"/>
            <a:ext cx="5375397" cy="6561734"/>
          </a:xfrm>
        </p:spPr>
        <p:txBody>
          <a:bodyPr/>
          <a:lstStyle>
            <a:lvl1pPr marL="0" indent="0">
              <a:buNone/>
              <a:defRPr sz="4600">
                <a:solidFill>
                  <a:schemeClr val="accent1"/>
                </a:solidFill>
              </a:defRPr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75409" y="4959706"/>
            <a:ext cx="5280917" cy="1823473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rgbClr val="424242"/>
                </a:solidFill>
              </a:defRPr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7B6E-F21C-4FC1-B185-DE3375CC4780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426317" y="6869803"/>
            <a:ext cx="5589862" cy="438150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86F13-4432-4B3F-AC77-0276E19E3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487680" y="0"/>
            <a:ext cx="15891731" cy="82296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731520" y="400185"/>
            <a:ext cx="13167360" cy="742277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297987" y="-25813"/>
            <a:ext cx="5886586" cy="83909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7438554" y="-25812"/>
            <a:ext cx="5608320" cy="74872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69584" y="1233197"/>
            <a:ext cx="11239590" cy="1371600"/>
          </a:xfrm>
          <a:prstGeom prst="rect">
            <a:avLst/>
          </a:prstGeom>
        </p:spPr>
        <p:txBody>
          <a:bodyPr vert="horz" lIns="130622" tIns="65311" rIns="130622" bIns="65311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9588" y="2788383"/>
            <a:ext cx="10843707" cy="4210772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95821" y="26939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rgbClr val="FEFEFE"/>
                </a:solidFill>
              </a:defRPr>
            </a:lvl1pPr>
          </a:lstStyle>
          <a:p>
            <a:fld id="{E54B7B6E-F21C-4FC1-B185-DE3375CC4780}" type="datetimeFigureOut">
              <a:rPr lang="en-US" smtClean="0"/>
              <a:pPr/>
              <a:t>01-Apr-20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26317" y="7022593"/>
            <a:ext cx="5603443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38553" y="269390"/>
            <a:ext cx="213145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rgbClr val="FEFEFE"/>
                </a:solidFill>
              </a:defRPr>
            </a:lvl1pPr>
          </a:lstStyle>
          <a:p>
            <a:fld id="{90C86F13-4432-4B3F-AC77-0276E19E3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06220" rtl="0" eaLnBrk="1" latinLnBrk="0" hangingPunct="1">
        <a:spcBef>
          <a:spcPct val="0"/>
        </a:spcBef>
        <a:buNone/>
        <a:defRPr sz="5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9833" indent="-391866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354" indent="-391866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306220" indent="-326555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900" kern="1200">
          <a:solidFill>
            <a:schemeClr val="tx2"/>
          </a:solidFill>
          <a:latin typeface="+mn-lt"/>
          <a:ea typeface="+mn-ea"/>
          <a:cs typeface="+mn-cs"/>
        </a:defRPr>
      </a:lvl3pPr>
      <a:lvl4pPr marL="1606651" indent="-326555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00" kern="1200">
          <a:solidFill>
            <a:schemeClr val="tx2"/>
          </a:solidFill>
          <a:latin typeface="+mn-lt"/>
          <a:ea typeface="+mn-ea"/>
          <a:cs typeface="+mn-cs"/>
        </a:defRPr>
      </a:lvl4pPr>
      <a:lvl5pPr marL="1894020" indent="-326555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168326" indent="-326555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455694" indent="-326555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2743063" indent="-326555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030431" indent="-326555" algn="l" defTabSz="130622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COMPLAINTS, COMPLAINTS, COMPLAINTS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ENGLISH IS FUN 6</a:t>
            </a:r>
          </a:p>
          <a:p>
            <a:r>
              <a:rPr lang="en-US" b="1" dirty="0" smtClean="0"/>
              <a:t>SB, p. 60</a:t>
            </a:r>
            <a:endParaRPr lang="en-US" b="1" dirty="0"/>
          </a:p>
        </p:txBody>
      </p:sp>
      <p:pic>
        <p:nvPicPr>
          <p:cNvPr id="4" name="Picture 3" descr="diverse-teenagers-embracing-having-fun-over-white-wall-diverse-teenagers-embracing-having-fun-over-white-brick-wall-1411152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"/>
            <a:ext cx="7315200" cy="708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4960" y="1188720"/>
            <a:ext cx="11239590" cy="137160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Think about these questions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587" y="2788383"/>
            <a:ext cx="11055813" cy="4210772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are some common teenage problems?</a:t>
            </a:r>
          </a:p>
          <a:p>
            <a:pPr marL="97967" indent="0">
              <a:buNone/>
            </a:pPr>
            <a:endParaRPr lang="en-US" dirty="0" smtClean="0"/>
          </a:p>
          <a:p>
            <a:r>
              <a:rPr lang="en-US" dirty="0" smtClean="0"/>
              <a:t>What do teenagers complain about the most?</a:t>
            </a:r>
          </a:p>
          <a:p>
            <a:pPr marL="97967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4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880" y="1554480"/>
            <a:ext cx="11239590" cy="1371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Read the text on p. 60 and do reading comprehension on p. 61 (T/F)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7967" indent="0">
              <a:buNone/>
            </a:pPr>
            <a:endParaRPr lang="en-US" dirty="0" smtClean="0"/>
          </a:p>
          <a:p>
            <a:pPr marL="97967" indent="0">
              <a:buNone/>
            </a:pPr>
            <a:r>
              <a:rPr lang="en-US" dirty="0" smtClean="0"/>
              <a:t>Answers</a:t>
            </a:r>
          </a:p>
          <a:p>
            <a:pPr marL="97967" indent="0">
              <a:buNone/>
            </a:pPr>
            <a:r>
              <a:rPr lang="en-US" b="1" dirty="0" smtClean="0"/>
              <a:t>1T</a:t>
            </a:r>
          </a:p>
          <a:p>
            <a:pPr marL="97967" indent="0">
              <a:buNone/>
            </a:pPr>
            <a:r>
              <a:rPr lang="en-US" b="1" dirty="0" smtClean="0"/>
              <a:t>2F</a:t>
            </a:r>
          </a:p>
          <a:p>
            <a:pPr marL="97967" indent="0">
              <a:buNone/>
            </a:pPr>
            <a:r>
              <a:rPr lang="en-US" b="1" dirty="0" smtClean="0"/>
              <a:t>3F</a:t>
            </a:r>
          </a:p>
          <a:p>
            <a:pPr marL="97967" indent="0">
              <a:buNone/>
            </a:pPr>
            <a:r>
              <a:rPr lang="en-US" b="1" dirty="0" smtClean="0"/>
              <a:t>4T</a:t>
            </a:r>
          </a:p>
          <a:p>
            <a:pPr marL="97967" indent="0">
              <a:buNone/>
            </a:pPr>
            <a:r>
              <a:rPr lang="en-US" b="1" dirty="0" smtClean="0"/>
              <a:t>5T</a:t>
            </a:r>
          </a:p>
          <a:p>
            <a:pPr marL="97967" indent="0">
              <a:buNone/>
            </a:pPr>
            <a:r>
              <a:rPr lang="en-US" b="1" dirty="0" smtClean="0"/>
              <a:t>6F</a:t>
            </a:r>
          </a:p>
          <a:p>
            <a:pPr marL="97967" indent="0">
              <a:buNone/>
            </a:pPr>
            <a:r>
              <a:rPr lang="en-US" b="1" dirty="0" smtClean="0"/>
              <a:t>7F</a:t>
            </a:r>
          </a:p>
          <a:p>
            <a:pPr marL="97967" indent="0">
              <a:buNone/>
            </a:pPr>
            <a:r>
              <a:rPr lang="en-US" b="1" dirty="0" smtClean="0"/>
              <a:t>8F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22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VOCABULARY</a:t>
            </a:r>
            <a:b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sz="4000" b="1" i="1" dirty="0" smtClean="0">
                <a:solidFill>
                  <a:schemeClr val="bg2">
                    <a:lumMod val="75000"/>
                  </a:schemeClr>
                </a:solidFill>
              </a:rPr>
              <a:t>Match the words with their definitions</a:t>
            </a:r>
            <a:endParaRPr lang="en-US" sz="4000" b="1" i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97967" indent="0">
              <a:buNone/>
            </a:pPr>
            <a:r>
              <a:rPr lang="en-US" b="1" dirty="0" smtClean="0"/>
              <a:t>nerd </a:t>
            </a:r>
            <a:r>
              <a:rPr lang="en-US" dirty="0" smtClean="0"/>
              <a:t>– a boring person who is not cool</a:t>
            </a:r>
          </a:p>
          <a:p>
            <a:pPr marL="97967" indent="0">
              <a:buNone/>
            </a:pPr>
            <a:r>
              <a:rPr lang="en-US" b="1" dirty="0"/>
              <a:t>t</a:t>
            </a:r>
            <a:r>
              <a:rPr lang="en-US" b="1" dirty="0" smtClean="0"/>
              <a:t>o ace </a:t>
            </a:r>
            <a:r>
              <a:rPr lang="en-US" dirty="0" smtClean="0"/>
              <a:t>– to get excellent grades</a:t>
            </a:r>
          </a:p>
          <a:p>
            <a:pPr marL="97967" indent="0">
              <a:buNone/>
            </a:pPr>
            <a:r>
              <a:rPr lang="en-US" b="1" dirty="0" smtClean="0"/>
              <a:t>pimple </a:t>
            </a:r>
            <a:r>
              <a:rPr lang="en-US" dirty="0" smtClean="0"/>
              <a:t>– a small red spot on the skin</a:t>
            </a:r>
          </a:p>
          <a:p>
            <a:pPr marL="97967" indent="0">
              <a:buNone/>
            </a:pPr>
            <a:r>
              <a:rPr lang="en-US" b="1" dirty="0"/>
              <a:t>t</a:t>
            </a:r>
            <a:r>
              <a:rPr lang="en-US" b="1" dirty="0" smtClean="0"/>
              <a:t>o fail </a:t>
            </a:r>
            <a:r>
              <a:rPr lang="en-US" dirty="0" smtClean="0"/>
              <a:t>– not to pass a test</a:t>
            </a:r>
          </a:p>
          <a:p>
            <a:pPr marL="97967" indent="0">
              <a:buNone/>
            </a:pPr>
            <a:r>
              <a:rPr lang="en-US" b="1" dirty="0"/>
              <a:t>s</a:t>
            </a:r>
            <a:r>
              <a:rPr lang="en-US" b="1" dirty="0" smtClean="0"/>
              <a:t>poilt</a:t>
            </a:r>
            <a:r>
              <a:rPr lang="en-US" dirty="0" smtClean="0"/>
              <a:t> – who behaves badly if he doesn’t get what he wants</a:t>
            </a:r>
          </a:p>
          <a:p>
            <a:pPr marL="97967" indent="0">
              <a:buNone/>
            </a:pPr>
            <a:r>
              <a:rPr lang="en-US" b="1" dirty="0"/>
              <a:t>b</a:t>
            </a:r>
            <a:r>
              <a:rPr lang="en-US" b="1" dirty="0" smtClean="0"/>
              <a:t>esides </a:t>
            </a:r>
            <a:r>
              <a:rPr lang="en-US" dirty="0" smtClean="0"/>
              <a:t>– also</a:t>
            </a:r>
          </a:p>
          <a:p>
            <a:pPr marL="97967" indent="0">
              <a:buNone/>
            </a:pPr>
            <a:r>
              <a:rPr lang="bs-Latn-BA" b="1" dirty="0" smtClean="0"/>
              <a:t>d</a:t>
            </a:r>
            <a:r>
              <a:rPr lang="en-US" b="1" dirty="0" err="1" smtClean="0"/>
              <a:t>isgusting</a:t>
            </a:r>
            <a:r>
              <a:rPr lang="en-US" dirty="0" smtClean="0"/>
              <a:t> – very unpleasant</a:t>
            </a:r>
          </a:p>
          <a:p>
            <a:pPr marL="97967" indent="0">
              <a:buNone/>
            </a:pPr>
            <a:r>
              <a:rPr lang="en-US" b="1" dirty="0"/>
              <a:t>u</a:t>
            </a:r>
            <a:r>
              <a:rPr lang="en-US" b="1" dirty="0" smtClean="0"/>
              <a:t>nique</a:t>
            </a:r>
            <a:r>
              <a:rPr lang="en-US" dirty="0" smtClean="0"/>
              <a:t> – not like anyone or anything else</a:t>
            </a:r>
          </a:p>
        </p:txBody>
      </p:sp>
    </p:spTree>
    <p:extLst>
      <p:ext uri="{BB962C8B-B14F-4D97-AF65-F5344CB8AC3E}">
        <p14:creationId xmlns:p14="http://schemas.microsoft.com/office/powerpoint/2010/main" val="3680804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VOCABULARY</a:t>
            </a:r>
            <a:b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Complete the sentences with the words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587" y="2788382"/>
            <a:ext cx="12107373" cy="489257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97967" indent="0">
              <a:buNone/>
            </a:pPr>
            <a:r>
              <a:rPr lang="en-US" dirty="0" smtClean="0"/>
              <a:t>1. His children always complain. Why are they so ________?</a:t>
            </a:r>
          </a:p>
          <a:p>
            <a:pPr marL="97967" indent="0">
              <a:buNone/>
            </a:pPr>
            <a:r>
              <a:rPr lang="en-US" dirty="0"/>
              <a:t>2</a:t>
            </a:r>
            <a:r>
              <a:rPr lang="en-US" dirty="0" smtClean="0"/>
              <a:t>. I can’t go to the movies with you. _____, It is too late.</a:t>
            </a:r>
          </a:p>
          <a:p>
            <a:pPr marL="97967" indent="0">
              <a:buNone/>
            </a:pPr>
            <a:r>
              <a:rPr lang="en-US" dirty="0" smtClean="0"/>
              <a:t>3. If you study hard, you will _____your test.</a:t>
            </a:r>
          </a:p>
          <a:p>
            <a:pPr marL="97967" indent="0">
              <a:buNone/>
            </a:pPr>
            <a:r>
              <a:rPr lang="en-US" dirty="0" smtClean="0"/>
              <a:t>4. There is a _______on my nose.</a:t>
            </a:r>
          </a:p>
          <a:p>
            <a:pPr marL="97967" indent="0">
              <a:buNone/>
            </a:pPr>
            <a:r>
              <a:rPr lang="en-US" dirty="0" smtClean="0"/>
              <a:t>5. I haven’t studied much and I will probably ______my exam. </a:t>
            </a:r>
          </a:p>
          <a:p>
            <a:pPr marL="97967" indent="0">
              <a:buNone/>
            </a:pPr>
            <a:r>
              <a:rPr lang="en-US" dirty="0" smtClean="0"/>
              <a:t>6. The food in that restaurant is </a:t>
            </a:r>
            <a:r>
              <a:rPr lang="en-US" dirty="0"/>
              <a:t>_</a:t>
            </a:r>
            <a:r>
              <a:rPr lang="en-US" dirty="0" smtClean="0"/>
              <a:t>____. You can’t find it anywhere else.</a:t>
            </a:r>
          </a:p>
          <a:p>
            <a:pPr marL="97967" indent="0">
              <a:buNone/>
            </a:pPr>
            <a:r>
              <a:rPr lang="en-US" dirty="0" smtClean="0"/>
              <a:t>7. If you are a good student, many classmates will say you are a _______.</a:t>
            </a:r>
          </a:p>
          <a:p>
            <a:pPr marL="97967" indent="0">
              <a:buNone/>
            </a:pPr>
            <a:r>
              <a:rPr lang="en-US" dirty="0" smtClean="0"/>
              <a:t>8. ________means ‘very ugly’.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33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VOCABULARY</a:t>
            </a:r>
            <a:b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bg2">
                    <a:lumMod val="75000"/>
                  </a:schemeClr>
                </a:solidFill>
              </a:rPr>
              <a:t>Complete the sentences with the words</a:t>
            </a:r>
            <a:endParaRPr lang="en-US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9587" y="2788382"/>
            <a:ext cx="11985453" cy="498401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97967" indent="0">
              <a:buNone/>
            </a:pPr>
            <a:r>
              <a:rPr lang="en-US" dirty="0" smtClean="0"/>
              <a:t>1.His children always complain. Why are they so _</a:t>
            </a:r>
            <a:r>
              <a:rPr lang="en-US" b="1" dirty="0" smtClean="0">
                <a:solidFill>
                  <a:srgbClr val="FF0000"/>
                </a:solidFill>
              </a:rPr>
              <a:t>SPOILT</a:t>
            </a:r>
            <a:r>
              <a:rPr lang="en-US" dirty="0" smtClean="0"/>
              <a:t>_______?</a:t>
            </a:r>
          </a:p>
          <a:p>
            <a:pPr marL="97967" indent="0">
              <a:buNone/>
            </a:pPr>
            <a:r>
              <a:rPr lang="en-US" dirty="0"/>
              <a:t>2</a:t>
            </a:r>
            <a:r>
              <a:rPr lang="en-US" dirty="0" smtClean="0"/>
              <a:t>. I can’t go to the movies with you. _</a:t>
            </a:r>
            <a:r>
              <a:rPr lang="en-US" b="1" dirty="0" smtClean="0">
                <a:solidFill>
                  <a:srgbClr val="FF0000"/>
                </a:solidFill>
              </a:rPr>
              <a:t>BESIDES</a:t>
            </a:r>
            <a:r>
              <a:rPr lang="en-US" dirty="0" smtClean="0"/>
              <a:t>_____, It is too late.</a:t>
            </a:r>
          </a:p>
          <a:p>
            <a:pPr marL="97967" indent="0">
              <a:buNone/>
            </a:pPr>
            <a:r>
              <a:rPr lang="en-US" dirty="0" smtClean="0"/>
              <a:t>3.If you study hard, you will __</a:t>
            </a:r>
            <a:r>
              <a:rPr lang="en-US" b="1" dirty="0" err="1" smtClean="0">
                <a:solidFill>
                  <a:srgbClr val="FF0000"/>
                </a:solidFill>
              </a:rPr>
              <a:t>ACE</a:t>
            </a:r>
            <a:r>
              <a:rPr lang="en-US" dirty="0" err="1" smtClean="0"/>
              <a:t>____your</a:t>
            </a:r>
            <a:r>
              <a:rPr lang="en-US" dirty="0" smtClean="0"/>
              <a:t> test.</a:t>
            </a:r>
          </a:p>
          <a:p>
            <a:pPr marL="97967" indent="0">
              <a:buNone/>
            </a:pPr>
            <a:r>
              <a:rPr lang="en-US" dirty="0" smtClean="0"/>
              <a:t>4.There is a _</a:t>
            </a:r>
            <a:r>
              <a:rPr lang="en-US" b="1" dirty="0" err="1" smtClean="0">
                <a:solidFill>
                  <a:srgbClr val="FF0000"/>
                </a:solidFill>
              </a:rPr>
              <a:t>PIMPLE</a:t>
            </a:r>
            <a:r>
              <a:rPr lang="en-US" dirty="0" err="1" smtClean="0"/>
              <a:t>___on</a:t>
            </a:r>
            <a:r>
              <a:rPr lang="en-US" dirty="0" smtClean="0"/>
              <a:t> my nose.</a:t>
            </a:r>
          </a:p>
          <a:p>
            <a:pPr marL="97967" indent="0">
              <a:buNone/>
            </a:pPr>
            <a:r>
              <a:rPr lang="en-US" dirty="0" smtClean="0"/>
              <a:t>5.I haven’t studied much and I will probably __</a:t>
            </a:r>
            <a:r>
              <a:rPr lang="en-US" b="1" dirty="0" err="1" smtClean="0">
                <a:solidFill>
                  <a:srgbClr val="FF0000"/>
                </a:solidFill>
              </a:rPr>
              <a:t>FAIL</a:t>
            </a:r>
            <a:r>
              <a:rPr lang="en-US" dirty="0" err="1" smtClean="0"/>
              <a:t>____my</a:t>
            </a:r>
            <a:r>
              <a:rPr lang="en-US" dirty="0" smtClean="0"/>
              <a:t> exam. </a:t>
            </a:r>
          </a:p>
          <a:p>
            <a:pPr marL="97967" indent="0">
              <a:buNone/>
            </a:pPr>
            <a:r>
              <a:rPr lang="en-US" dirty="0" smtClean="0"/>
              <a:t>6.The food in that restaurant is _</a:t>
            </a:r>
            <a:r>
              <a:rPr lang="en-US" b="1" dirty="0" smtClean="0">
                <a:solidFill>
                  <a:srgbClr val="FF0000"/>
                </a:solidFill>
              </a:rPr>
              <a:t>UNIQUE</a:t>
            </a:r>
            <a:r>
              <a:rPr lang="en-US" dirty="0" smtClean="0"/>
              <a:t>_____. You can’t find it anywhere else.</a:t>
            </a:r>
          </a:p>
          <a:p>
            <a:pPr marL="97967" indent="0">
              <a:buNone/>
            </a:pPr>
            <a:r>
              <a:rPr lang="en-US" dirty="0" smtClean="0"/>
              <a:t>7. If you are a good student, many classmates will say you are a __</a:t>
            </a:r>
            <a:r>
              <a:rPr lang="en-US" b="1" dirty="0" smtClean="0">
                <a:solidFill>
                  <a:srgbClr val="FF0000"/>
                </a:solidFill>
              </a:rPr>
              <a:t>NERD</a:t>
            </a:r>
            <a:r>
              <a:rPr lang="en-US" dirty="0" smtClean="0"/>
              <a:t>______.</a:t>
            </a:r>
          </a:p>
          <a:p>
            <a:pPr marL="97967" indent="0">
              <a:buNone/>
            </a:pPr>
            <a:r>
              <a:rPr lang="en-US" dirty="0" smtClean="0"/>
              <a:t>8.__</a:t>
            </a:r>
            <a:r>
              <a:rPr lang="en-US" b="1" dirty="0" smtClean="0">
                <a:solidFill>
                  <a:srgbClr val="FF0000"/>
                </a:solidFill>
              </a:rPr>
              <a:t>DISGUSTING</a:t>
            </a:r>
            <a:r>
              <a:rPr lang="en-US" dirty="0" smtClean="0"/>
              <a:t>___means ‘very ugly’.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Latn-BA" dirty="0" smtClean="0"/>
              <a:t>              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Write a list of</a:t>
            </a:r>
            <a:r>
              <a:rPr lang="en-US" dirty="0" smtClean="0"/>
              <a:t> 5</a:t>
            </a:r>
            <a:r>
              <a:rPr lang="bs-Latn-BA" dirty="0" smtClean="0"/>
              <a:t> common teenage problems using phrases.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174</TotalTime>
  <Words>356</Words>
  <Application>Microsoft Office PowerPoint</Application>
  <PresentationFormat>Custom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Century Gothic</vt:lpstr>
      <vt:lpstr>Wingdings 2</vt:lpstr>
      <vt:lpstr>Austin</vt:lpstr>
      <vt:lpstr>COMPLAINTS, COMPLAINTS, COMPLAINTS</vt:lpstr>
      <vt:lpstr>Think about these questions</vt:lpstr>
      <vt:lpstr>Read the text on p. 60 and do reading comprehension on p. 61 (T/F)</vt:lpstr>
      <vt:lpstr>VOCABULARY Match the words with their definitions</vt:lpstr>
      <vt:lpstr>VOCABULARY Complete the sentences with the words</vt:lpstr>
      <vt:lpstr>VOCABULARY Complete the sentences with the words</vt:lpstr>
      <vt:lpstr>               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COMPLAINTS, COMPLAINTS, COMPLAINTS</dc:title>
  <dc:creator>NOVKOVIC</dc:creator>
  <cp:lastModifiedBy>Mataruga Kristina i Dragan</cp:lastModifiedBy>
  <cp:revision>25</cp:revision>
  <dcterms:created xsi:type="dcterms:W3CDTF">2020-03-28T12:11:33Z</dcterms:created>
  <dcterms:modified xsi:type="dcterms:W3CDTF">2020-04-01T18:32:16Z</dcterms:modified>
</cp:coreProperties>
</file>