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CE2EC"/>
    <a:srgbClr val="FFFFFF"/>
    <a:srgbClr val="FFFF99"/>
    <a:srgbClr val="FFFF66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0488B-A85E-4397-8EF4-2476B7DEEA10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B724D-1D4A-4241-9925-DA1DB70EF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B724D-1D4A-4241-9925-DA1DB70EFE1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B724D-1D4A-4241-9925-DA1DB70EFE1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3655-46C2-449C-B983-BFBC396744AB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32C-7D39-40A6-98C1-7B396ED373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3655-46C2-449C-B983-BFBC396744AB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32C-7D39-40A6-98C1-7B396ED373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3655-46C2-449C-B983-BFBC396744AB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32C-7D39-40A6-98C1-7B396ED373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3655-46C2-449C-B983-BFBC396744AB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32C-7D39-40A6-98C1-7B396ED373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3655-46C2-449C-B983-BFBC396744AB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32C-7D39-40A6-98C1-7B396ED373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3655-46C2-449C-B983-BFBC396744AB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32C-7D39-40A6-98C1-7B396ED373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3655-46C2-449C-B983-BFBC396744AB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32C-7D39-40A6-98C1-7B396ED373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3655-46C2-449C-B983-BFBC396744AB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32C-7D39-40A6-98C1-7B396ED373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3655-46C2-449C-B983-BFBC396744AB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32C-7D39-40A6-98C1-7B396ED373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3655-46C2-449C-B983-BFBC396744AB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32C-7D39-40A6-98C1-7B396ED373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3655-46C2-449C-B983-BFBC396744AB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32C-7D39-40A6-98C1-7B396ED373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43655-46C2-449C-B983-BFBC396744AB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4F32C-7D39-40A6-98C1-7B396ED373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КАРБОКСИЛНЕ КИСЕЛИНЕ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sr-Cyrl-BA" dirty="0" smtClean="0"/>
              <a:t>ПОДСЈЕТНИК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20" y="1000114"/>
            <a:ext cx="3929090" cy="1488299"/>
          </a:xfrm>
          <a:solidFill>
            <a:srgbClr val="FFCCFF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250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sr-Cyrl-BA" sz="9600" b="0" dirty="0" err="1" smtClean="0"/>
              <a:t>Карбоксилне</a:t>
            </a:r>
            <a:r>
              <a:rPr lang="sr-Cyrl-BA" sz="9600" b="0" dirty="0" smtClean="0"/>
              <a:t> киселине су </a:t>
            </a:r>
            <a:r>
              <a:rPr lang="sr-Cyrl-BA" sz="9600" b="0" dirty="0" err="1" smtClean="0"/>
              <a:t>ациклична</a:t>
            </a:r>
            <a:r>
              <a:rPr lang="sr-Cyrl-BA" sz="9600" b="0" dirty="0" smtClean="0"/>
              <a:t> органска једињења са кисеоником који имају функционалну </a:t>
            </a:r>
            <a:r>
              <a:rPr lang="sr-Cyrl-BA" sz="9600" b="0" dirty="0" err="1" smtClean="0"/>
              <a:t>карбоксилну</a:t>
            </a:r>
            <a:r>
              <a:rPr lang="sr-Cyrl-BA" sz="9600" b="0" dirty="0" smtClean="0"/>
              <a:t> групу</a:t>
            </a:r>
            <a:r>
              <a:rPr lang="sr-Cyrl-BA" sz="9600" b="0" dirty="0"/>
              <a:t>.</a:t>
            </a:r>
            <a:r>
              <a:rPr lang="sr-Cyrl-BA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5720" y="2839643"/>
            <a:ext cx="4040188" cy="1744271"/>
          </a:xfrm>
          <a:solidFill>
            <a:schemeClr val="accent3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rmAutofit fontScale="92500" lnSpcReduction="10000"/>
          </a:bodyPr>
          <a:lstStyle/>
          <a:p>
            <a:r>
              <a:rPr lang="sr-Cyrl-BA" dirty="0" smtClean="0"/>
              <a:t>Називи </a:t>
            </a:r>
            <a:r>
              <a:rPr lang="sr-Cyrl-BA" dirty="0" err="1" smtClean="0"/>
              <a:t>карбоксилних</a:t>
            </a:r>
            <a:r>
              <a:rPr lang="sr-Cyrl-BA" dirty="0" smtClean="0"/>
              <a:t> киселина изводе се тако да се на назив одговарајућег </a:t>
            </a:r>
            <a:r>
              <a:rPr lang="sr-Cyrl-BA" dirty="0" err="1" smtClean="0"/>
              <a:t>алкана</a:t>
            </a:r>
            <a:r>
              <a:rPr lang="sr-Cyrl-BA" dirty="0" smtClean="0"/>
              <a:t> дода наставак –</a:t>
            </a:r>
            <a:r>
              <a:rPr lang="sr-Cyrl-BA" dirty="0" err="1" smtClean="0"/>
              <a:t>ска</a:t>
            </a:r>
            <a:r>
              <a:rPr lang="sr-Cyrl-BA" dirty="0" smtClean="0"/>
              <a:t> и ријеч киселина.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9" y="1339445"/>
            <a:ext cx="4041775" cy="934654"/>
          </a:xfrm>
          <a:solidFill>
            <a:schemeClr val="accent3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sr-Cyrl-BA" dirty="0" smtClean="0"/>
              <a:t> </a:t>
            </a:r>
            <a:r>
              <a:rPr lang="sr-Cyrl-BA" b="0" dirty="0" smtClean="0"/>
              <a:t>Општа формула </a:t>
            </a:r>
            <a:r>
              <a:rPr lang="sr-Cyrl-BA" b="0" dirty="0" err="1" smtClean="0"/>
              <a:t>карбоксилних</a:t>
            </a:r>
            <a:r>
              <a:rPr lang="sr-Cyrl-BA" b="0" dirty="0" smtClean="0"/>
              <a:t> киселина је </a:t>
            </a:r>
          </a:p>
          <a:p>
            <a:pPr algn="ctr"/>
            <a:r>
              <a:rPr lang="sr-Latn-BA" dirty="0" smtClean="0"/>
              <a:t>R-COOH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893221"/>
            <a:ext cx="4041775" cy="1701401"/>
          </a:xfrm>
          <a:solidFill>
            <a:srgbClr val="FFCCFF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 fontScale="92500" lnSpcReduction="10000"/>
          </a:bodyPr>
          <a:lstStyle/>
          <a:p>
            <a:r>
              <a:rPr lang="sr-Cyrl-BA" dirty="0" smtClean="0"/>
              <a:t>Према броју </a:t>
            </a:r>
            <a:r>
              <a:rPr lang="sr-Cyrl-BA" dirty="0" err="1" smtClean="0"/>
              <a:t>карбоксилних</a:t>
            </a:r>
            <a:r>
              <a:rPr lang="sr-Cyrl-BA" dirty="0" smtClean="0"/>
              <a:t> група, </a:t>
            </a:r>
            <a:r>
              <a:rPr lang="sr-Cyrl-BA" dirty="0" err="1" smtClean="0"/>
              <a:t>карбоксилне</a:t>
            </a:r>
            <a:r>
              <a:rPr lang="sr-Cyrl-BA" dirty="0" smtClean="0"/>
              <a:t> киселине се дијеле на </a:t>
            </a:r>
            <a:r>
              <a:rPr lang="sr-Cyrl-BA" dirty="0" err="1" smtClean="0"/>
              <a:t>монокарбоксилне</a:t>
            </a:r>
            <a:r>
              <a:rPr lang="sr-Cyrl-BA" dirty="0" smtClean="0"/>
              <a:t> и </a:t>
            </a:r>
            <a:r>
              <a:rPr lang="sr-Cyrl-BA" dirty="0" err="1" smtClean="0"/>
              <a:t>поликарбоксилне</a:t>
            </a:r>
            <a:r>
              <a:rPr lang="sr-Cyrl-BA" dirty="0" smtClean="0"/>
              <a:t> киселине.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iše masne kiseline u svom molekulu sadrže veći broj&#10;C-atoma(16,18 i više). Imaju veliki biološki značaj&#10;jer njihovi ostac...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Više masne kiseline u svom molekulu sadrže veći broj&#10;C-atoma(16,18 i više). Imaju veliki biološki značaj&#10;jer njihovi ostac...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Više masne kiseline u svom molekulu sadrže veći broj&#10;C-atoma(16,18 i više). Imaju veliki biološki značaj&#10;jer njihovi ostac...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1" name="Picture 7" descr="C:\Users\user\Documents\karboksilne-kiseline-7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51434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3" y="160718"/>
            <a:ext cx="7674695" cy="1231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r-Cyrl-BA" dirty="0" smtClean="0"/>
          </a:p>
          <a:p>
            <a:pPr algn="ctr"/>
            <a:r>
              <a:rPr lang="sr-Cyrl-BA" sz="2000" dirty="0" smtClean="0"/>
              <a:t>Неколико познатијих </a:t>
            </a:r>
            <a:r>
              <a:rPr lang="sr-Cyrl-BA" sz="2000" dirty="0" err="1" smtClean="0"/>
              <a:t>монокарбоксилних</a:t>
            </a:r>
            <a:r>
              <a:rPr lang="sr-Cyrl-BA" sz="2000" dirty="0" smtClean="0"/>
              <a:t> киселина</a:t>
            </a:r>
          </a:p>
          <a:p>
            <a:endParaRPr lang="sr-Cyrl-BA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785800"/>
            <a:ext cx="821537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sr-Cyrl-BA" dirty="0" smtClean="0"/>
          </a:p>
          <a:p>
            <a:r>
              <a:rPr lang="sr-Cyrl-BA" dirty="0" smtClean="0">
                <a:solidFill>
                  <a:schemeClr val="bg1"/>
                </a:solidFill>
              </a:rPr>
              <a:t>Број С-атома       Рационална структурна формула                   Назив киселине</a:t>
            </a:r>
          </a:p>
          <a:p>
            <a:r>
              <a:rPr lang="sr-Cyrl-BA" dirty="0" smtClean="0">
                <a:solidFill>
                  <a:schemeClr val="bg1"/>
                </a:solidFill>
              </a:rPr>
              <a:t>У молекулу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43538" y="1785932"/>
            <a:ext cx="3071866" cy="2585323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sr-Cyrl-BA" dirty="0" smtClean="0"/>
              <a:t>Метанска </a:t>
            </a:r>
            <a:r>
              <a:rPr lang="sr-Cyrl-BA" dirty="0" smtClean="0"/>
              <a:t>(мравља) киселина</a:t>
            </a:r>
          </a:p>
          <a:p>
            <a:endParaRPr lang="sr-Cyrl-BA" dirty="0" smtClean="0"/>
          </a:p>
          <a:p>
            <a:r>
              <a:rPr lang="sr-Cyrl-BA" dirty="0" err="1" smtClean="0"/>
              <a:t>Етанска</a:t>
            </a:r>
            <a:r>
              <a:rPr lang="sr-Cyrl-BA" dirty="0" smtClean="0"/>
              <a:t> (</a:t>
            </a:r>
            <a:r>
              <a:rPr lang="sr-Cyrl-BA" dirty="0" err="1" smtClean="0"/>
              <a:t>сирћетна</a:t>
            </a:r>
            <a:r>
              <a:rPr lang="sr-Cyrl-BA" dirty="0" smtClean="0"/>
              <a:t>) киселина</a:t>
            </a:r>
          </a:p>
          <a:p>
            <a:endParaRPr lang="sr-Cyrl-BA" dirty="0" smtClean="0"/>
          </a:p>
          <a:p>
            <a:r>
              <a:rPr lang="sr-Cyrl-BA" dirty="0" smtClean="0"/>
              <a:t>Пропанска (</a:t>
            </a:r>
            <a:r>
              <a:rPr lang="sr-Cyrl-BA" dirty="0" err="1" smtClean="0"/>
              <a:t>пропионска</a:t>
            </a:r>
            <a:r>
              <a:rPr lang="sr-Cyrl-BA" dirty="0" smtClean="0"/>
              <a:t>)</a:t>
            </a:r>
          </a:p>
          <a:p>
            <a:r>
              <a:rPr lang="sr-Cyrl-BA" dirty="0" smtClean="0"/>
              <a:t>киселина</a:t>
            </a:r>
            <a:endParaRPr lang="sr-Cyrl-BA" dirty="0" smtClean="0"/>
          </a:p>
          <a:p>
            <a:r>
              <a:rPr lang="sr-Cyrl-BA" dirty="0" smtClean="0"/>
              <a:t>Бутанска (бутерна) </a:t>
            </a:r>
            <a:r>
              <a:rPr lang="sr-Cyrl-BA" dirty="0" smtClean="0"/>
              <a:t>киселина</a:t>
            </a:r>
            <a:endParaRPr lang="sr-Cyrl-BA" dirty="0" smtClean="0"/>
          </a:p>
          <a:p>
            <a:r>
              <a:rPr lang="sr-Cyrl-BA" dirty="0" err="1" smtClean="0"/>
              <a:t>Пентанска</a:t>
            </a:r>
            <a:r>
              <a:rPr lang="sr-Cyrl-BA" dirty="0" smtClean="0"/>
              <a:t> (валеријанска)</a:t>
            </a:r>
          </a:p>
          <a:p>
            <a:r>
              <a:rPr lang="sr-Cyrl-BA" dirty="0" smtClean="0"/>
              <a:t>киселина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sr-Cyrl-BA" sz="3200" dirty="0" smtClean="0"/>
              <a:t>ФИЗИЧКО-ХЕМИЈСКЕ ОСОБИНЕ КАРБОКСИЛНИХ КИСЕЛИНА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285866"/>
            <a:ext cx="4040188" cy="479822"/>
          </a:xfrm>
          <a:solidFill>
            <a:schemeClr val="bg1">
              <a:lumMod val="75000"/>
            </a:schemeClr>
          </a:solidFill>
          <a:scene3d>
            <a:camera prst="perspectiveFront"/>
            <a:lightRig rig="threePt" dir="t"/>
          </a:scene3d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sr-Cyrl-BA" dirty="0" smtClean="0"/>
              <a:t> </a:t>
            </a:r>
            <a:r>
              <a:rPr lang="sr-Cyrl-BA" sz="2600" dirty="0" smtClean="0"/>
              <a:t>Које су физичке особине </a:t>
            </a:r>
            <a:r>
              <a:rPr lang="sr-Cyrl-BA" sz="2600" dirty="0" err="1" smtClean="0"/>
              <a:t>карбоксилних</a:t>
            </a:r>
            <a:r>
              <a:rPr lang="sr-Cyrl-BA" sz="2600" dirty="0" smtClean="0"/>
              <a:t> киселина?</a:t>
            </a:r>
            <a:endParaRPr lang="en-US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89543"/>
            <a:ext cx="4040188" cy="2250298"/>
          </a:xfrm>
          <a:solidFill>
            <a:schemeClr val="bg1">
              <a:lumMod val="85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r>
              <a:rPr lang="sr-Cyrl-BA" dirty="0" smtClean="0"/>
              <a:t>Чврстог или течног </a:t>
            </a:r>
            <a:r>
              <a:rPr lang="sr-Cyrl-BA" dirty="0" err="1" smtClean="0"/>
              <a:t>агрегатног</a:t>
            </a:r>
            <a:r>
              <a:rPr lang="sr-Cyrl-BA" dirty="0" smtClean="0"/>
              <a:t> стања</a:t>
            </a:r>
          </a:p>
          <a:p>
            <a:r>
              <a:rPr lang="sr-Cyrl-BA" dirty="0" smtClean="0"/>
              <a:t>До три С-атома имају оштар мирис, од 3 до 6 С-атома непријатан мирис, а преко 6 С-атома без мириса</a:t>
            </a:r>
          </a:p>
          <a:p>
            <a:r>
              <a:rPr lang="sr-Cyrl-BA" dirty="0" err="1" smtClean="0"/>
              <a:t>Растворљивост</a:t>
            </a:r>
            <a:r>
              <a:rPr lang="sr-Cyrl-BA" dirty="0" smtClean="0"/>
              <a:t> у води опада порастом бројем С-атома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6315" y="1285866"/>
            <a:ext cx="4041775" cy="479822"/>
          </a:xfrm>
          <a:solidFill>
            <a:schemeClr val="bg1">
              <a:lumMod val="75000"/>
            </a:schemeClr>
          </a:solidFill>
          <a:scene3d>
            <a:camera prst="perspectiveFront"/>
            <a:lightRig rig="threePt" dir="t"/>
          </a:scene3d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sr-Cyrl-BA" dirty="0" smtClean="0"/>
              <a:t> </a:t>
            </a:r>
            <a:r>
              <a:rPr lang="sr-Cyrl-BA" sz="2600" dirty="0" smtClean="0"/>
              <a:t>Које су хемијске особине </a:t>
            </a:r>
            <a:r>
              <a:rPr lang="sr-Cyrl-BA" sz="2600" dirty="0" err="1" smtClean="0"/>
              <a:t>карбоксилних</a:t>
            </a:r>
            <a:r>
              <a:rPr lang="sr-Cyrl-BA" sz="2600" dirty="0" smtClean="0"/>
              <a:t> киселина?</a:t>
            </a:r>
            <a:endParaRPr lang="en-US" sz="2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7" y="2089544"/>
            <a:ext cx="4041775" cy="2172899"/>
          </a:xfrm>
          <a:solidFill>
            <a:schemeClr val="bg1">
              <a:lumMod val="8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r>
              <a:rPr lang="sr-Cyrl-BA" dirty="0" smtClean="0"/>
              <a:t>У води </a:t>
            </a:r>
            <a:r>
              <a:rPr lang="sr-Cyrl-BA" dirty="0" err="1" smtClean="0"/>
              <a:t>дисосују</a:t>
            </a:r>
            <a:r>
              <a:rPr lang="sr-Cyrl-BA" dirty="0" smtClean="0"/>
              <a:t> на позитивне јоне водоника и негативне јоне </a:t>
            </a:r>
            <a:r>
              <a:rPr lang="sr-Cyrl-BA" dirty="0" err="1" smtClean="0"/>
              <a:t>киселинског</a:t>
            </a:r>
            <a:r>
              <a:rPr lang="sr-Cyrl-BA" dirty="0" smtClean="0"/>
              <a:t> остатка</a:t>
            </a:r>
          </a:p>
          <a:p>
            <a:r>
              <a:rPr lang="sr-Cyrl-BA" dirty="0" smtClean="0"/>
              <a:t>У реакцији са металима издваја се водоник</a:t>
            </a:r>
          </a:p>
          <a:p>
            <a:r>
              <a:rPr lang="sr-Cyrl-BA" dirty="0" smtClean="0"/>
              <a:t>Реакција </a:t>
            </a:r>
            <a:r>
              <a:rPr lang="sr-Cyrl-BA" dirty="0" err="1" smtClean="0"/>
              <a:t>неутрализације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64" y="214296"/>
            <a:ext cx="3143272" cy="597681"/>
          </a:xfrm>
          <a:solidFill>
            <a:srgbClr val="FFFF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sr-Cyrl-BA" sz="3200" dirty="0" smtClean="0"/>
              <a:t/>
            </a:r>
            <a:br>
              <a:rPr lang="sr-Cyrl-BA" sz="3200" dirty="0" smtClean="0"/>
            </a:br>
            <a:r>
              <a:rPr lang="sr-Cyrl-BA" sz="3200" dirty="0" smtClean="0"/>
              <a:t>ЗАДАЦИ</a:t>
            </a:r>
            <a:br>
              <a:rPr lang="sr-Cyrl-BA" sz="3200" dirty="0" smtClean="0"/>
            </a:b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910817"/>
            <a:ext cx="4040188" cy="613183"/>
          </a:xfrm>
          <a:solidFill>
            <a:srgbClr val="FFFF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sr-Cyrl-BA" b="0" dirty="0" smtClean="0"/>
              <a:t>Наведите називе </a:t>
            </a:r>
            <a:r>
              <a:rPr lang="sr-Cyrl-BA" b="0" dirty="0" err="1" smtClean="0"/>
              <a:t>карбокс</a:t>
            </a:r>
            <a:r>
              <a:rPr lang="sr-Cyrl-BA" b="0" dirty="0" smtClean="0"/>
              <a:t>. киселина чије су формуле: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596" y="1660916"/>
            <a:ext cx="4040188" cy="2963466"/>
          </a:xfr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050" dirty="0" smtClean="0"/>
              <a:t>               3            2         1</a:t>
            </a:r>
          </a:p>
          <a:p>
            <a:r>
              <a:rPr lang="sr-Cyrl-BA" sz="2000" dirty="0" smtClean="0"/>
              <a:t>СН</a:t>
            </a:r>
            <a:r>
              <a:rPr lang="sr-Cyrl-BA" sz="1400" dirty="0" smtClean="0"/>
              <a:t>3-</a:t>
            </a:r>
            <a:r>
              <a:rPr lang="sr-Cyrl-BA" sz="2000" dirty="0" smtClean="0"/>
              <a:t>СН-СООН</a:t>
            </a:r>
          </a:p>
          <a:p>
            <a:pPr>
              <a:buNone/>
            </a:pPr>
            <a:r>
              <a:rPr lang="sr-Cyrl-BA" sz="2000" dirty="0"/>
              <a:t> </a:t>
            </a:r>
            <a:r>
              <a:rPr lang="sr-Cyrl-BA" sz="2000" dirty="0" smtClean="0"/>
              <a:t>              |</a:t>
            </a:r>
          </a:p>
          <a:p>
            <a:pPr>
              <a:buNone/>
            </a:pPr>
            <a:r>
              <a:rPr lang="sr-Cyrl-BA" sz="2000" dirty="0"/>
              <a:t> </a:t>
            </a:r>
            <a:r>
              <a:rPr lang="sr-Cyrl-BA" sz="2000" dirty="0" smtClean="0"/>
              <a:t>              СН</a:t>
            </a:r>
            <a:r>
              <a:rPr lang="sr-Cyrl-BA" sz="1400" dirty="0" smtClean="0"/>
              <a:t>3</a:t>
            </a:r>
          </a:p>
          <a:p>
            <a:r>
              <a:rPr lang="sr-Cyrl-BA" sz="2000" dirty="0" smtClean="0"/>
              <a:t>2-метил-пропанска киселина</a:t>
            </a:r>
            <a:endParaRPr lang="en-US" sz="2000" dirty="0" smtClean="0"/>
          </a:p>
          <a:p>
            <a:pPr>
              <a:buNone/>
            </a:pPr>
            <a:endParaRPr lang="sr-Cyrl-BA" sz="2000" dirty="0" smtClean="0"/>
          </a:p>
          <a:p>
            <a:pPr>
              <a:buNone/>
            </a:pPr>
            <a:r>
              <a:rPr lang="en-US" sz="1050" dirty="0" smtClean="0"/>
              <a:t>              5            4          3             2          1</a:t>
            </a:r>
            <a:endParaRPr lang="sr-Cyrl-BA" sz="1050" dirty="0" smtClean="0"/>
          </a:p>
          <a:p>
            <a:r>
              <a:rPr lang="sr-Cyrl-BA" sz="2000" dirty="0" smtClean="0"/>
              <a:t>СН</a:t>
            </a:r>
            <a:r>
              <a:rPr lang="sr-Cyrl-BA" sz="1400" dirty="0" smtClean="0"/>
              <a:t>3-</a:t>
            </a:r>
            <a:r>
              <a:rPr lang="sr-Cyrl-BA" sz="2000" dirty="0" smtClean="0"/>
              <a:t>СН-СН</a:t>
            </a:r>
            <a:r>
              <a:rPr lang="sr-Cyrl-BA" sz="1400" dirty="0" smtClean="0"/>
              <a:t>2</a:t>
            </a:r>
            <a:r>
              <a:rPr lang="sr-Cyrl-BA" sz="2000" dirty="0" smtClean="0"/>
              <a:t>-СН-СООН</a:t>
            </a:r>
          </a:p>
          <a:p>
            <a:pPr>
              <a:buNone/>
            </a:pPr>
            <a:r>
              <a:rPr lang="sr-Cyrl-BA" sz="2000" dirty="0" smtClean="0"/>
              <a:t>              |             |</a:t>
            </a:r>
          </a:p>
          <a:p>
            <a:pPr>
              <a:buNone/>
            </a:pPr>
            <a:r>
              <a:rPr lang="sr-Cyrl-BA" sz="2000" dirty="0" smtClean="0"/>
              <a:t>              СН</a:t>
            </a:r>
            <a:r>
              <a:rPr lang="sr-Cyrl-BA" sz="1400" dirty="0" smtClean="0"/>
              <a:t>3             </a:t>
            </a:r>
            <a:r>
              <a:rPr lang="sr-Cyrl-BA" sz="2000" dirty="0" err="1" smtClean="0"/>
              <a:t>СН</a:t>
            </a:r>
            <a:r>
              <a:rPr lang="sr-Cyrl-BA" sz="1400" dirty="0" err="1" smtClean="0"/>
              <a:t>3</a:t>
            </a:r>
            <a:endParaRPr lang="sr-Cyrl-BA" sz="1400" dirty="0" smtClean="0"/>
          </a:p>
          <a:p>
            <a:endParaRPr lang="sr-Cyrl-BA" sz="2000" dirty="0" smtClean="0"/>
          </a:p>
          <a:p>
            <a:r>
              <a:rPr lang="sr-Cyrl-BA" sz="2000" dirty="0" smtClean="0"/>
              <a:t>2,4-</a:t>
            </a:r>
            <a:r>
              <a:rPr lang="sr-Cyrl-BA" sz="2000" dirty="0" err="1" smtClean="0"/>
              <a:t>диметилпентанска</a:t>
            </a:r>
            <a:r>
              <a:rPr lang="sr-Cyrl-BA" sz="2000" dirty="0" smtClean="0"/>
              <a:t> киселина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9" y="910817"/>
            <a:ext cx="4041775" cy="559604"/>
          </a:xfrm>
          <a:solidFill>
            <a:srgbClr val="FFFF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sr-Cyrl-BA" b="0" dirty="0" smtClean="0"/>
              <a:t>Напишите формуле </a:t>
            </a:r>
            <a:r>
              <a:rPr lang="sr-Cyrl-BA" b="0" dirty="0" err="1" smtClean="0"/>
              <a:t>монокарбоксилних</a:t>
            </a:r>
            <a:r>
              <a:rPr lang="sr-Cyrl-BA" b="0" dirty="0" smtClean="0"/>
              <a:t> </a:t>
            </a:r>
            <a:r>
              <a:rPr lang="sr-Cyrl-BA" b="0" dirty="0" err="1" smtClean="0"/>
              <a:t>кис</a:t>
            </a:r>
            <a:r>
              <a:rPr lang="sr-Cyrl-BA" b="0" dirty="0" smtClean="0"/>
              <a:t>.:</a:t>
            </a:r>
            <a:endParaRPr lang="en-US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9" y="1660916"/>
            <a:ext cx="4041775" cy="2963466"/>
          </a:xfrm>
          <a:solidFill>
            <a:srgbClr val="FFFF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2500" lnSpcReduction="20000"/>
          </a:bodyPr>
          <a:lstStyle/>
          <a:p>
            <a:r>
              <a:rPr lang="sr-Cyrl-BA" sz="2000" dirty="0" smtClean="0"/>
              <a:t>3-</a:t>
            </a:r>
            <a:r>
              <a:rPr lang="sr-Cyrl-BA" sz="2000" dirty="0" err="1" smtClean="0"/>
              <a:t>метилбутанска</a:t>
            </a:r>
            <a:r>
              <a:rPr lang="sr-Cyrl-BA" sz="2000" dirty="0" smtClean="0"/>
              <a:t> киселина</a:t>
            </a:r>
          </a:p>
          <a:p>
            <a:pPr>
              <a:buNone/>
            </a:pPr>
            <a:r>
              <a:rPr lang="sr-Cyrl-BA" sz="2000" dirty="0" smtClean="0"/>
              <a:t>                </a:t>
            </a:r>
            <a:r>
              <a:rPr lang="sr-Cyrl-BA" sz="1050" dirty="0" smtClean="0"/>
              <a:t>4             3          2            1</a:t>
            </a:r>
            <a:r>
              <a:rPr lang="sr-Cyrl-BA" sz="2000" dirty="0" smtClean="0"/>
              <a:t>                 </a:t>
            </a:r>
          </a:p>
          <a:p>
            <a:pPr>
              <a:buNone/>
            </a:pPr>
            <a:r>
              <a:rPr lang="sr-Cyrl-BA" sz="2000" dirty="0" smtClean="0"/>
              <a:t>               СН</a:t>
            </a:r>
            <a:r>
              <a:rPr lang="sr-Cyrl-BA" sz="1400" dirty="0" smtClean="0"/>
              <a:t>3</a:t>
            </a:r>
            <a:r>
              <a:rPr lang="sr-Cyrl-BA" sz="2000" dirty="0" smtClean="0"/>
              <a:t>-СН-СН</a:t>
            </a:r>
            <a:r>
              <a:rPr lang="sr-Cyrl-BA" sz="1400" dirty="0" smtClean="0"/>
              <a:t>2</a:t>
            </a:r>
            <a:r>
              <a:rPr lang="sr-Cyrl-BA" sz="2000" dirty="0" smtClean="0"/>
              <a:t>-СООН</a:t>
            </a:r>
          </a:p>
          <a:p>
            <a:pPr>
              <a:buNone/>
            </a:pPr>
            <a:r>
              <a:rPr lang="en-US" sz="2000" dirty="0" smtClean="0"/>
              <a:t>                        </a:t>
            </a:r>
            <a:r>
              <a:rPr lang="sr-Cyrl-BA" sz="2000" dirty="0" smtClean="0"/>
              <a:t>|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</a:t>
            </a:r>
            <a:r>
              <a:rPr lang="sr-Cyrl-BA" sz="2000" dirty="0" smtClean="0"/>
              <a:t>СН</a:t>
            </a:r>
            <a:r>
              <a:rPr lang="sr-Cyrl-BA" sz="1400" dirty="0" smtClean="0"/>
              <a:t>3</a:t>
            </a:r>
            <a:endParaRPr lang="sr-Cyrl-BA" sz="2000" dirty="0" smtClean="0"/>
          </a:p>
          <a:p>
            <a:r>
              <a:rPr lang="sr-Cyrl-BA" sz="2000" dirty="0" smtClean="0"/>
              <a:t>2,</a:t>
            </a:r>
            <a:r>
              <a:rPr lang="en-US" sz="2000" dirty="0" smtClean="0"/>
              <a:t>3</a:t>
            </a:r>
            <a:r>
              <a:rPr lang="sr-Cyrl-BA" sz="2000" dirty="0" smtClean="0"/>
              <a:t>-</a:t>
            </a:r>
            <a:r>
              <a:rPr lang="sr-Cyrl-BA" sz="2000" dirty="0" err="1" smtClean="0"/>
              <a:t>диметилпентанска</a:t>
            </a:r>
            <a:r>
              <a:rPr lang="en-US" sz="2000" dirty="0" smtClean="0"/>
              <a:t> </a:t>
            </a:r>
            <a:r>
              <a:rPr lang="sr-Cyrl-BA" sz="2000" dirty="0" smtClean="0"/>
              <a:t>киселина</a:t>
            </a:r>
          </a:p>
          <a:p>
            <a:pPr>
              <a:buNone/>
            </a:pPr>
            <a:r>
              <a:rPr lang="sr-Cyrl-BA" sz="2000" dirty="0" smtClean="0"/>
              <a:t>                </a:t>
            </a:r>
            <a:r>
              <a:rPr lang="sr-Cyrl-BA" sz="1050" dirty="0" smtClean="0"/>
              <a:t>5             4             3          2          1</a:t>
            </a:r>
          </a:p>
          <a:p>
            <a:pPr>
              <a:buNone/>
            </a:pPr>
            <a:r>
              <a:rPr lang="sr-Cyrl-BA" sz="2000" dirty="0" smtClean="0"/>
              <a:t>               СН</a:t>
            </a:r>
            <a:r>
              <a:rPr lang="sr-Cyrl-BA" sz="1400" dirty="0" smtClean="0"/>
              <a:t>3</a:t>
            </a:r>
            <a:r>
              <a:rPr lang="sr-Cyrl-BA" sz="2000" dirty="0" smtClean="0"/>
              <a:t>-СН</a:t>
            </a:r>
            <a:r>
              <a:rPr lang="en-US" sz="1400" dirty="0" smtClean="0"/>
              <a:t>2</a:t>
            </a:r>
            <a:r>
              <a:rPr lang="sr-Cyrl-BA" sz="2000" dirty="0" smtClean="0"/>
              <a:t>-С</a:t>
            </a:r>
            <a:r>
              <a:rPr lang="en-US" sz="2000" dirty="0" smtClean="0"/>
              <a:t>H</a:t>
            </a:r>
            <a:r>
              <a:rPr lang="sr-Cyrl-BA" sz="2000" dirty="0" smtClean="0"/>
              <a:t>-</a:t>
            </a:r>
            <a:r>
              <a:rPr lang="en-US" sz="2000" dirty="0" smtClean="0"/>
              <a:t>CH</a:t>
            </a:r>
            <a:r>
              <a:rPr lang="sr-Cyrl-BA" sz="2000" dirty="0" smtClean="0"/>
              <a:t>-СООН</a:t>
            </a:r>
            <a:endParaRPr lang="sr-Cyrl-BA" sz="2000" dirty="0"/>
          </a:p>
          <a:p>
            <a:pPr>
              <a:buNone/>
            </a:pPr>
            <a:r>
              <a:rPr lang="sr-Cyrl-BA" sz="2000" dirty="0" smtClean="0"/>
              <a:t>                     </a:t>
            </a:r>
            <a:r>
              <a:rPr lang="en-US" sz="2000" dirty="0" smtClean="0"/>
              <a:t>        </a:t>
            </a:r>
            <a:r>
              <a:rPr lang="sr-Cyrl-BA" sz="2000" dirty="0" smtClean="0"/>
              <a:t>   |</a:t>
            </a:r>
            <a:r>
              <a:rPr lang="en-US" sz="2000" dirty="0" smtClean="0"/>
              <a:t>     |</a:t>
            </a:r>
            <a:endParaRPr lang="sr-Cyrl-BA" sz="2000" dirty="0" smtClean="0"/>
          </a:p>
          <a:p>
            <a:pPr>
              <a:buNone/>
            </a:pPr>
            <a:r>
              <a:rPr lang="sr-Cyrl-BA" sz="2000" dirty="0" smtClean="0"/>
              <a:t>                     </a:t>
            </a:r>
            <a:r>
              <a:rPr lang="en-US" sz="2000" dirty="0" smtClean="0"/>
              <a:t>        </a:t>
            </a:r>
            <a:r>
              <a:rPr lang="sr-Cyrl-BA" sz="2000" dirty="0" smtClean="0"/>
              <a:t>   СН</a:t>
            </a:r>
            <a:r>
              <a:rPr lang="sr-Cyrl-BA" sz="1400" dirty="0" smtClean="0"/>
              <a:t>3</a:t>
            </a:r>
            <a:r>
              <a:rPr lang="sr-Cyrl-BA" sz="2000" dirty="0" smtClean="0"/>
              <a:t> </a:t>
            </a:r>
            <a:r>
              <a:rPr lang="sr-Cyrl-BA" sz="2000" dirty="0" err="1" smtClean="0"/>
              <a:t>СН</a:t>
            </a:r>
            <a:r>
              <a:rPr lang="sr-Cyrl-BA" sz="1400" dirty="0" err="1" smtClean="0"/>
              <a:t>3</a:t>
            </a:r>
            <a:endParaRPr lang="sr-Cyrl-BA" sz="2000" dirty="0" smtClean="0"/>
          </a:p>
          <a:p>
            <a:pPr>
              <a:buNone/>
            </a:pPr>
            <a:endParaRPr lang="sr-Cyrl-BA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64" y="160718"/>
            <a:ext cx="2571768" cy="428628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sr-Cyrl-BA" sz="2800" dirty="0" smtClean="0"/>
              <a:t>ЗАДАЦИ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910817"/>
            <a:ext cx="3357586" cy="533400"/>
          </a:xfrm>
          <a:solidFill>
            <a:srgbClr val="ECE2E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sr-Cyrl-BA" b="0" dirty="0" smtClean="0"/>
              <a:t>Израчунај масу 3 </a:t>
            </a:r>
            <a:r>
              <a:rPr lang="sr-Latn-BA" b="0" dirty="0" smtClean="0"/>
              <a:t>mol </a:t>
            </a:r>
            <a:r>
              <a:rPr lang="sr-Cyrl-BA" b="0" dirty="0" err="1" smtClean="0"/>
              <a:t>етанске</a:t>
            </a:r>
            <a:r>
              <a:rPr lang="sr-Cyrl-BA" b="0" dirty="0" smtClean="0"/>
              <a:t> киселине.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5720" y="1875229"/>
            <a:ext cx="4040188" cy="2303876"/>
          </a:xfrm>
          <a:solidFill>
            <a:srgbClr val="FFFFCC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r>
              <a:rPr lang="sr-Latn-BA" sz="2000" dirty="0" smtClean="0"/>
              <a:t>n (CH</a:t>
            </a:r>
            <a:r>
              <a:rPr lang="sr-Latn-BA" sz="1400" dirty="0" smtClean="0"/>
              <a:t>3</a:t>
            </a:r>
            <a:r>
              <a:rPr lang="sr-Latn-BA" sz="2000" dirty="0" smtClean="0"/>
              <a:t>COOH) = 3 mol</a:t>
            </a:r>
          </a:p>
          <a:p>
            <a:r>
              <a:rPr lang="sr-Latn-BA" sz="2000" dirty="0" smtClean="0"/>
              <a:t>m (CH</a:t>
            </a:r>
            <a:r>
              <a:rPr lang="sr-Latn-BA" sz="1400" dirty="0" smtClean="0"/>
              <a:t>3</a:t>
            </a:r>
            <a:r>
              <a:rPr lang="sr-Latn-BA" sz="2000" dirty="0" smtClean="0"/>
              <a:t>COOH) = ?</a:t>
            </a:r>
          </a:p>
          <a:p>
            <a:pPr>
              <a:buNone/>
            </a:pPr>
            <a:endParaRPr lang="sr-Latn-BA" sz="2000" dirty="0" smtClean="0"/>
          </a:p>
          <a:p>
            <a:r>
              <a:rPr lang="sr-Latn-BA" sz="2000" dirty="0" smtClean="0"/>
              <a:t>Mr (CH</a:t>
            </a:r>
            <a:r>
              <a:rPr lang="sr-Latn-BA" sz="1400" dirty="0" smtClean="0"/>
              <a:t>3</a:t>
            </a:r>
            <a:r>
              <a:rPr lang="sr-Latn-BA" sz="2000" dirty="0" smtClean="0"/>
              <a:t>COOH) = 2∙Ar(C) + </a:t>
            </a:r>
            <a:r>
              <a:rPr lang="sr-Cyrl-BA" sz="2000" dirty="0" smtClean="0"/>
              <a:t>4</a:t>
            </a:r>
            <a:r>
              <a:rPr lang="sr-Latn-BA" sz="2000" dirty="0" smtClean="0"/>
              <a:t>∙Ar(H) + 2∙Ar(O) = 2∙12 + </a:t>
            </a:r>
            <a:r>
              <a:rPr lang="sr-Cyrl-BA" sz="2000" smtClean="0"/>
              <a:t>4</a:t>
            </a:r>
            <a:r>
              <a:rPr lang="sr-Latn-BA" sz="2000" smtClean="0"/>
              <a:t>∙</a:t>
            </a:r>
            <a:r>
              <a:rPr lang="sr-Latn-BA" sz="2000" dirty="0" smtClean="0"/>
              <a:t>1 + 2∙16 = 60</a:t>
            </a:r>
          </a:p>
          <a:p>
            <a:r>
              <a:rPr lang="sr-Latn-BA" sz="2000" dirty="0" smtClean="0"/>
              <a:t>M (CH</a:t>
            </a:r>
            <a:r>
              <a:rPr lang="sr-Latn-BA" sz="1400" dirty="0" smtClean="0"/>
              <a:t>3</a:t>
            </a:r>
            <a:r>
              <a:rPr lang="sr-Latn-BA" sz="2000" dirty="0" smtClean="0"/>
              <a:t>COOH) = 60 g/mol</a:t>
            </a:r>
          </a:p>
          <a:p>
            <a:pPr>
              <a:buNone/>
            </a:pPr>
            <a:endParaRPr lang="sr-Latn-BA" sz="2000" dirty="0" smtClean="0"/>
          </a:p>
          <a:p>
            <a:r>
              <a:rPr lang="sr-Latn-BA" sz="2000" dirty="0" smtClean="0"/>
              <a:t>m (CH</a:t>
            </a:r>
            <a:r>
              <a:rPr lang="sr-Latn-BA" sz="1400" dirty="0" smtClean="0"/>
              <a:t>3</a:t>
            </a:r>
            <a:r>
              <a:rPr lang="sr-Latn-BA" sz="2000" dirty="0" smtClean="0"/>
              <a:t>COOH) = n ∙ M</a:t>
            </a:r>
          </a:p>
          <a:p>
            <a:r>
              <a:rPr lang="sr-Latn-BA" sz="2000" dirty="0" smtClean="0"/>
              <a:t>m (CH</a:t>
            </a:r>
            <a:r>
              <a:rPr lang="sr-Latn-BA" sz="1400" dirty="0" smtClean="0"/>
              <a:t>3</a:t>
            </a:r>
            <a:r>
              <a:rPr lang="sr-Latn-BA" sz="2000" dirty="0" smtClean="0"/>
              <a:t>COOH) = 3 mol ∙ 60 g/mol</a:t>
            </a:r>
          </a:p>
          <a:p>
            <a:r>
              <a:rPr lang="sr-Latn-BA" sz="2000" dirty="0" smtClean="0"/>
              <a:t>m (CH</a:t>
            </a:r>
            <a:r>
              <a:rPr lang="sr-Latn-BA" sz="1400" dirty="0" smtClean="0"/>
              <a:t>3</a:t>
            </a:r>
            <a:r>
              <a:rPr lang="sr-Latn-BA" sz="2000" dirty="0" smtClean="0"/>
              <a:t>COOH) = 180 g</a:t>
            </a:r>
          </a:p>
          <a:p>
            <a:endParaRPr lang="sr-Latn-BA" sz="2000" dirty="0" smtClean="0"/>
          </a:p>
          <a:p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2066" y="910817"/>
            <a:ext cx="3214710" cy="613183"/>
          </a:xfrm>
          <a:solidFill>
            <a:srgbClr val="ECE2E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sr-Cyrl-BA" b="0" dirty="0" smtClean="0"/>
              <a:t>Написати једначине хемијских реакција:</a:t>
            </a:r>
            <a:endParaRPr lang="en-US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7" y="1660916"/>
            <a:ext cx="4041775" cy="2571768"/>
          </a:xfrm>
          <a:solidFill>
            <a:srgbClr val="FFFFCC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r>
              <a:rPr lang="sr-Cyrl-BA" sz="2000" dirty="0" smtClean="0"/>
              <a:t>мравље </a:t>
            </a:r>
            <a:r>
              <a:rPr lang="sr-Cyrl-BA" sz="2000" dirty="0" err="1" smtClean="0"/>
              <a:t>кис.и</a:t>
            </a:r>
            <a:r>
              <a:rPr lang="sr-Cyrl-BA" sz="2000" dirty="0" smtClean="0"/>
              <a:t> </a:t>
            </a:r>
            <a:r>
              <a:rPr lang="sr-Cyrl-BA" sz="2000" dirty="0" err="1" smtClean="0"/>
              <a:t>калцијума</a:t>
            </a:r>
            <a:endParaRPr lang="sr-Latn-BA" sz="2000" dirty="0" smtClean="0"/>
          </a:p>
          <a:p>
            <a:endParaRPr lang="sr-Cyrl-BA" sz="2000" dirty="0" smtClean="0"/>
          </a:p>
          <a:p>
            <a:r>
              <a:rPr lang="sr-Latn-BA" sz="2000" dirty="0" smtClean="0"/>
              <a:t>2 HCOOH + </a:t>
            </a:r>
            <a:r>
              <a:rPr lang="sr-Latn-BA" sz="2000" dirty="0" err="1" smtClean="0"/>
              <a:t>Ca</a:t>
            </a:r>
            <a:r>
              <a:rPr lang="sr-Latn-BA" sz="2000" dirty="0" smtClean="0"/>
              <a:t> →Ca(HCOO)</a:t>
            </a:r>
            <a:r>
              <a:rPr lang="sr-Latn-BA" sz="1400" dirty="0" smtClean="0"/>
              <a:t>2</a:t>
            </a:r>
            <a:r>
              <a:rPr lang="sr-Cyrl-BA" sz="1400" dirty="0" smtClean="0"/>
              <a:t> </a:t>
            </a:r>
            <a:r>
              <a:rPr lang="sr-Latn-BA" sz="2000" dirty="0" smtClean="0"/>
              <a:t>+H</a:t>
            </a:r>
            <a:r>
              <a:rPr lang="sr-Latn-BA" sz="1400" dirty="0" smtClean="0"/>
              <a:t>2↑</a:t>
            </a:r>
          </a:p>
          <a:p>
            <a:endParaRPr lang="sr-Latn-BA" sz="1400" dirty="0" smtClean="0"/>
          </a:p>
          <a:p>
            <a:r>
              <a:rPr lang="sr-Cyrl-BA" sz="2000" dirty="0" err="1" smtClean="0"/>
              <a:t>електролитичке</a:t>
            </a:r>
            <a:r>
              <a:rPr lang="sr-Cyrl-BA" sz="2000" dirty="0" smtClean="0"/>
              <a:t> </a:t>
            </a:r>
            <a:r>
              <a:rPr lang="sr-Cyrl-BA" sz="2000" dirty="0" err="1" smtClean="0"/>
              <a:t>дисоцијације</a:t>
            </a:r>
            <a:r>
              <a:rPr lang="sr-Cyrl-BA" sz="2000" dirty="0" smtClean="0"/>
              <a:t> </a:t>
            </a:r>
            <a:r>
              <a:rPr lang="sr-Cyrl-BA" sz="2000" dirty="0" err="1" smtClean="0"/>
              <a:t>сирћетне</a:t>
            </a:r>
            <a:r>
              <a:rPr lang="sr-Cyrl-BA" sz="2000" dirty="0" smtClean="0"/>
              <a:t> киселине</a:t>
            </a:r>
            <a:endParaRPr lang="sr-Latn-BA" sz="2000" dirty="0" smtClean="0"/>
          </a:p>
          <a:p>
            <a:endParaRPr lang="sr-Cyrl-BA" sz="2000" dirty="0" smtClean="0"/>
          </a:p>
          <a:p>
            <a:pPr>
              <a:buNone/>
            </a:pPr>
            <a:r>
              <a:rPr lang="sr-Cyrl-BA" sz="2000" smtClean="0"/>
              <a:t>     </a:t>
            </a:r>
            <a:r>
              <a:rPr lang="sr-Latn-BA" sz="2000" smtClean="0"/>
              <a:t>                     </a:t>
            </a:r>
            <a:r>
              <a:rPr lang="sr-Latn-BA" sz="1400" dirty="0" smtClean="0"/>
              <a:t>H</a:t>
            </a:r>
            <a:r>
              <a:rPr lang="sr-Latn-BA" sz="1050" dirty="0" smtClean="0"/>
              <a:t>2</a:t>
            </a:r>
            <a:r>
              <a:rPr lang="sr-Latn-BA" sz="1400" dirty="0" smtClean="0"/>
              <a:t>O        +                            —</a:t>
            </a:r>
          </a:p>
          <a:p>
            <a:r>
              <a:rPr lang="sr-Latn-BA" sz="2000" dirty="0" smtClean="0"/>
              <a:t>CH3COOH   →    H  +  CH3COO</a:t>
            </a:r>
          </a:p>
          <a:p>
            <a:endParaRPr lang="sr-Cyrl-BA" sz="2000" dirty="0" smtClean="0"/>
          </a:p>
          <a:p>
            <a:endParaRPr lang="sr-Cyrl-BA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ДОМАЋА ЗАДАЋА: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BA" dirty="0" smtClean="0"/>
              <a:t>Уџбеник, </a:t>
            </a:r>
            <a:r>
              <a:rPr lang="sr-Cyrl-BA" dirty="0" err="1" smtClean="0"/>
              <a:t>стр.103</a:t>
            </a:r>
            <a:r>
              <a:rPr lang="sr-Cyrl-BA" dirty="0" smtClean="0"/>
              <a:t>. и 104.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377</Words>
  <Application>Microsoft Office PowerPoint</Application>
  <PresentationFormat>On-screen Show (16:9)</PresentationFormat>
  <Paragraphs>80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КАРБОКСИЛНЕ КИСЕЛИНЕ</vt:lpstr>
      <vt:lpstr>ПОДСЈЕТНИК</vt:lpstr>
      <vt:lpstr>Slide 3</vt:lpstr>
      <vt:lpstr>ФИЗИЧКО-ХЕМИЈСКЕ ОСОБИНЕ КАРБОКСИЛНИХ КИСЕЛИНА</vt:lpstr>
      <vt:lpstr> ЗАДАЦИ </vt:lpstr>
      <vt:lpstr>ЗАДАЦИ</vt:lpstr>
      <vt:lpstr>ДОМАЋА ЗАДАЋА: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КАРБОКСИЛНЕ КИСЕЛИНЕ</dc:title>
  <dc:creator>user</dc:creator>
  <cp:lastModifiedBy>Work</cp:lastModifiedBy>
  <cp:revision>31</cp:revision>
  <dcterms:created xsi:type="dcterms:W3CDTF">2020-03-23T10:57:17Z</dcterms:created>
  <dcterms:modified xsi:type="dcterms:W3CDTF">2020-03-25T12:44:11Z</dcterms:modified>
</cp:coreProperties>
</file>