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47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9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44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9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09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18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42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11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67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3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8FD1-479A-4828-8041-35384843E6C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D2DFB87-BBBF-4488-BFB0-FFDB8A54649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20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5DB4-9B4E-413A-B18A-1E93A030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C7DFE-CEE9-4A3D-B3C2-44D7CB4B0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29070"/>
            <a:ext cx="9603275" cy="4724411"/>
          </a:xfrm>
          <a:noFill/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sr-Cyrl-BA" dirty="0"/>
              <a:t>Са претходног часа</a:t>
            </a:r>
            <a:r>
              <a:rPr lang="en-GB" dirty="0"/>
              <a:t>:</a:t>
            </a:r>
            <a:endParaRPr lang="sr-Cyrl-BA" dirty="0"/>
          </a:p>
          <a:p>
            <a:pPr marL="0" indent="0">
              <a:buNone/>
            </a:pPr>
            <a:r>
              <a:rPr lang="sr-Cyrl-BA" dirty="0"/>
              <a:t>КАФА  ЗА ПОНИЈЕТИ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dirty="0"/>
              <a:t> Приједлог у српском језику може да стоји искључиво испред именице.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dirty="0"/>
              <a:t> У претходном примјеру је глагол, те оваква језичка јединица није у духу српског језика. </a:t>
            </a:r>
          </a:p>
          <a:p>
            <a:pPr marL="457200" lvl="1" indent="0">
              <a:buNone/>
            </a:pPr>
            <a:r>
              <a:rPr lang="sr-Cyrl-BA" dirty="0"/>
              <a:t>КАФА ЗА ОДНОШЕЊЕ 				ПРИЈЕДЛОГ + ИМЕНИЦА </a:t>
            </a:r>
          </a:p>
          <a:p>
            <a:pPr marL="457200" lvl="1" indent="0">
              <a:buNone/>
            </a:pPr>
            <a:r>
              <a:rPr lang="sr-Cyrl-BA" dirty="0"/>
              <a:t>	       НОШЕЊЕ</a:t>
            </a:r>
          </a:p>
          <a:p>
            <a:pPr marL="457200" lvl="1" indent="0">
              <a:buNone/>
            </a:pPr>
            <a:r>
              <a:rPr lang="sr-Cyrl-BA" dirty="0"/>
              <a:t>	       ДОНОШЕЊЕ (кући)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F088572-6C03-483B-8E4E-7D5E04D97BB8}"/>
              </a:ext>
            </a:extLst>
          </p:cNvPr>
          <p:cNvSpPr/>
          <p:nvPr/>
        </p:nvSpPr>
        <p:spPr>
          <a:xfrm>
            <a:off x="2190307" y="1935126"/>
            <a:ext cx="382772" cy="276446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F27281-792E-451D-B3AB-BA0CA6F5CC7E}"/>
              </a:ext>
            </a:extLst>
          </p:cNvPr>
          <p:cNvSpPr/>
          <p:nvPr/>
        </p:nvSpPr>
        <p:spPr>
          <a:xfrm>
            <a:off x="6709144" y="3429000"/>
            <a:ext cx="2977116" cy="781493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41138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3B6E-DB3F-4318-8F19-E5C3FF4A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ПИСАЊЕ СКРАЋЕНИЦА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BAC27-BC35-4859-91CB-876996DDA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/>
              <a:t>Уколико се ријечи или скупови ријечи скраћују тако што се у писању своде на једно или неколико слова, зову се </a:t>
            </a:r>
            <a:r>
              <a:rPr lang="sr-Cyrl-BA" u="sng" dirty="0">
                <a:solidFill>
                  <a:schemeClr val="accent1">
                    <a:lumMod val="75000"/>
                  </a:schemeClr>
                </a:solidFill>
              </a:rPr>
              <a:t>СКРАЋЕНИЦЕ</a:t>
            </a:r>
            <a:r>
              <a:rPr lang="sr-Cyrl-BA" dirty="0"/>
              <a:t>.</a:t>
            </a:r>
          </a:p>
          <a:p>
            <a:r>
              <a:rPr lang="sr-Cyrl-BA" dirty="0"/>
              <a:t>Правила скраћивања ријечи утврђује </a:t>
            </a:r>
            <a:r>
              <a:rPr lang="sr-Cyrl-BA" u="sng" dirty="0">
                <a:solidFill>
                  <a:schemeClr val="accent1">
                    <a:lumMod val="75000"/>
                  </a:schemeClr>
                </a:solidFill>
              </a:rPr>
              <a:t>ПРАВОПИС</a:t>
            </a:r>
            <a:r>
              <a:rPr lang="sr-Cyrl-BA" dirty="0"/>
              <a:t>. </a:t>
            </a:r>
          </a:p>
          <a:p>
            <a:r>
              <a:rPr lang="sr-Cyrl-BA" dirty="0"/>
              <a:t>Према </a:t>
            </a:r>
            <a:r>
              <a:rPr lang="sr-Cyrl-BA" u="sng" dirty="0">
                <a:solidFill>
                  <a:schemeClr val="accent1">
                    <a:lumMod val="75000"/>
                  </a:schemeClr>
                </a:solidFill>
              </a:rPr>
              <a:t>начину писања</a:t>
            </a:r>
            <a:r>
              <a:rPr lang="sr-Cyrl-BA" dirty="0"/>
              <a:t>, издвајају се двије групе скраћеница</a:t>
            </a:r>
            <a:r>
              <a:rPr lang="en-GB" dirty="0"/>
              <a:t>:</a:t>
            </a:r>
          </a:p>
          <a:p>
            <a:pPr marL="1371600" lvl="3" indent="0">
              <a:buNone/>
            </a:pPr>
            <a:r>
              <a:rPr lang="sr-Cyrl-BA" sz="1800" dirty="0"/>
              <a:t>А) СКРАЋЕНИЦЕ ПИСАНЕ </a:t>
            </a:r>
            <a:r>
              <a:rPr lang="sr-Cyrl-BA" sz="1800" u="sng" dirty="0">
                <a:solidFill>
                  <a:schemeClr val="accent1">
                    <a:lumMod val="75000"/>
                  </a:schemeClr>
                </a:solidFill>
              </a:rPr>
              <a:t>МАЛИМ СЛОВОМ </a:t>
            </a:r>
            <a:r>
              <a:rPr lang="sr-Cyrl-BA" sz="1800" dirty="0"/>
              <a:t>(МАЛИМ СЛОВИМА) </a:t>
            </a:r>
          </a:p>
          <a:p>
            <a:pPr marL="1371600" lvl="3" indent="0">
              <a:buNone/>
            </a:pPr>
            <a:r>
              <a:rPr lang="sr-Cyrl-BA" sz="1800" dirty="0"/>
              <a:t>Б) СКРАЋЕНИЦЕ ПИСАНЕ </a:t>
            </a:r>
            <a:r>
              <a:rPr lang="sr-Cyrl-BA" sz="1800" u="sng" dirty="0">
                <a:solidFill>
                  <a:schemeClr val="accent1">
                    <a:lumMod val="75000"/>
                  </a:schemeClr>
                </a:solidFill>
              </a:rPr>
              <a:t>ВЕЛИКИМ СЛОВОМ </a:t>
            </a:r>
            <a:r>
              <a:rPr lang="sr-Cyrl-BA" sz="1800" dirty="0"/>
              <a:t>(ВЕЛИКИМ СЛОВИМА)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8012202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323D-7F74-4DAF-AB7E-028CEEE2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69851"/>
            <a:ext cx="9603275" cy="850605"/>
          </a:xfrm>
        </p:spPr>
        <p:txBody>
          <a:bodyPr>
            <a:normAutofit/>
          </a:bodyPr>
          <a:lstStyle/>
          <a:p>
            <a:r>
              <a:rPr lang="sr-Cyrl-BA" sz="2800" dirty="0"/>
              <a:t>СКРАЋЕНИЦЕ ПИСАНЕ МАЛИМ СЛОВИМА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A6DEE-A1AB-4E9E-99C1-9DDED717D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232" y="2020185"/>
            <a:ext cx="9603275" cy="4051006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/>
              <a:t>Овакве скраћенице су скраћени дијелови ријечи или скупова ријечи које се у читању изговарају као ријечи у њиховом пуном облику. </a:t>
            </a:r>
          </a:p>
          <a:p>
            <a:r>
              <a:rPr lang="sr-Cyrl-BA" dirty="0"/>
              <a:t>Настају</a:t>
            </a:r>
            <a:r>
              <a:rPr lang="en-GB" dirty="0"/>
              <a:t>:</a:t>
            </a:r>
            <a:r>
              <a:rPr lang="sr-Cyrl-BA" dirty="0"/>
              <a:t>  	</a:t>
            </a:r>
          </a:p>
          <a:p>
            <a:pPr marL="0" indent="0">
              <a:buNone/>
            </a:pPr>
            <a:r>
              <a:rPr lang="sr-Cyrl-BA" dirty="0"/>
              <a:t>	а) СВОЂЕЊЕМ РИЈЕЧИ НА ПРВО СЛОВО ИЛИ ДИО СЛОГА </a:t>
            </a:r>
            <a:r>
              <a:rPr lang="en-GB" dirty="0"/>
              <a:t>– </a:t>
            </a:r>
            <a:r>
              <a:rPr lang="sr-Cyrl-BA" dirty="0"/>
              <a:t>ПОЧЕТНУ ГРУПУ 	СУГЛАСНИКА </a:t>
            </a:r>
          </a:p>
          <a:p>
            <a:pPr marL="0" indent="0">
              <a:buNone/>
            </a:pPr>
            <a:r>
              <a:rPr lang="sr-Cyrl-BA" dirty="0"/>
              <a:t>	б) КОМБИНОВАЊЕМ ПРВОГ СЛОВА ЈЕДНЕ РИЈЕЧИ И ДИЈЕЛА СЛОГА ДРУГЕ 	РИЈЕЧИ</a:t>
            </a:r>
          </a:p>
          <a:p>
            <a:pPr marL="0" indent="0">
              <a:buNone/>
            </a:pPr>
            <a:r>
              <a:rPr lang="sr-Cyrl-BA" dirty="0"/>
              <a:t>	в) КОМБИНОВАЊЕМ ПОЧЕТНИХ СЛОВА СВАКЕ РИЈЕЧИ</a:t>
            </a:r>
          </a:p>
          <a:p>
            <a:pPr marL="0" indent="0">
              <a:buNone/>
            </a:pPr>
            <a:r>
              <a:rPr lang="sr-Cyrl-BA" dirty="0"/>
              <a:t>	г) КОМБИНОВАЊЕМ ЈЕДНОГ СЛОГА И СУГЛАСНИЧКОГ ДИЈЕЛА ДРУГОГ СЛОГА 	РИЈЕЧИ</a:t>
            </a:r>
          </a:p>
        </p:txBody>
      </p:sp>
    </p:spTree>
    <p:extLst>
      <p:ext uri="{BB962C8B-B14F-4D97-AF65-F5344CB8AC3E}">
        <p14:creationId xmlns:p14="http://schemas.microsoft.com/office/powerpoint/2010/main" val="120527128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CC73-21DD-4B3C-80AD-5D49D285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451579" y="542260"/>
            <a:ext cx="9603275" cy="26225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EE800-66AF-4DE8-84C2-F2D63FD34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Приликом писања уочавамо одређен број скраћеница који је </a:t>
            </a:r>
            <a:r>
              <a:rPr lang="sr-Cyrl-BA" u="sng" dirty="0">
                <a:solidFill>
                  <a:schemeClr val="accent1">
                    <a:lumMod val="75000"/>
                  </a:schemeClr>
                </a:solidFill>
              </a:rPr>
              <a:t>обиљежен тачком </a:t>
            </a:r>
            <a:r>
              <a:rPr lang="sr-Cyrl-BA" dirty="0"/>
              <a:t>као правописним знаком.</a:t>
            </a:r>
          </a:p>
          <a:p>
            <a:pPr marL="0" indent="0">
              <a:buNone/>
            </a:pPr>
            <a:r>
              <a:rPr lang="sr-Cyrl-BA" dirty="0"/>
              <a:t>	а) ИЗА СВАКОГ ДИЈЕЛА СКРАЋЕНИЦЕ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dirty="0"/>
              <a:t>	</a:t>
            </a:r>
            <a:r>
              <a:rPr lang="sr-Cyrl-BA" sz="1800" dirty="0"/>
              <a:t>н.е.   (нова ера)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    о.г.    (ове године)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    н.дј.   (наведено дјело)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    шк.г.   (школска година)</a:t>
            </a:r>
            <a:r>
              <a:rPr lang="sr-Cyrl-BA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652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DBA-AD0B-4DFA-962B-F2F5391A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AEA8-6F83-4D17-A1F7-A0306448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/>
              <a:t>	б) ТАЧКА КАО ПРАВОПИСНИ ЗНАК САМО НА КРАЈУ СКРАЋЕНИЦЕ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уч.   (ученик)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проф.    (професор)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тзв.   (такозвани)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итд.    (и тако даље)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и сл.    (и слично)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0168760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CCBE-D0FB-49ED-8C4E-02E6103F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D13ED-02B2-4899-AE85-EE5A2C1C5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Скраћенице које се пишу малим словом разликују и оне који </a:t>
            </a:r>
            <a:r>
              <a:rPr lang="sr-Cyrl-BA" u="sng" dirty="0">
                <a:solidFill>
                  <a:schemeClr val="accent1">
                    <a:lumMod val="75000"/>
                  </a:schemeClr>
                </a:solidFill>
              </a:rPr>
              <a:t>нису обиљежени тачком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sr-Cyrl-BA" dirty="0"/>
              <a:t>	а) МЈЕРНЕ ЈЕДИНИЦЕ – код њих правопис допушта и коришћење тачке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dirty="0"/>
              <a:t> </a:t>
            </a:r>
            <a:r>
              <a:rPr lang="sr-Cyrl-BA" sz="1800" dirty="0"/>
              <a:t>м – м.   (метар)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кг – кг.   (килограм)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л – л.   (литар)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sr-Cyrl-BA" sz="1800" dirty="0"/>
              <a:t>мм – мм.  (милиметар)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894498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DBAF-5A4C-4C75-82D3-810A2E3D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02019"/>
            <a:ext cx="9603275" cy="13822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5BEB-0537-4692-A405-230B18AB8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39" y="1856245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  б) БЕЗ ТАЧКЕ СЕ ПИШУ СКРАЋЕНИЦЕ НАСТАЛЕ СПАЈАЊЕМ ПРВОГ СЛОВА СА ЗАВРШНИМ СЛОВОМ ИЛИ СА КРАЈЕМ РИЈЕЧИ.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sr-Cyrl-BA" dirty="0"/>
              <a:t> </a:t>
            </a:r>
            <a:r>
              <a:rPr lang="sr-Cyrl-BA" sz="1800" dirty="0"/>
              <a:t>др  (доктор)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sr-Cyrl-BA" sz="1800" dirty="0"/>
              <a:t>мр  (магистар)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sr-Cyrl-BA" sz="1800" dirty="0"/>
              <a:t>гђа  (госпођа)	</a:t>
            </a:r>
          </a:p>
          <a:p>
            <a:pPr marL="914400" lvl="2" indent="0">
              <a:buNone/>
            </a:pPr>
            <a:endParaRPr lang="sr-Cyrl-BA" sz="1800" dirty="0"/>
          </a:p>
          <a:p>
            <a:pPr marL="914400" lvl="2" indent="0">
              <a:buNone/>
            </a:pPr>
            <a:endParaRPr lang="sr-Cyrl-BA" sz="1800" dirty="0"/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2F855E7A-4637-4BCA-A143-2F6F1AEDEA0F}"/>
              </a:ext>
            </a:extLst>
          </p:cNvPr>
          <p:cNvSpPr/>
          <p:nvPr/>
        </p:nvSpPr>
        <p:spPr>
          <a:xfrm>
            <a:off x="372139" y="4607598"/>
            <a:ext cx="9197163" cy="1020725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7F621C2E-7150-46C0-AD7C-B3633222EB22}"/>
              </a:ext>
            </a:extLst>
          </p:cNvPr>
          <p:cNvSpPr/>
          <p:nvPr/>
        </p:nvSpPr>
        <p:spPr>
          <a:xfrm>
            <a:off x="202018" y="3987744"/>
            <a:ext cx="7012173" cy="2101335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СВЕ ОВЕ СКРАЋЕНИЦЕ, БЕЗ ОБЗИРА НА УПОТРЕБУ ТАЧКЕ ПИШУ СЕ МАЛИМ СЛОВОМ И ИЗГОВАРАЈУ СЕ КАО ПУНЕ РИЈЕЧИ ОД КОЈИХ СУ СКРАЋЕНИЦЕ НАСТАЛЕ.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CFBBE-2B3E-4573-8443-69EAE6C0D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472" y="2553467"/>
            <a:ext cx="3929659" cy="3450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953863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1A89-DC93-4BE6-9761-15D02EA1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СКРАЋЕНИЦЕ ПИСАНЕ ВЕЛИКИМ СЛОВОМ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F550-78E0-4BFB-AE06-63D9AC893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65006"/>
            <a:ext cx="10318663" cy="4288476"/>
          </a:xfrm>
        </p:spPr>
        <p:txBody>
          <a:bodyPr>
            <a:normAutofit/>
          </a:bodyPr>
          <a:lstStyle/>
          <a:p>
            <a:r>
              <a:rPr lang="sr-Cyrl-BA" dirty="0"/>
              <a:t>Ове скраћенице су настале од почетних слова сваког вишечланог назива.</a:t>
            </a:r>
          </a:p>
          <a:p>
            <a:r>
              <a:rPr lang="sr-Cyrl-BA" dirty="0"/>
              <a:t>Пишу се великим почетним словима без тачке. </a:t>
            </a:r>
          </a:p>
          <a:p>
            <a:r>
              <a:rPr lang="sr-Cyrl-BA" dirty="0"/>
              <a:t>Читају се на један од три начина</a:t>
            </a:r>
            <a:r>
              <a:rPr lang="en-GB" dirty="0"/>
              <a:t>: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sr-Cyrl-BA" dirty="0"/>
              <a:t>а) КАО ПОТПУНИ ВИШЕЧЛАНИ НАЗИВИ (Министарство унутрашњих послова)</a:t>
            </a:r>
          </a:p>
          <a:p>
            <a:pPr marL="457200" lvl="1" indent="0">
              <a:buNone/>
            </a:pPr>
            <a:r>
              <a:rPr lang="sr-Cyrl-BA" dirty="0"/>
              <a:t> б) КАО САМОСТАЛНА РИЈЕЧ (МУП)</a:t>
            </a:r>
          </a:p>
          <a:p>
            <a:pPr marL="457200" lvl="1" indent="0">
              <a:buNone/>
            </a:pPr>
            <a:r>
              <a:rPr lang="sr-Cyrl-BA" dirty="0"/>
              <a:t> в) ИЗГОВАРАЊЕМ ПОЈЕДИНИХ ГЛАСОВА У ЊИХОВОМ АБЕЦЕДНОМ НАЗИВУ (ВМА  Ве – Ме – А)</a:t>
            </a:r>
          </a:p>
          <a:p>
            <a:pPr marL="457200" lvl="1" indent="0">
              <a:buNone/>
            </a:pPr>
            <a:r>
              <a:rPr lang="sr-Cyrl-BA" dirty="0"/>
              <a:t>ВМА – Војномедицинска академија  </a:t>
            </a:r>
          </a:p>
          <a:p>
            <a:pPr marL="457200" lvl="1" indent="0">
              <a:buNone/>
            </a:pPr>
            <a:r>
              <a:rPr lang="sr-Cyrl-BA" dirty="0"/>
              <a:t>АНУРС – Академија наука и умјетности Републике Српске </a:t>
            </a:r>
          </a:p>
          <a:p>
            <a:pPr marL="457200" lvl="1" indent="0">
              <a:buNone/>
            </a:pPr>
            <a:r>
              <a:rPr lang="sr-Cyrl-BA" dirty="0"/>
              <a:t>РС – Република Српска </a:t>
            </a:r>
          </a:p>
          <a:p>
            <a:pPr marL="457200" lvl="1" indent="0">
              <a:buNone/>
            </a:pPr>
            <a:r>
              <a:rPr lang="sr-Cyrl-BA" dirty="0"/>
              <a:t>СКЗ – Српска књижевна задруга </a:t>
            </a:r>
          </a:p>
          <a:p>
            <a:pPr marL="457200" lvl="1" indent="0">
              <a:buNone/>
            </a:pPr>
            <a:endParaRPr lang="sr-Cyrl-BA" dirty="0"/>
          </a:p>
          <a:p>
            <a:pPr marL="457200" lvl="1" indent="0">
              <a:buNone/>
            </a:pPr>
            <a:endParaRPr lang="sr-Cyrl-BA" dirty="0"/>
          </a:p>
          <a:p>
            <a:pPr marL="457200" lvl="1" indent="0">
              <a:buNone/>
            </a:pPr>
            <a:endParaRPr lang="sr-Cyrl-BA" dirty="0"/>
          </a:p>
          <a:p>
            <a:pPr marL="457200" lvl="1" indent="0">
              <a:buNone/>
            </a:pPr>
            <a:endParaRPr lang="sr-Cyrl-BA" dirty="0"/>
          </a:p>
          <a:p>
            <a:pPr marL="457200" lvl="1" indent="0">
              <a:buNone/>
            </a:pPr>
            <a:endParaRPr lang="sr-Cyrl-BA" dirty="0"/>
          </a:p>
          <a:p>
            <a:pPr marL="457200" lvl="1" indent="0">
              <a:buNone/>
            </a:pPr>
            <a:endParaRPr lang="sr-Cyrl-BA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5611700-0A3E-439A-98F6-4DC660B50CF8}"/>
              </a:ext>
            </a:extLst>
          </p:cNvPr>
          <p:cNvSpPr/>
          <p:nvPr/>
        </p:nvSpPr>
        <p:spPr>
          <a:xfrm>
            <a:off x="8176437" y="4433777"/>
            <a:ext cx="340242" cy="147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248DB0-DDE8-4172-9F6D-0FBC3F3F04EE}"/>
              </a:ext>
            </a:extLst>
          </p:cNvPr>
          <p:cNvSpPr/>
          <p:nvPr/>
        </p:nvSpPr>
        <p:spPr>
          <a:xfrm>
            <a:off x="9122734" y="4720855"/>
            <a:ext cx="1786270" cy="76554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ПРИМЈЕРИ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0853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3E188-0948-4292-9A49-FF0CB14C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ЗАДАЋА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567D-A4D1-4619-829B-46FA877AA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Autofit/>
          </a:bodyPr>
          <a:lstStyle/>
          <a:p>
            <a:r>
              <a:rPr lang="sr-Cyrl-BA" sz="1800" dirty="0"/>
              <a:t>Напиши скраћенице сљедећим ријечима</a:t>
            </a:r>
            <a:r>
              <a:rPr lang="en-GB" sz="1800" dirty="0"/>
              <a:t>:</a:t>
            </a:r>
            <a:endParaRPr lang="sr-Cyrl-BA" sz="1800" dirty="0"/>
          </a:p>
          <a:p>
            <a:pPr marL="0" indent="0">
              <a:buNone/>
            </a:pPr>
            <a:r>
              <a:rPr lang="sr-Cyrl-BA" sz="1800" dirty="0"/>
              <a:t>то јест –					страна – </a:t>
            </a:r>
          </a:p>
          <a:p>
            <a:pPr marL="0" indent="0">
              <a:buNone/>
            </a:pPr>
            <a:r>
              <a:rPr lang="sr-Cyrl-BA" sz="1800" dirty="0"/>
              <a:t>број – 					господин –</a:t>
            </a:r>
          </a:p>
          <a:p>
            <a:pPr marL="0" indent="0">
              <a:buNone/>
            </a:pPr>
            <a:r>
              <a:rPr lang="sr-Cyrl-BA" sz="1800" dirty="0"/>
              <a:t>множина –				доктор – </a:t>
            </a:r>
          </a:p>
          <a:p>
            <a:pPr marL="0" indent="0">
              <a:buNone/>
            </a:pPr>
            <a:r>
              <a:rPr lang="sr-Cyrl-BA" sz="1800" dirty="0"/>
              <a:t>на примјер – 				народноослободилачка борба – </a:t>
            </a:r>
          </a:p>
          <a:p>
            <a:pPr marL="0" indent="0">
              <a:buNone/>
            </a:pPr>
            <a:r>
              <a:rPr lang="sr-Cyrl-BA" sz="1800" dirty="0"/>
              <a:t>децилитар –				Српска академија наука и умјетности –</a:t>
            </a:r>
          </a:p>
          <a:p>
            <a:pPr marL="0" indent="0">
              <a:buNone/>
            </a:pPr>
            <a:r>
              <a:rPr lang="sr-Cyrl-BA" sz="1800" dirty="0"/>
              <a:t>центиметар –				Уједињене нације – </a:t>
            </a:r>
          </a:p>
          <a:p>
            <a:pPr marL="0" indent="0">
              <a:buNone/>
            </a:pPr>
            <a:r>
              <a:rPr lang="sr-Cyrl-BA" sz="1800" dirty="0"/>
              <a:t>хектолитар – 				основна школа – </a:t>
            </a:r>
          </a:p>
          <a:p>
            <a:pPr marL="0" indent="0">
              <a:buNone/>
            </a:pPr>
            <a:r>
              <a:rPr lang="sr-Cyrl-BA" sz="1800" dirty="0"/>
              <a:t>ове године – 				јавна установа –  </a:t>
            </a:r>
          </a:p>
          <a:p>
            <a:pPr marL="0" indent="0">
              <a:buNone/>
            </a:pPr>
            <a:r>
              <a:rPr lang="sr-Cyrl-BA" sz="1800" dirty="0"/>
              <a:t> </a:t>
            </a:r>
            <a:endParaRPr lang="en-GB" sz="1800" dirty="0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A5648A88-C849-4DC9-89EF-A3C385C176BB}"/>
              </a:ext>
            </a:extLst>
          </p:cNvPr>
          <p:cNvSpPr/>
          <p:nvPr/>
        </p:nvSpPr>
        <p:spPr>
          <a:xfrm>
            <a:off x="10388009" y="6251944"/>
            <a:ext cx="1658679" cy="499730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hlinkClick r:id="rId2" action="ppaction://hlinksldjump"/>
              </a:rPr>
              <a:t>Врати на почетак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2194722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</TotalTime>
  <Words>587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Gallery</vt:lpstr>
      <vt:lpstr>PowerPoint Presentation</vt:lpstr>
      <vt:lpstr>ПИСАЊЕ СКРАЋЕНИЦА </vt:lpstr>
      <vt:lpstr>СКРАЋЕНИЦЕ ПИСАНЕ МАЛИМ СЛОВИМА</vt:lpstr>
      <vt:lpstr>PowerPoint Presentation</vt:lpstr>
      <vt:lpstr>PowerPoint Presentation</vt:lpstr>
      <vt:lpstr>PowerPoint Presentation</vt:lpstr>
      <vt:lpstr>PowerPoint Presentation</vt:lpstr>
      <vt:lpstr>СКРАЋЕНИЦЕ ПИСАНЕ ВЕЛИКИМ СЛОВОМ </vt:lpstr>
      <vt:lpstr>ЗАДАЋА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vasilijedjukic2@gmail.com</dc:creator>
  <cp:lastModifiedBy>vasilijedjukic2@gmail.com</cp:lastModifiedBy>
  <cp:revision>18</cp:revision>
  <dcterms:created xsi:type="dcterms:W3CDTF">2020-03-28T14:00:46Z</dcterms:created>
  <dcterms:modified xsi:type="dcterms:W3CDTF">2020-03-28T19:50:49Z</dcterms:modified>
</cp:coreProperties>
</file>