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5"/>
  </p:notesMasterIdLst>
  <p:sldIdLst>
    <p:sldId id="261" r:id="rId3"/>
    <p:sldId id="256" r:id="rId4"/>
    <p:sldId id="257" r:id="rId5"/>
    <p:sldId id="262" r:id="rId6"/>
    <p:sldId id="258" r:id="rId7"/>
    <p:sldId id="264" r:id="rId8"/>
    <p:sldId id="265" r:id="rId9"/>
    <p:sldId id="259" r:id="rId10"/>
    <p:sldId id="263" r:id="rId11"/>
    <p:sldId id="266" r:id="rId12"/>
    <p:sldId id="267" r:id="rId13"/>
    <p:sldId id="26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F2"/>
    <a:srgbClr val="33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00"/>
  </p:normalViewPr>
  <p:slideViewPr>
    <p:cSldViewPr snapToGrid="0">
      <p:cViewPr varScale="1">
        <p:scale>
          <a:sx n="70" d="100"/>
          <a:sy n="70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C9A2EA1-0081-4B68-9BAE-8268C14A9C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5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AAAF2B-E9EF-425A-915D-D6407D0C3A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C7CC1-1521-4F29-93C3-A9D071B902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9F968-FDC6-435E-96ED-7740165D6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FBFDFA5-8E3D-447C-B8B6-6E9B1B026C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A68E2-F5A0-4327-B971-D53D3E827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271CA-B59B-4BBE-B1E7-F0876DCD9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3BC6E-1341-4C43-ABF5-E4EB0D6D5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ACC35-5192-4F10-B8C0-4DAD0CB593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946C6-81AD-46C6-A115-EE2E52469D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A9F60-65B7-47D2-BA17-A20F4A64AA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B3295-4DA1-4837-8D04-D5F81B99C1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EF689-595F-498E-BB17-6E12287572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FEDE2-7FA4-4CC5-A296-2AC3A0C85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FE65B-9D23-416D-B4F5-75342F45C8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58381-C4E2-4BF9-9F66-114B1BCE5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94ADC-346C-4707-9679-D1BB6E535A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A8FBA-2027-4CFA-86B2-83711BF34E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1719C-E81E-4DBA-BB35-54AAE789C3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DF275-00B1-4028-A0CB-469F182A30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CB259-C618-452D-8730-42C9F4222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6EC8E-8040-490B-9D91-2D826FA257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32EDE-8B28-4791-A717-665468C9BB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CAAC726A-FF50-4C76-BBCE-BB36CA40C7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00163FE-175C-4C4E-825B-CD86750A38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7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3034" y="815926"/>
            <a:ext cx="437505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Cyrl-BA" sz="360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СРПСКИ ЈЕЗИК</a:t>
            </a:r>
          </a:p>
          <a:p>
            <a:pPr algn="ctr"/>
            <a:endParaRPr lang="sr-Cyrl-BA" sz="360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sr-Cyrl-BA" sz="360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Култура изражавања</a:t>
            </a:r>
            <a:endParaRPr lang="en-US" sz="360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1.jpg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0" t="54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2046" y="1719228"/>
            <a:ext cx="8322274" cy="3487894"/>
          </a:xfrm>
        </p:spPr>
        <p:txBody>
          <a:bodyPr/>
          <a:lstStyle/>
          <a:p>
            <a:r>
              <a:rPr lang="sr-Cyrl-BA" dirty="0" smtClean="0"/>
              <a:t>   </a:t>
            </a:r>
            <a:r>
              <a:rPr lang="sr-Cyrl-BA" b="1" dirty="0" smtClean="0">
                <a:ln w="1905"/>
                <a:solidFill>
                  <a:schemeClr val="accent3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Задаци за самосталан рад:</a:t>
            </a:r>
            <a:br>
              <a:rPr lang="sr-Cyrl-BA" b="1" dirty="0" smtClean="0">
                <a:ln w="1905"/>
                <a:solidFill>
                  <a:schemeClr val="accent3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r-Cyrl-BA" b="1" dirty="0" smtClean="0">
                <a:ln w="1905"/>
                <a:solidFill>
                  <a:schemeClr val="accent3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r-Cyrl-BA" b="1" dirty="0" smtClean="0">
                <a:ln w="1905"/>
                <a:solidFill>
                  <a:schemeClr val="accent3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r-Cyrl-BA" sz="2800" b="1" dirty="0" smtClean="0">
                <a:ln w="1905"/>
                <a:solidFill>
                  <a:schemeClr val="accent3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Ове приче се налазе у књигама :</a:t>
            </a:r>
            <a:br>
              <a:rPr lang="sr-Cyrl-BA" sz="2800" b="1" dirty="0" smtClean="0">
                <a:ln w="1905"/>
                <a:solidFill>
                  <a:schemeClr val="accent3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r-Cyrl-BA" sz="2800" b="1" dirty="0" smtClean="0">
                <a:ln w="1905"/>
                <a:solidFill>
                  <a:schemeClr val="accent3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r-Cyrl-BA" sz="2800" b="1" dirty="0" smtClean="0">
                <a:ln w="1905"/>
                <a:solidFill>
                  <a:schemeClr val="accent3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r-Cyrl-BA" sz="2800" b="1" dirty="0" smtClean="0">
                <a:ln w="1905"/>
                <a:solidFill>
                  <a:schemeClr val="accent3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“Српски језик и језичка култура”, 70. </a:t>
            </a:r>
            <a:r>
              <a:rPr lang="sr-Cyrl-BA" sz="2800" b="1" smtClean="0">
                <a:ln w="1905"/>
                <a:solidFill>
                  <a:schemeClr val="accent3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страна </a:t>
            </a:r>
            <a:r>
              <a:rPr lang="sr-Cyrl-BA" sz="2800" b="1" dirty="0" smtClean="0">
                <a:ln w="1905"/>
                <a:solidFill>
                  <a:schemeClr val="accent3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r-Cyrl-BA" sz="2800" b="1" dirty="0" smtClean="0">
                <a:ln w="1905"/>
                <a:solidFill>
                  <a:schemeClr val="accent3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r-Cyrl-BA" sz="2800" b="1" dirty="0" smtClean="0">
                <a:ln w="1905"/>
                <a:solidFill>
                  <a:schemeClr val="accent3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“Од ријечи до реченице”, </a:t>
            </a:r>
            <a:r>
              <a:rPr lang="sr-Cyrl-BA" sz="2800" b="1" smtClean="0">
                <a:ln w="1905"/>
                <a:solidFill>
                  <a:schemeClr val="accent3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66. страна</a:t>
            </a:r>
            <a:r>
              <a:rPr lang="sr-Cyrl-BA" sz="2800" b="1" dirty="0" smtClean="0">
                <a:ln w="1905"/>
                <a:solidFill>
                  <a:schemeClr val="accent3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br>
              <a:rPr lang="sr-Cyrl-BA" sz="2800" b="1" dirty="0" smtClean="0">
                <a:ln w="1905"/>
                <a:solidFill>
                  <a:schemeClr val="accent3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r-Cyrl-BA" sz="2800" b="1" dirty="0" smtClean="0">
                <a:ln w="1905"/>
                <a:solidFill>
                  <a:schemeClr val="accent3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r-Cyrl-BA" sz="2800" b="1" dirty="0" smtClean="0">
                <a:ln w="1905"/>
                <a:solidFill>
                  <a:schemeClr val="accent3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r-Cyrl-BA" sz="2800" b="1" dirty="0" smtClean="0">
                <a:ln w="1905"/>
                <a:solidFill>
                  <a:schemeClr val="accent3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Напишите причу коју нисте учили у школи.</a:t>
            </a:r>
            <a:r>
              <a:rPr lang="sr-Cyrl-BA" sz="2800" dirty="0" smtClean="0"/>
              <a:t/>
            </a:r>
            <a:br>
              <a:rPr lang="sr-Cyrl-BA" sz="2800" dirty="0" smtClean="0"/>
            </a:br>
            <a:r>
              <a:rPr lang="sr-Cyrl-BA" sz="2800" dirty="0" smtClean="0"/>
              <a:t/>
            </a:r>
            <a:br>
              <a:rPr lang="sr-Cyrl-BA" sz="2800" dirty="0" smtClean="0"/>
            </a:br>
            <a:r>
              <a:rPr lang="sr-Cyrl-BA" sz="2800" dirty="0" smtClean="0"/>
              <a:t/>
            </a:r>
            <a:br>
              <a:rPr lang="sr-Cyrl-BA" sz="2800" dirty="0" smtClean="0"/>
            </a:b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9020175" cy="1134437"/>
          </a:xfrm>
        </p:spPr>
        <p:txBody>
          <a:bodyPr/>
          <a:lstStyle/>
          <a:p>
            <a:pPr algn="ctr"/>
            <a:r>
              <a:rPr lang="sr-Cyrl-BA" sz="5400" dirty="0" smtClean="0"/>
              <a:t>    </a:t>
            </a:r>
            <a:r>
              <a:rPr lang="sr-Cyrl-B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ПРИЧАЊЕ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Čuvar mesta za sadržaj 3" descr="download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886323"/>
            <a:ext cx="8961120" cy="4753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2715066"/>
            <a:ext cx="597876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BA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Причање на основу датог краја</a:t>
            </a:r>
            <a:endParaRPr 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85736"/>
            <a:ext cx="67524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BA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Причање замишљеног догађаја</a:t>
            </a:r>
            <a:endParaRPr 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44394"/>
            <a:ext cx="565521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BA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Причање на основу датог почетка</a:t>
            </a:r>
            <a:endParaRPr 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57932"/>
            <a:ext cx="637266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BA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Причање на основу датих ријечи</a:t>
            </a:r>
            <a:endParaRPr 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Čuvar mesta za sadržaj 3" descr="download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63318" y="3939971"/>
            <a:ext cx="3447738" cy="244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356339" y="193822"/>
            <a:ext cx="50995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dirty="0" smtClean="0"/>
              <a:t>КАКО ПИШЕМО ПРИЧУ?</a:t>
            </a:r>
            <a:br>
              <a:rPr lang="sr-Cyrl-BA" sz="2800" dirty="0" smtClean="0"/>
            </a:b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44658" y="865892"/>
            <a:ext cx="80396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000" b="0" dirty="0" smtClean="0"/>
              <a:t>Почетак приче зове се </a:t>
            </a:r>
            <a:r>
              <a:rPr lang="sr-Cyrl-BA" sz="2000" u="sng" dirty="0" smtClean="0"/>
              <a:t>уводни дио</a:t>
            </a:r>
            <a:r>
              <a:rPr lang="sr-Cyrl-BA" sz="2000" b="0" dirty="0" smtClean="0"/>
              <a:t>. Он нас уводи у оно о чему ћемо писати,</a:t>
            </a:r>
            <a:r>
              <a:rPr lang="en-US" sz="2000" b="0" dirty="0" smtClean="0"/>
              <a:t> </a:t>
            </a:r>
            <a:r>
              <a:rPr lang="sr-Cyrl-BA" sz="2000" b="0" dirty="0" smtClean="0"/>
              <a:t>упознаје нас са ликовима,</a:t>
            </a:r>
            <a:r>
              <a:rPr lang="en-US" sz="2000" b="0" dirty="0" smtClean="0"/>
              <a:t> </a:t>
            </a:r>
            <a:r>
              <a:rPr lang="sr-Cyrl-BA" sz="2000" b="0" dirty="0" smtClean="0"/>
              <a:t>мјестом</a:t>
            </a:r>
            <a:r>
              <a:rPr lang="en-US" sz="2000" b="0" dirty="0" smtClean="0"/>
              <a:t> </a:t>
            </a:r>
            <a:r>
              <a:rPr lang="sr-Cyrl-BA" sz="2000" b="0" dirty="0" smtClean="0"/>
              <a:t>и временом догађања.</a:t>
            </a: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 smtClean="0"/>
              <a:t/>
            </a:r>
            <a:br>
              <a:rPr lang="sr-Cyrl-BA" dirty="0" smtClean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2455" y="2024800"/>
            <a:ext cx="8503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000" b="0" dirty="0" smtClean="0"/>
              <a:t>Главни дио зове се </a:t>
            </a:r>
            <a:r>
              <a:rPr lang="sr-Cyrl-BA" sz="2000" u="sng" dirty="0" smtClean="0"/>
              <a:t>разрада</a:t>
            </a:r>
            <a:r>
              <a:rPr lang="sr-Cyrl-BA" sz="2000" b="0" dirty="0" smtClean="0"/>
              <a:t>. У њој се прича ток догађаја, опис доживљаја по реду.</a:t>
            </a:r>
            <a:endParaRPr lang="en-US" sz="2000" b="0" dirty="0"/>
          </a:p>
        </p:txBody>
      </p:sp>
      <p:sp>
        <p:nvSpPr>
          <p:cNvPr id="9" name="Rectangle 8"/>
          <p:cNvSpPr/>
          <p:nvPr/>
        </p:nvSpPr>
        <p:spPr>
          <a:xfrm>
            <a:off x="302454" y="3065809"/>
            <a:ext cx="8194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000" u="sng" dirty="0" smtClean="0"/>
              <a:t>Закључак</a:t>
            </a:r>
            <a:r>
              <a:rPr lang="sr-Cyrl-BA" sz="2000" b="0" dirty="0" smtClean="0"/>
              <a:t> је трећи дио, онај који нас води према крају приче. То је њен завршетак.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6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0553" y="712149"/>
            <a:ext cx="691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Причање на основу датих ријечи</a:t>
            </a:r>
            <a:endParaRPr lang="en-US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9638049">
            <a:off x="1979167" y="3780080"/>
            <a:ext cx="1133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0" dirty="0" smtClean="0"/>
              <a:t>лопта</a:t>
            </a:r>
            <a:endParaRPr lang="en-US" sz="2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4135901" y="5176910"/>
            <a:ext cx="1237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0" dirty="0" smtClean="0"/>
              <a:t>дјечаци</a:t>
            </a:r>
            <a:endParaRPr lang="en-US" sz="20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2602523" y="4543866"/>
            <a:ext cx="1097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0" dirty="0" smtClean="0"/>
              <a:t>улица</a:t>
            </a:r>
            <a:endParaRPr lang="en-US" sz="20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1955408" y="2700997"/>
            <a:ext cx="1997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0" dirty="0" smtClean="0"/>
              <a:t>Хитна помоћ</a:t>
            </a:r>
            <a:endParaRPr lang="en-US" sz="20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6077243" y="2785404"/>
            <a:ext cx="191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b="0" dirty="0" smtClean="0"/>
              <a:t>аутомобил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0.00786 C 0.01059 0.00809 0.00468 0.00462 0.00434 0.0037 C 0.00364 0.00208 0.00382 -0.0007 0.0033 -0.00255 C 0.00052 -0.01434 -0.00417 -0.03007 -0.00903 -0.03724 C -0.01198 -0.05759 -0.00712 -0.02706 -0.01268 -0.04972 C -0.01424 -0.05666 -0.01354 -0.06291 -0.01615 -0.06799 C -0.01788 -0.07123 -0.01979 -0.07354 -0.02153 -0.07632 C -0.0224 -0.07771 -0.02413 -0.08025 -0.02413 -0.08002 C -0.02657 -0.08858 -0.02778 -0.08719 -0.03125 -0.09274 C -0.03195 -0.09482 -0.03212 -0.09737 -0.03316 -0.09875 C -0.03472 -0.10107 -0.03681 -0.1006 -0.03837 -0.10292 C -0.04028 -0.10569 -0.04202 -0.10823 -0.04375 -0.11101 C -0.04532 -0.11332 -0.04913 -0.11517 -0.04913 -0.11494 C -0.05313 -0.12165 -0.05799 -0.12396 -0.0625 -0.12743 C -0.06511 -0.13367 -0.06684 -0.13714 -0.07049 -0.13969 C -0.07709 -0.14986 -0.08577 -0.15379 -0.09375 -0.15611 C -0.09549 -0.15888 -0.09775 -0.16027 -0.09913 -0.16443 C -0.09966 -0.16651 -0.1 -0.16883 -0.10087 -0.17045 C -0.10278 -0.17415 -0.10938 -0.17923 -0.11146 -0.18085 C -0.11407 -0.18293 -0.11684 -0.1834 -0.11945 -0.18478 C -0.12101 -0.18548 -0.12396 -0.18687 -0.12396 -0.18663 C -0.12709 -0.19172 -0.13091 -0.19658 -0.13455 -0.19912 C -0.14358 -0.21323 -0.13785 -0.20722 -0.1533 -0.20953 C -0.1599 -0.21462 -0.16771 -0.21392 -0.17466 -0.21554 C -0.18386 -0.21485 -0.19306 -0.21508 -0.20226 -0.21346 C -0.204 -0.21323 -0.20573 -0.21092 -0.20764 -0.20953 C -0.20851 -0.20884 -0.21025 -0.20745 -0.21025 -0.20722 C -0.21476 -0.19103 -0.20903 -0.20953 -0.21476 -0.19912 C -0.2165 -0.19589 -0.21754 -0.1908 -0.2191 -0.18687 C -0.21997 -0.18085 -0.22101 -0.17461 -0.22188 -0.1686 C -0.22222 -0.16651 -0.22275 -0.16235 -0.22275 -0.16212 C -0.22431 -0.13761 -0.2283 -0.10569 -0.21997 -0.0865 " pathEditMode="relative" rAng="0" ptsTypes="fffffffffffff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-11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956E-6 C 0.02587 -0.01064 -0.01163 -0.00694 0.05382 -0.00393 C 0.0599 -0.00116 0.06615 -0.00069 0.07222 0.00208 C 0.08247 0.00139 0.09288 0.00162 0.10313 4.07956E-6 C 0.10625 -0.00046 0.11233 -0.00393 0.11233 -0.00393 C 0.12622 -0.0333 0.07952 -0.03006 0.07379 -0.03053 C 0.02518 -0.04163 0.01597 -0.03538 -0.06163 -0.03677 C -0.07743 -0.0377 -0.09409 -0.03608 -0.1092 -0.04302 C -0.11458 -0.05319 -0.11354 -0.06522 -0.10156 -0.06545 C -0.07291 -0.06614 -0.04409 -0.06684 -0.01545 -0.06753 C -0.00833 -0.06822 -0.00104 -0.06892 0.00608 -0.06961 C 0.02309 -0.071 0.05695 -0.07377 0.05695 -0.07377 C 0.07136 -0.07632 0.08542 -0.0784 0.1 -0.07979 C 0.10764 -0.08326 0.10538 -0.08002 0.10313 -0.09621 C 0.10278 -0.09829 0.10295 -0.1013 0.10157 -0.10245 C 0.09896 -0.105 0.09549 -0.105 0.09236 -0.10638 C 0.0908 -0.10708 0.08768 -0.10846 0.08768 -0.10846 C 0.02952 -0.10661 0.0132 -0.10476 -0.04462 -0.10638 C -0.04739 -0.11193 -0.05069 -0.11517 -0.04618 -0.1228 C -0.04392 -0.12673 -0.04045 -0.12951 -0.03698 -0.13113 C -0.03385 -0.13252 -0.02778 -0.13506 -0.02778 -0.13506 C -0.01718 -0.14454 -0.00312 -0.14385 0.0092 -0.14547 C 0.03455 -0.15426 0.06198 -0.14778 0.08768 -0.14547 C 0.10052 -0.14292 0.1132 -0.13922 0.12622 -0.13714 C 0.13594 -0.13784 0.14566 -0.13807 0.15538 -0.13922 C 0.17413 -0.14154 0.15382 -0.1413 0.16146 -0.1413 " pathEditMode="relative" ptsTypes="fffffffffffffffffffffffff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31984 C 0.0125 0.324 0.02466 0.31799 0.03403 0.31383 C 0.03559 0.31175 0.0375 0.31013 0.03854 0.30758 C 0.03976 0.30458 0.03941 0.30064 0.04011 0.29741 C 0.04479 0.27451 0.04097 0.29348 0.04618 0.27891 C 0.04688 0.27682 0.04653 0.27428 0.04775 0.27266 C 0.04896 0.27104 0.05087 0.27151 0.05243 0.27081 C 0.06111 0.27151 0.06997 0.27127 0.07865 0.27266 C 0.08577 0.27382 0.09462 0.27983 0.10156 0.28307 C 0.11198 0.28793 0.12344 0.28908 0.13403 0.29324 C 0.1474 0.29833 0.12882 0.29139 0.14323 0.29949 C 0.15382 0.30527 0.16858 0.3099 0.18004 0.31383 C 0.23038 0.31221 0.27934 0.3062 0.32934 0.29949 C 0.33802 0.29556 0.34688 0.29301 0.35556 0.28908 C 0.36389 0.2722 0.35278 0.29209 0.3632 0.28099 C 0.36945 0.27428 0.36337 0.27081 0.3724 0.26665 C 0.37795 0.25555 0.38924 0.25046 0.39861 0.24607 C 0.40174 0.24468 0.40781 0.2419 0.40781 0.24213 C 0.45226 0.24352 0.46771 0.24306 0.50469 0.25832 C 0.51702 0.25763 0.52934 0.25763 0.54167 0.25647 C 0.54636 0.25601 0.54688 0.25277 0.55087 0.25023 C 0.55799 0.24583 0.56632 0.24306 0.57396 0.24005 C 0.58108 0.23381 0.579 0.23057 0.58785 0.22756 C 0.59479 0.22155 0.59584 0.21392 0.60018 0.20513 C 0.60209 0.19634 0.60556 0.18964 0.60781 0.18062 C 0.60834 0.17854 0.60886 0.17645 0.60938 0.17437 C 0.6099 0.17229 0.61094 0.16813 0.61094 0.16836 C 0.61424 0.1383 0.61979 0.07123 0.59393 0.04949 C 0.58959 0.04093 0.58438 0.03607 0.57709 0.03307 C 0.57552 0.03168 0.57379 0.03052 0.5724 0.02891 C 0.57066 0.02706 0.56962 0.02428 0.56788 0.02266 C 0.5665 0.02151 0.56459 0.02174 0.5632 0.02058 C 0.55417 0.0141 0.55278 0.01156 0.54323 0.00832 C 0.50261 0.01017 0.4658 0.01873 0.42466 0.02058 C 0.4099 0.02567 0.40452 0.02729 0.38785 0.02891 C 0.36841 0.03769 0.34948 0.04741 0.32934 0.05134 C 0.31806 0.05365 0.325 0.05342 0.32014 0.05342 " pathEditMode="relative" rAng="0" ptsTypes="ffffffffffffffffffffffffffffffffffff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00" y="-15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24 0.0185 C -0.08698 0.09944 -0.09219 0.05134 -0.08455 0.08603 C -0.08368 0.08996 -0.0809 0.10291 -0.08003 0.10453 C -0.07795 0.10869 -0.07378 0.11679 -0.07378 0.11702 C -0.07187 0.12534 -0.06927 0.1265 -0.06302 0.12904 C -0.05868 0.13297 -0.05017 0.14292 -0.04462 0.14546 C -0.04149 0.14685 -0.03542 0.14963 -0.03542 0.14986 C -0.03246 0.16165 -0.02309 0.16258 -0.01545 0.16813 C -2.77778E-7 0.17969 -0.01198 0.17368 -0.00156 0.1783 C 0.00052 0.18247 0.00104 0.18894 0.00451 0.19056 C 0.01337 0.19449 0.02292 0.20074 0.03229 0.20282 C 0.05104 0.20721 0.03802 0.20259 0.05382 0.20698 C 0.06372 0.20975 0.07309 0.21669 0.08299 0.21924 C 0.09392 0.22201 0.1033 0.22294 0.11389 0.22756 C 0.11701 0.22895 0.12309 0.23173 0.12309 0.23196 C 0.13698 0.23103 0.15069 0.2308 0.16458 0.22964 C 0.16615 0.22941 0.16806 0.22918 0.16927 0.22756 C 0.1816 0.21114 0.16944 0.21785 0.18004 0.21322 C 0.18316 0.21045 0.18611 0.20767 0.18924 0.2049 C 0.1908 0.20351 0.19375 0.20097 0.19375 0.2012 C 0.19479 0.19889 0.19531 0.19611 0.19688 0.19472 C 0.19809 0.1938 0.21319 0.18547 0.21545 0.18455 C 0.22188 0.17113 0.21441 0.18385 0.22309 0.17622 C 0.22639 0.17321 0.22899 0.16905 0.23229 0.16605 C 0.23559 0.15263 0.24201 0.14269 0.24774 0.13112 C 0.24931 0.12442 0.25538 0.11285 0.25538 0.11309 C 0.25851 0.1006 0.26094 0.09135 0.26927 0.08395 C 0.27344 0.07654 0.27674 0.06984 0.2816 0.06359 C 0.28472 0.05296 0.28889 0.04232 0.29375 0.03284 C 0.29635 0.02798 0.30156 0.0185 0.30156 0.01873 C 0.3033 0.00901 0.30295 0.00555 0.3092 4.56059E-6 C 0.31424 -0.02036 0.3217 -0.05019 0.33056 -0.06753 C 0.33559 -0.08765 0.33559 -0.10824 0.33819 -0.12905 C 0.33993 -0.17438 0.35156 -0.25024 0.33524 -0.28493 C 0.3349 -0.28839 0.3349 -0.29186 0.33385 -0.2951 C 0.33229 -0.2995 0.3276 -0.30736 0.3276 -0.30713 C 0.31233 -0.30643 0.29375 -0.30967 0.2783 -0.30111 C 0.25087 -0.28562 0.23247 -0.24908 0.20608 -0.2315 C 0.20035 -0.21994 0.18767 -0.21485 0.18004 -0.20491 C 0.175 -0.19843 0.16736 -0.18918 0.16146 -0.18432 C 0.15052 -0.17531 0.15677 -0.18617 0.14774 -0.17415 C 0.14063 -0.16467 0.14566 -0.16675 0.13698 -0.15773 C 0.12535 -0.1457 0.11042 -0.13691 0.1 -0.12304 C 0.0967 -0.11864 0.08264 -0.09621 0.07535 -0.09621 " pathEditMode="relative" rAng="0" ptsTypes="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-5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3 0.03469 C -0.04045 0.05157 -0.04097 0.06753 -0.04843 0.08187 C -0.05087 0.09181 -0.05746 0.09459 -0.06371 0.10037 C -0.07708 0.11263 -0.06093 0.09991 -0.07153 0.11263 C -0.07673 0.11887 -0.08403 0.12373 -0.08993 0.12905 C -0.09201 0.1309 -0.09514 0.1302 -0.09757 0.13113 C -0.10069 0.13228 -0.10364 0.1339 -0.10677 0.13529 C -0.11927 0.1413 -0.13229 0.14894 -0.14531 0.15148 C -0.14878 0.1531 -0.15278 0.15333 -0.15607 0.15564 C -0.15833 0.15726 -0.15989 0.16027 -0.16215 0.16189 C -0.16701 0.16559 -0.17291 0.16744 -0.1776 0.17206 C -0.17934 0.17368 -0.18055 0.17646 -0.18229 0.17831 C -0.1901 0.1864 -0.19843 0.19218 -0.20677 0.19866 C -0.21007 0.2012 -0.21267 0.20537 -0.21614 0.20698 C -0.21771 0.20768 -0.21927 0.20814 -0.22066 0.20907 C -0.22378 0.21138 -0.22673 0.21438 -0.22986 0.21716 C -0.23142 0.21855 -0.23455 0.22132 -0.23455 0.22132 C -0.23715 0.23104 -0.23437 0.22433 -0.24062 0.2315 C -0.25191 0.24422 -0.25694 0.24537 -0.27153 0.24792 C -0.28646 0.24722 -0.30139 0.24861 -0.31614 0.24584 C -0.32222 0.24468 -0.32569 0.23612 -0.32986 0.2315 C -0.34357 0.216 -0.35555 0.20583 -0.37309 0.20282 C -0.38125 0.19843 -0.37968 0.19843 -0.38837 0.19658 C -0.39496 0.19519 -0.40833 0.19265 -0.40833 0.19265 C -0.41892 0.18802 -0.40607 0.19334 -0.42378 0.18848 C -0.43107 0.18663 -0.43819 0.18247 -0.44531 0.18016 C -0.44948 0.17877 -0.45764 0.17623 -0.45764 0.17623 C -0.46076 0.17206 -0.46319 0.16721 -0.46684 0.16397 C -0.46996 0.16119 -0.47604 0.15564 -0.47604 0.15564 C -0.48107 0.14616 -0.47743 0.15032 -0.48837 0.14547 C -0.48993 0.14477 -0.49305 0.14339 -0.49305 0.14339 C -0.49982 0.1339 -0.49687 0.13992 -0.50069 0.12488 C -0.50121 0.1228 -0.50225 0.11887 -0.50225 0.11887 C -0.50156 0.10754 -0.50156 0.08187 -0.49305 0.07169 C -0.48055 0.05689 -0.4625 0.05458 -0.44687 0.05111 C -0.4243 0.04602 -0.40052 0.04325 -0.3776 0.04093 C -0.36545 0.03677 -0.35295 0.03747 -0.34062 0.03469 C -0.33368 0.03145 -0.32569 0.03099 -0.31909 0.0266 C -0.30694 0.0185 -0.29757 0.00624 -0.28385 0.00208 C -0.27864 -0.00254 -0.27448 -0.00416 -0.2684 -0.00624 C -0.26076 -0.01295 -0.24982 -0.0229 -0.24062 -0.02475 C -0.22934 -0.02706 -0.21805 -0.02683 -0.20677 -0.02868 C -0.19757 -0.02798 -0.18837 -0.02821 -0.17916 -0.02683 C -0.17187 -0.02567 -0.16493 -0.02174 -0.15764 -0.02058 C -0.14653 -0.01549 -0.13524 -0.01133 -0.12378 -0.00833 C -0.09861 -0.00162 -0.11267 -0.0074 -0.10069 -0.00208 C -0.09462 -0.00278 -0.08784 -0.00093 -0.08229 -0.00416 C -0.07882 -0.00624 -0.07916 -0.01364 -0.07604 -0.01642 C -0.07118 -0.02105 -0.0658 -0.02428 -0.06076 -0.02868 C -0.05729 -0.03585 -0.05903 -0.03307 -0.05607 -0.037 " pathEditMode="relative" ptsTypes="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djeca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251923" y="2217074"/>
            <a:ext cx="2144900" cy="1645374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5" name="Slika 4" descr="download polici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7132" y="4402175"/>
            <a:ext cx="2027692" cy="1115128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8" name="Slika 7" descr="images (2) uli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4675" y="4081488"/>
            <a:ext cx="2261729" cy="1459325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1029" name="Picture 5" descr="C:\Users\PC\AppData\Local\Microsoft\Windows\Temporary Internet Files\Content.IE5\CANN6MPX\Soccer_ball.svg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0568" y="1035611"/>
            <a:ext cx="1033975" cy="1033975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</p:pic>
      <p:pic>
        <p:nvPicPr>
          <p:cNvPr id="1030" name="Picture 6" descr="C:\Users\PC\AppData\Local\Microsoft\Windows\Temporary Internet Files\Content.IE5\M23633X1\vw-beetle-311850_64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7431" y="1018225"/>
            <a:ext cx="2036700" cy="92964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</p:pic>
      <p:pic>
        <p:nvPicPr>
          <p:cNvPr id="1035" name="Picture 11" descr="C:\Users\PC\AppData\Local\Microsoft\Windows\Temporary Internet Files\Content.IE5\HZZ31C6B\ambulance_plain_red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7131" y="2591010"/>
            <a:ext cx="1797301" cy="1431142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74676" y="705839"/>
            <a:ext cx="7211196" cy="777206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sr-Cyrl-BA" dirty="0" smtClean="0"/>
              <a:t>Од </a:t>
            </a:r>
            <a:r>
              <a:rPr lang="sr-Cyrl-BA" dirty="0" smtClean="0"/>
              <a:t>задатих ријечи смисли причу:</a:t>
            </a:r>
            <a:br>
              <a:rPr lang="sr-Cyrl-BA" dirty="0" smtClean="0"/>
            </a:b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244399">
            <a:off x="2973639" y="1527507"/>
            <a:ext cx="1266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000" dirty="0" smtClean="0"/>
              <a:t>лопта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125987" y="1847742"/>
            <a:ext cx="158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аутомобил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53340">
            <a:off x="6642098" y="3414321"/>
            <a:ext cx="1636108" cy="38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хитна помоћ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96823" y="3677782"/>
            <a:ext cx="125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дјечаци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13281" y="5121167"/>
            <a:ext cx="86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улица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098861" y="4811151"/>
            <a:ext cx="1255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полиција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umbnail.jpg"/>
          <p:cNvPicPr>
            <a:picLocks noChangeAspect="1"/>
          </p:cNvPicPr>
          <p:nvPr/>
        </p:nvPicPr>
        <p:blipFill>
          <a:blip r:embed="rId3" cstate="print"/>
          <a:srcRect l="2677" t="4010" r="9284" b="5030"/>
          <a:stretch>
            <a:fillRect/>
          </a:stretch>
        </p:blipFill>
        <p:spPr>
          <a:xfrm rot="5400000">
            <a:off x="1142999" y="-1143001"/>
            <a:ext cx="6857999" cy="9144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0019" y="196947"/>
            <a:ext cx="8226425" cy="70018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r-Cyrl-BA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ПРИЧАЊЕ НА ОСНОВУ ДАТОГ КРАЈА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5672" y="1262968"/>
            <a:ext cx="84195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BA" sz="2000" b="0" dirty="0" smtClean="0"/>
              <a:t>Дати крај приче мора снажно да </a:t>
            </a:r>
            <a:r>
              <a:rPr lang="sr-Cyrl-BA" sz="2000" b="0" u="sng" dirty="0" smtClean="0"/>
              <a:t>изазове твоје мисли и твоју машту</a:t>
            </a:r>
            <a:r>
              <a:rPr lang="sr-Cyrl-BA" sz="2000" b="0" dirty="0" smtClean="0"/>
              <a:t>.</a:t>
            </a:r>
            <a:endParaRPr 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513471" y="1982596"/>
            <a:ext cx="8405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BA" sz="2000" b="0" u="sng" dirty="0" smtClean="0"/>
              <a:t>Замисли</a:t>
            </a:r>
            <a:r>
              <a:rPr lang="sr-Cyrl-BA" sz="2000" b="0" dirty="0" smtClean="0"/>
              <a:t> на свој начин шта се то могло догодити у изгубљеном дијелу приче.</a:t>
            </a:r>
            <a:endParaRPr lang="en-US" sz="2000" b="0" dirty="0"/>
          </a:p>
        </p:txBody>
      </p:sp>
      <p:sp>
        <p:nvSpPr>
          <p:cNvPr id="7" name="Rectangle 6"/>
          <p:cNvSpPr/>
          <p:nvPr/>
        </p:nvSpPr>
        <p:spPr>
          <a:xfrm>
            <a:off x="551878" y="2920776"/>
            <a:ext cx="3527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BA" sz="2000" b="0" u="sng" dirty="0" smtClean="0"/>
              <a:t>Замисли</a:t>
            </a:r>
            <a:r>
              <a:rPr lang="sr-Cyrl-BA" sz="2000" b="0" dirty="0" smtClean="0"/>
              <a:t> ликове и поступке.</a:t>
            </a:r>
            <a:endParaRPr lang="en-US" sz="2000" b="0" dirty="0"/>
          </a:p>
        </p:txBody>
      </p:sp>
      <p:sp>
        <p:nvSpPr>
          <p:cNvPr id="8" name="Rectangle 7"/>
          <p:cNvSpPr/>
          <p:nvPr/>
        </p:nvSpPr>
        <p:spPr>
          <a:xfrm>
            <a:off x="591535" y="3553823"/>
            <a:ext cx="2904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BA" sz="2000" b="0" u="sng" dirty="0" smtClean="0"/>
              <a:t>Замисли</a:t>
            </a:r>
            <a:r>
              <a:rPr lang="sr-Cyrl-BA" sz="2000" b="0" dirty="0" smtClean="0"/>
              <a:t> радњу приче.</a:t>
            </a:r>
            <a:endParaRPr lang="en-US" sz="2000" b="0" dirty="0"/>
          </a:p>
        </p:txBody>
      </p:sp>
      <p:sp>
        <p:nvSpPr>
          <p:cNvPr id="9" name="Rectangle 8"/>
          <p:cNvSpPr/>
          <p:nvPr/>
        </p:nvSpPr>
        <p:spPr>
          <a:xfrm>
            <a:off x="541606" y="4245318"/>
            <a:ext cx="8236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BA" sz="2000" b="0" dirty="0" smtClean="0"/>
              <a:t>Крај приче је обично </a:t>
            </a:r>
            <a:r>
              <a:rPr lang="sr-Cyrl-BA" sz="2000" b="0" u="sng" dirty="0" smtClean="0"/>
              <a:t>посљедица</a:t>
            </a:r>
            <a:r>
              <a:rPr lang="sr-Cyrl-BA" sz="2000" b="0" dirty="0" smtClean="0"/>
              <a:t> онога што се догађало у причи.</a:t>
            </a:r>
            <a:endParaRPr lang="en-US" sz="2000" b="0" dirty="0"/>
          </a:p>
        </p:txBody>
      </p:sp>
      <p:sp>
        <p:nvSpPr>
          <p:cNvPr id="10" name="Rectangle 9"/>
          <p:cNvSpPr/>
          <p:nvPr/>
        </p:nvSpPr>
        <p:spPr>
          <a:xfrm>
            <a:off x="513471" y="4922744"/>
            <a:ext cx="8180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000" b="0" dirty="0" smtClean="0"/>
              <a:t>Покушај да </a:t>
            </a:r>
            <a:r>
              <a:rPr lang="sr-Cyrl-BA" sz="2000" b="0" u="sng" dirty="0" smtClean="0"/>
              <a:t>успоставиш везу </a:t>
            </a:r>
            <a:r>
              <a:rPr lang="sr-Cyrl-BA" sz="2000" b="0" dirty="0" smtClean="0"/>
              <a:t>између датог краја и онога што му је претходило.</a:t>
            </a:r>
            <a:endParaRPr lang="en-US" sz="2000" b="0" dirty="0"/>
          </a:p>
        </p:txBody>
      </p:sp>
      <p:sp>
        <p:nvSpPr>
          <p:cNvPr id="11" name="Rectangle 10"/>
          <p:cNvSpPr/>
          <p:nvPr/>
        </p:nvSpPr>
        <p:spPr>
          <a:xfrm>
            <a:off x="594418" y="5917196"/>
            <a:ext cx="45759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BA" sz="2000" b="0" dirty="0" smtClean="0"/>
              <a:t>Води рачуна о </a:t>
            </a:r>
            <a:r>
              <a:rPr lang="sr-Cyrl-BA" sz="2000" b="0" u="sng" dirty="0" smtClean="0"/>
              <a:t>редослиједу</a:t>
            </a:r>
            <a:r>
              <a:rPr lang="sr-Cyrl-BA" sz="2000" b="0" dirty="0" smtClean="0"/>
              <a:t> догађаја.</a:t>
            </a:r>
            <a:endParaRPr lang="en-US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899" y="239150"/>
            <a:ext cx="85025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sz="2800" dirty="0" smtClean="0"/>
          </a:p>
          <a:p>
            <a:r>
              <a:rPr lang="sr-Cyrl-BA" sz="2800" dirty="0" smtClean="0"/>
              <a:t>...   Вратили смо се кући прозебли, уморни и срећни.</a:t>
            </a:r>
          </a:p>
          <a:p>
            <a:r>
              <a:rPr lang="sr-Cyrl-BA" sz="2800" dirty="0" smtClean="0"/>
              <a:t> Још увијек смо били престрашени, са лица нам се читала узнемиреност. </a:t>
            </a:r>
          </a:p>
          <a:p>
            <a:r>
              <a:rPr lang="sr-Cyrl-BA" sz="2800" dirty="0" smtClean="0"/>
              <a:t>Заклели смо се да никада више нећемо тако беспомоћни и сами лутати по леденом и високим снијегом завијаном планинском пространству.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3253_slide">
  <a:themeElements>
    <a:clrScheme name="Office Theme 2">
      <a:dk1>
        <a:srgbClr val="000000"/>
      </a:dk1>
      <a:lt1>
        <a:srgbClr val="FFCCFF"/>
      </a:lt1>
      <a:dk2>
        <a:srgbClr val="000000"/>
      </a:dk2>
      <a:lt2>
        <a:srgbClr val="CCCCCC"/>
      </a:lt2>
      <a:accent1>
        <a:srgbClr val="99364E"/>
      </a:accent1>
      <a:accent2>
        <a:srgbClr val="5A3699"/>
      </a:accent2>
      <a:accent3>
        <a:srgbClr val="FFE2FF"/>
      </a:accent3>
      <a:accent4>
        <a:srgbClr val="000000"/>
      </a:accent4>
      <a:accent5>
        <a:srgbClr val="CAAEB2"/>
      </a:accent5>
      <a:accent6>
        <a:srgbClr val="51308A"/>
      </a:accent6>
      <a:hlink>
        <a:srgbClr val="6E216E"/>
      </a:hlink>
      <a:folHlink>
        <a:srgbClr val="2D3C8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E2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E2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E2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E2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FF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FF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FF"/>
      </a:lt1>
      <a:dk2>
        <a:srgbClr val="000000"/>
      </a:dk2>
      <a:lt2>
        <a:srgbClr val="CCCCCC"/>
      </a:lt2>
      <a:accent1>
        <a:srgbClr val="99364E"/>
      </a:accent1>
      <a:accent2>
        <a:srgbClr val="5A3699"/>
      </a:accent2>
      <a:accent3>
        <a:srgbClr val="FFE2FF"/>
      </a:accent3>
      <a:accent4>
        <a:srgbClr val="000000"/>
      </a:accent4>
      <a:accent5>
        <a:srgbClr val="CAAEB2"/>
      </a:accent5>
      <a:accent6>
        <a:srgbClr val="51308A"/>
      </a:accent6>
      <a:hlink>
        <a:srgbClr val="6E216E"/>
      </a:hlink>
      <a:folHlink>
        <a:srgbClr val="2D3C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E2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E2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E2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E2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FF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FF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ind_3253_slide</Template>
  <TotalTime>779</TotalTime>
  <Words>241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ind_3253_slide</vt:lpstr>
      <vt:lpstr>1_Default Design</vt:lpstr>
      <vt:lpstr>PowerPoint Presentation</vt:lpstr>
      <vt:lpstr>    ПРИЧАЊЕ</vt:lpstr>
      <vt:lpstr>PowerPoint Presentation</vt:lpstr>
      <vt:lpstr>PowerPoint Presentation</vt:lpstr>
      <vt:lpstr> Од задатих ријечи смисли причу: </vt:lpstr>
      <vt:lpstr>PowerPoint Presentation</vt:lpstr>
      <vt:lpstr>PowerPoint Presentation</vt:lpstr>
      <vt:lpstr>ПРИЧАЊЕ НА ОСНОВУ ДАТОГ КРАЈА</vt:lpstr>
      <vt:lpstr>PowerPoint Presentation</vt:lpstr>
      <vt:lpstr>PowerPoint Presentation</vt:lpstr>
      <vt:lpstr>PowerPoint Presentation</vt:lpstr>
      <vt:lpstr>           Задаци за самосталан рад:  Ове приче се налазе у књигама :  “Српски језик и језичка култура”, 70. страна   “Од ријечи до реченице”, 66. страна.  Напишите причу коју нисте учили у школи.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ljilja</dc:creator>
  <cp:lastModifiedBy>WINDOWS 10</cp:lastModifiedBy>
  <cp:revision>23</cp:revision>
  <dcterms:created xsi:type="dcterms:W3CDTF">2013-01-29T18:54:19Z</dcterms:created>
  <dcterms:modified xsi:type="dcterms:W3CDTF">2020-04-03T06:03:53Z</dcterms:modified>
</cp:coreProperties>
</file>